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82" r:id="rId4"/>
    <p:sldId id="284" r:id="rId5"/>
    <p:sldId id="270" r:id="rId6"/>
    <p:sldId id="271" r:id="rId7"/>
    <p:sldId id="274" r:id="rId8"/>
    <p:sldId id="276" r:id="rId9"/>
    <p:sldId id="278" r:id="rId10"/>
    <p:sldId id="279" r:id="rId11"/>
    <p:sldId id="262" r:id="rId12"/>
    <p:sldId id="263" r:id="rId13"/>
    <p:sldId id="280" r:id="rId14"/>
    <p:sldId id="281" r:id="rId15"/>
    <p:sldId id="290" r:id="rId16"/>
    <p:sldId id="266" r:id="rId17"/>
    <p:sldId id="267" r:id="rId18"/>
    <p:sldId id="291"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 y="533400"/>
            <a:ext cx="8763000" cy="533400"/>
          </a:xfrm>
        </p:spPr>
        <p:txBody>
          <a:bodyPr anchor="t"/>
          <a:lstStyle>
            <a:lvl1pPr algn="ctr">
              <a:defRPr>
                <a:solidFill>
                  <a:schemeClr val="bg1"/>
                </a:solidFill>
              </a:defRPr>
            </a:lvl1pPr>
          </a:lstStyle>
          <a:p>
            <a:pPr lvl="0"/>
            <a:r>
              <a:rPr lang="en-US" noProof="0"/>
              <a:t>Click to edit Master title style</a:t>
            </a:r>
          </a:p>
        </p:txBody>
      </p:sp>
      <p:sp>
        <p:nvSpPr>
          <p:cNvPr id="3075" name="Rectangle 3"/>
          <p:cNvSpPr>
            <a:spLocks noGrp="1" noChangeArrowheads="1"/>
          </p:cNvSpPr>
          <p:nvPr>
            <p:ph type="subTitle" idx="1"/>
          </p:nvPr>
        </p:nvSpPr>
        <p:spPr>
          <a:xfrm>
            <a:off x="228600" y="1219200"/>
            <a:ext cx="8763000" cy="381000"/>
          </a:xfrm>
        </p:spPr>
        <p:txBody>
          <a:bodyPr anchor="ctr"/>
          <a:lstStyle>
            <a:lvl1pPr marL="0" indent="0" algn="ctr">
              <a:buFontTx/>
              <a:buNone/>
              <a:defRPr sz="2400">
                <a:solidFill>
                  <a:schemeClr val="bg1"/>
                </a:solidFill>
              </a:defRPr>
            </a:lvl1pPr>
          </a:lstStyle>
          <a:p>
            <a:pPr lvl="0"/>
            <a:r>
              <a:rPr lang="en-US" noProof="0"/>
              <a:t>Click to edit Master subtitle style</a:t>
            </a:r>
          </a:p>
        </p:txBody>
      </p:sp>
      <p:sp>
        <p:nvSpPr>
          <p:cNvPr id="3109" name="Rectangle 37"/>
          <p:cNvSpPr>
            <a:spLocks noGrp="1" noChangeArrowheads="1"/>
          </p:cNvSpPr>
          <p:nvPr>
            <p:ph type="dt" sz="half" idx="2"/>
          </p:nvPr>
        </p:nvSpPr>
        <p:spPr/>
        <p:txBody>
          <a:bodyPr/>
          <a:lstStyle>
            <a:lvl1pPr>
              <a:defRPr>
                <a:solidFill>
                  <a:schemeClr val="bg1"/>
                </a:solidFill>
              </a:defRPr>
            </a:lvl1pPr>
          </a:lstStyle>
          <a:p>
            <a:fld id="{C89FA9F7-FC67-4317-A914-BD971E13C09A}" type="datetimeFigureOut">
              <a:rPr lang="es-ES" smtClean="0"/>
              <a:pPr/>
              <a:t>14/01/2019</a:t>
            </a:fld>
            <a:endParaRPr lang="es-ES"/>
          </a:p>
        </p:txBody>
      </p:sp>
      <p:sp>
        <p:nvSpPr>
          <p:cNvPr id="3110" name="Rectangle 38"/>
          <p:cNvSpPr>
            <a:spLocks noGrp="1" noChangeArrowheads="1"/>
          </p:cNvSpPr>
          <p:nvPr>
            <p:ph type="ftr" sz="quarter" idx="3"/>
          </p:nvPr>
        </p:nvSpPr>
        <p:spPr/>
        <p:txBody>
          <a:bodyPr/>
          <a:lstStyle>
            <a:lvl1pPr>
              <a:defRPr>
                <a:solidFill>
                  <a:schemeClr val="bg1"/>
                </a:solidFill>
              </a:defRPr>
            </a:lvl1pPr>
          </a:lstStyle>
          <a:p>
            <a:endParaRPr lang="es-ES"/>
          </a:p>
        </p:txBody>
      </p:sp>
      <p:sp>
        <p:nvSpPr>
          <p:cNvPr id="3111" name="Rectangle 39"/>
          <p:cNvSpPr>
            <a:spLocks noGrp="1" noChangeArrowheads="1"/>
          </p:cNvSpPr>
          <p:nvPr>
            <p:ph type="sldNum" sz="quarter" idx="4"/>
          </p:nvPr>
        </p:nvSpPr>
        <p:spPr/>
        <p:txBody>
          <a:bodyPr/>
          <a:lstStyle>
            <a:lvl1pPr>
              <a:defRPr>
                <a:solidFill>
                  <a:schemeClr val="bg1"/>
                </a:solidFill>
              </a:defRPr>
            </a:lvl1pPr>
          </a:lstStyle>
          <a:p>
            <a:fld id="{5E5CCD77-70F1-424B-9559-69B7B8B26D2D}"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p:cNvSpPr>
            <a:spLocks noGrp="1"/>
          </p:cNvSpPr>
          <p:nvPr>
            <p:ph type="dt" sz="half" idx="10"/>
          </p:nvPr>
        </p:nvSpPr>
        <p:spPr/>
        <p:txBody>
          <a:bodyPr/>
          <a:lstStyle>
            <a:lvl1pPr>
              <a:defRPr/>
            </a:lvl1pPr>
          </a:lstStyle>
          <a:p>
            <a:fld id="{C89FA9F7-FC67-4317-A914-BD971E13C09A}" type="datetimeFigureOut">
              <a:rPr lang="es-ES" smtClean="0"/>
              <a:pPr/>
              <a:t>14/01/2019</a:t>
            </a:fld>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5E5CCD77-70F1-424B-9559-69B7B8B26D2D}" type="slidenum">
              <a:rPr lang="es-ES" smtClean="0"/>
              <a:pPr/>
              <a:t>‹#›</a:t>
            </a:fld>
            <a:endParaRPr lang="es-ES"/>
          </a:p>
        </p:txBody>
      </p:sp>
    </p:spTree>
    <p:extLst>
      <p:ext uri="{BB962C8B-B14F-4D97-AF65-F5344CB8AC3E}">
        <p14:creationId xmlns:p14="http://schemas.microsoft.com/office/powerpoint/2010/main" val="334348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381000"/>
            <a:ext cx="2190750" cy="5867400"/>
          </a:xfrm>
        </p:spPr>
        <p:txBody>
          <a:bodyPr vert="eaVert"/>
          <a:lstStyle/>
          <a:p>
            <a:r>
              <a:rPr lang="en-US"/>
              <a:t>Click to edit Master title style</a:t>
            </a:r>
            <a:endParaRPr lang="es-MX"/>
          </a:p>
        </p:txBody>
      </p:sp>
      <p:sp>
        <p:nvSpPr>
          <p:cNvPr id="3" name="Vertical Text Placeholder 2"/>
          <p:cNvSpPr>
            <a:spLocks noGrp="1"/>
          </p:cNvSpPr>
          <p:nvPr>
            <p:ph type="body" orient="vert" idx="1"/>
          </p:nvPr>
        </p:nvSpPr>
        <p:spPr>
          <a:xfrm>
            <a:off x="228600" y="381000"/>
            <a:ext cx="64198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p:cNvSpPr>
            <a:spLocks noGrp="1"/>
          </p:cNvSpPr>
          <p:nvPr>
            <p:ph type="dt" sz="half" idx="10"/>
          </p:nvPr>
        </p:nvSpPr>
        <p:spPr/>
        <p:txBody>
          <a:bodyPr/>
          <a:lstStyle>
            <a:lvl1pPr>
              <a:defRPr/>
            </a:lvl1pPr>
          </a:lstStyle>
          <a:p>
            <a:fld id="{C89FA9F7-FC67-4317-A914-BD971E13C09A}" type="datetimeFigureOut">
              <a:rPr lang="es-ES" smtClean="0"/>
              <a:pPr/>
              <a:t>14/01/2019</a:t>
            </a:fld>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5E5CCD77-70F1-424B-9559-69B7B8B26D2D}" type="slidenum">
              <a:rPr lang="es-ES" smtClean="0"/>
              <a:pPr/>
              <a:t>‹#›</a:t>
            </a:fld>
            <a:endParaRPr lang="es-ES"/>
          </a:p>
        </p:txBody>
      </p:sp>
    </p:spTree>
    <p:extLst>
      <p:ext uri="{BB962C8B-B14F-4D97-AF65-F5344CB8AC3E}">
        <p14:creationId xmlns:p14="http://schemas.microsoft.com/office/powerpoint/2010/main" val="107271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MX"/>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p:cNvSpPr>
            <a:spLocks noGrp="1"/>
          </p:cNvSpPr>
          <p:nvPr>
            <p:ph type="dt" sz="half" idx="10"/>
          </p:nvPr>
        </p:nvSpPr>
        <p:spPr/>
        <p:txBody>
          <a:bodyPr/>
          <a:lstStyle>
            <a:lvl1pPr>
              <a:defRPr/>
            </a:lvl1pPr>
          </a:lstStyle>
          <a:p>
            <a:fld id="{C89FA9F7-FC67-4317-A914-BD971E13C09A}" type="datetimeFigureOut">
              <a:rPr lang="es-ES" smtClean="0"/>
              <a:pPr/>
              <a:t>14/01/2019</a:t>
            </a:fld>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5E5CCD77-70F1-424B-9559-69B7B8B26D2D}" type="slidenum">
              <a:rPr lang="es-ES" smtClean="0"/>
              <a:pPr/>
              <a:t>‹#›</a:t>
            </a:fld>
            <a:endParaRPr lang="es-ES"/>
          </a:p>
        </p:txBody>
      </p:sp>
    </p:spTree>
    <p:extLst>
      <p:ext uri="{BB962C8B-B14F-4D97-AF65-F5344CB8AC3E}">
        <p14:creationId xmlns:p14="http://schemas.microsoft.com/office/powerpoint/2010/main" val="421924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s-MX"/>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C89FA9F7-FC67-4317-A914-BD971E13C09A}" type="datetimeFigureOut">
              <a:rPr lang="es-ES" smtClean="0"/>
              <a:pPr/>
              <a:t>14/01/2019</a:t>
            </a:fld>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5E5CCD77-70F1-424B-9559-69B7B8B26D2D}" type="slidenum">
              <a:rPr lang="es-ES" smtClean="0"/>
              <a:pPr/>
              <a:t>‹#›</a:t>
            </a:fld>
            <a:endParaRPr lang="es-ES"/>
          </a:p>
        </p:txBody>
      </p:sp>
    </p:spTree>
    <p:extLst>
      <p:ext uri="{BB962C8B-B14F-4D97-AF65-F5344CB8AC3E}">
        <p14:creationId xmlns:p14="http://schemas.microsoft.com/office/powerpoint/2010/main" val="265742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MX"/>
          </a:p>
        </p:txBody>
      </p:sp>
      <p:sp>
        <p:nvSpPr>
          <p:cNvPr id="3" name="Content Placeholder 2"/>
          <p:cNvSpPr>
            <a:spLocks noGrp="1"/>
          </p:cNvSpPr>
          <p:nvPr>
            <p:ph sz="half" idx="1"/>
          </p:nvPr>
        </p:nvSpPr>
        <p:spPr>
          <a:xfrm>
            <a:off x="914400" y="15240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p:cNvSpPr>
            <a:spLocks noGrp="1"/>
          </p:cNvSpPr>
          <p:nvPr>
            <p:ph sz="half" idx="2"/>
          </p:nvPr>
        </p:nvSpPr>
        <p:spPr>
          <a:xfrm>
            <a:off x="5029200" y="15240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p:cNvSpPr>
            <a:spLocks noGrp="1"/>
          </p:cNvSpPr>
          <p:nvPr>
            <p:ph type="dt" sz="half" idx="10"/>
          </p:nvPr>
        </p:nvSpPr>
        <p:spPr/>
        <p:txBody>
          <a:bodyPr/>
          <a:lstStyle>
            <a:lvl1pPr>
              <a:defRPr/>
            </a:lvl1pPr>
          </a:lstStyle>
          <a:p>
            <a:fld id="{C89FA9F7-FC67-4317-A914-BD971E13C09A}" type="datetimeFigureOut">
              <a:rPr lang="es-ES" smtClean="0"/>
              <a:pPr/>
              <a:t>14/01/2019</a:t>
            </a:fld>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5E5CCD77-70F1-424B-9559-69B7B8B26D2D}" type="slidenum">
              <a:rPr lang="es-ES" smtClean="0"/>
              <a:pPr/>
              <a:t>‹#›</a:t>
            </a:fld>
            <a:endParaRPr lang="es-ES"/>
          </a:p>
        </p:txBody>
      </p:sp>
    </p:spTree>
    <p:extLst>
      <p:ext uri="{BB962C8B-B14F-4D97-AF65-F5344CB8AC3E}">
        <p14:creationId xmlns:p14="http://schemas.microsoft.com/office/powerpoint/2010/main" val="268925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s-MX"/>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p:cNvSpPr>
            <a:spLocks noGrp="1"/>
          </p:cNvSpPr>
          <p:nvPr>
            <p:ph type="dt" sz="half" idx="10"/>
          </p:nvPr>
        </p:nvSpPr>
        <p:spPr/>
        <p:txBody>
          <a:bodyPr/>
          <a:lstStyle>
            <a:lvl1pPr>
              <a:defRPr/>
            </a:lvl1pPr>
          </a:lstStyle>
          <a:p>
            <a:fld id="{C89FA9F7-FC67-4317-A914-BD971E13C09A}" type="datetimeFigureOut">
              <a:rPr lang="es-ES" smtClean="0"/>
              <a:pPr/>
              <a:t>14/01/2019</a:t>
            </a:fld>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5E5CCD77-70F1-424B-9559-69B7B8B26D2D}" type="slidenum">
              <a:rPr lang="es-ES" smtClean="0"/>
              <a:pPr/>
              <a:t>‹#›</a:t>
            </a:fld>
            <a:endParaRPr lang="es-ES"/>
          </a:p>
        </p:txBody>
      </p:sp>
    </p:spTree>
    <p:extLst>
      <p:ext uri="{BB962C8B-B14F-4D97-AF65-F5344CB8AC3E}">
        <p14:creationId xmlns:p14="http://schemas.microsoft.com/office/powerpoint/2010/main" val="190272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MX"/>
          </a:p>
        </p:txBody>
      </p:sp>
      <p:sp>
        <p:nvSpPr>
          <p:cNvPr id="3" name="Date Placeholder 2"/>
          <p:cNvSpPr>
            <a:spLocks noGrp="1"/>
          </p:cNvSpPr>
          <p:nvPr>
            <p:ph type="dt" sz="half" idx="10"/>
          </p:nvPr>
        </p:nvSpPr>
        <p:spPr/>
        <p:txBody>
          <a:bodyPr/>
          <a:lstStyle>
            <a:lvl1pPr>
              <a:defRPr/>
            </a:lvl1pPr>
          </a:lstStyle>
          <a:p>
            <a:fld id="{C89FA9F7-FC67-4317-A914-BD971E13C09A}" type="datetimeFigureOut">
              <a:rPr lang="es-ES" smtClean="0"/>
              <a:pPr/>
              <a:t>14/01/2019</a:t>
            </a:fld>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5E5CCD77-70F1-424B-9559-69B7B8B26D2D}" type="slidenum">
              <a:rPr lang="es-ES" smtClean="0"/>
              <a:pPr/>
              <a:t>‹#›</a:t>
            </a:fld>
            <a:endParaRPr lang="es-ES"/>
          </a:p>
        </p:txBody>
      </p:sp>
    </p:spTree>
    <p:extLst>
      <p:ext uri="{BB962C8B-B14F-4D97-AF65-F5344CB8AC3E}">
        <p14:creationId xmlns:p14="http://schemas.microsoft.com/office/powerpoint/2010/main" val="369481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89FA9F7-FC67-4317-A914-BD971E13C09A}" type="datetimeFigureOut">
              <a:rPr lang="es-ES" smtClean="0"/>
              <a:pPr/>
              <a:t>14/01/2019</a:t>
            </a:fld>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5E5CCD77-70F1-424B-9559-69B7B8B26D2D}" type="slidenum">
              <a:rPr lang="es-ES" smtClean="0"/>
              <a:pPr/>
              <a:t>‹#›</a:t>
            </a:fld>
            <a:endParaRPr lang="es-ES"/>
          </a:p>
        </p:txBody>
      </p:sp>
    </p:spTree>
    <p:extLst>
      <p:ext uri="{BB962C8B-B14F-4D97-AF65-F5344CB8AC3E}">
        <p14:creationId xmlns:p14="http://schemas.microsoft.com/office/powerpoint/2010/main" val="350640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MX"/>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89FA9F7-FC67-4317-A914-BD971E13C09A}" type="datetimeFigureOut">
              <a:rPr lang="es-ES" smtClean="0"/>
              <a:pPr/>
              <a:t>14/01/2019</a:t>
            </a:fld>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5E5CCD77-70F1-424B-9559-69B7B8B26D2D}" type="slidenum">
              <a:rPr lang="es-ES" smtClean="0"/>
              <a:pPr/>
              <a:t>‹#›</a:t>
            </a:fld>
            <a:endParaRPr lang="es-ES"/>
          </a:p>
        </p:txBody>
      </p:sp>
    </p:spTree>
    <p:extLst>
      <p:ext uri="{BB962C8B-B14F-4D97-AF65-F5344CB8AC3E}">
        <p14:creationId xmlns:p14="http://schemas.microsoft.com/office/powerpoint/2010/main" val="224664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MX"/>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s-MX"/>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89FA9F7-FC67-4317-A914-BD971E13C09A}" type="datetimeFigureOut">
              <a:rPr lang="es-ES" smtClean="0"/>
              <a:pPr/>
              <a:t>14/01/2019</a:t>
            </a:fld>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5E5CCD77-70F1-424B-9559-69B7B8B26D2D}" type="slidenum">
              <a:rPr lang="es-ES" smtClean="0"/>
              <a:pPr/>
              <a:t>‹#›</a:t>
            </a:fld>
            <a:endParaRPr lang="es-ES"/>
          </a:p>
        </p:txBody>
      </p:sp>
    </p:spTree>
    <p:extLst>
      <p:ext uri="{BB962C8B-B14F-4D97-AF65-F5344CB8AC3E}">
        <p14:creationId xmlns:p14="http://schemas.microsoft.com/office/powerpoint/2010/main" val="223534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381000"/>
            <a:ext cx="876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914400" y="1524000"/>
            <a:ext cx="8077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1" name="Rectangle 17"/>
          <p:cNvSpPr>
            <a:spLocks noGrp="1" noChangeArrowheads="1"/>
          </p:cNvSpPr>
          <p:nvPr>
            <p:ph type="dt" sz="half" idx="2"/>
          </p:nvPr>
        </p:nvSpPr>
        <p:spPr bwMode="auto">
          <a:xfrm>
            <a:off x="914400" y="6400800"/>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00"/>
            </a:lvl1pPr>
          </a:lstStyle>
          <a:p>
            <a:fld id="{C89FA9F7-FC67-4317-A914-BD971E13C09A}" type="datetimeFigureOut">
              <a:rPr lang="es-ES" smtClean="0"/>
              <a:pPr/>
              <a:t>14/01/2019</a:t>
            </a:fld>
            <a:endParaRPr lang="es-ES"/>
          </a:p>
        </p:txBody>
      </p:sp>
      <p:sp>
        <p:nvSpPr>
          <p:cNvPr id="1042" name="Rectangle 18"/>
          <p:cNvSpPr>
            <a:spLocks noGrp="1" noChangeArrowheads="1"/>
          </p:cNvSpPr>
          <p:nvPr>
            <p:ph type="ftr" sz="quarter" idx="3"/>
          </p:nvPr>
        </p:nvSpPr>
        <p:spPr bwMode="auto">
          <a:xfrm>
            <a:off x="3403600" y="6400800"/>
            <a:ext cx="26733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000"/>
            </a:lvl1pPr>
          </a:lstStyle>
          <a:p>
            <a:endParaRPr lang="es-ES"/>
          </a:p>
        </p:txBody>
      </p:sp>
      <p:sp>
        <p:nvSpPr>
          <p:cNvPr id="1043" name="Rectangle 19"/>
          <p:cNvSpPr>
            <a:spLocks noGrp="1" noChangeArrowheads="1"/>
          </p:cNvSpPr>
          <p:nvPr>
            <p:ph type="sldNum" sz="quarter" idx="4"/>
          </p:nvPr>
        </p:nvSpPr>
        <p:spPr bwMode="auto">
          <a:xfrm>
            <a:off x="6586538" y="6400800"/>
            <a:ext cx="240506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00"/>
            </a:lvl1pPr>
          </a:lstStyle>
          <a:p>
            <a:fld id="{5E5CCD77-70F1-424B-9559-69B7B8B26D2D}"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charset="0"/>
        </a:defRPr>
      </a:lvl2pPr>
      <a:lvl3pPr algn="l" rtl="0" eaLnBrk="1" fontAlgn="base" hangingPunct="1">
        <a:spcBef>
          <a:spcPct val="0"/>
        </a:spcBef>
        <a:spcAft>
          <a:spcPct val="0"/>
        </a:spcAft>
        <a:defRPr sz="3600">
          <a:solidFill>
            <a:schemeClr val="tx2"/>
          </a:solidFill>
          <a:latin typeface="Arial" charset="0"/>
        </a:defRPr>
      </a:lvl3pPr>
      <a:lvl4pPr algn="l" rtl="0" eaLnBrk="1" fontAlgn="base" hangingPunct="1">
        <a:spcBef>
          <a:spcPct val="0"/>
        </a:spcBef>
        <a:spcAft>
          <a:spcPct val="0"/>
        </a:spcAft>
        <a:defRPr sz="3600">
          <a:solidFill>
            <a:schemeClr val="tx2"/>
          </a:solidFill>
          <a:latin typeface="Arial" charset="0"/>
        </a:defRPr>
      </a:lvl4pPr>
      <a:lvl5pPr algn="l" rtl="0" eaLnBrk="1" fontAlgn="base" hangingPunct="1">
        <a:spcBef>
          <a:spcPct val="0"/>
        </a:spcBef>
        <a:spcAft>
          <a:spcPct val="0"/>
        </a:spcAft>
        <a:defRPr sz="3600">
          <a:solidFill>
            <a:schemeClr val="tx2"/>
          </a:solidFill>
          <a:latin typeface="Arial" charset="0"/>
        </a:defRPr>
      </a:lvl5pPr>
      <a:lvl6pPr marL="457200" algn="l" rtl="0" eaLnBrk="1" fontAlgn="base" hangingPunct="1">
        <a:spcBef>
          <a:spcPct val="0"/>
        </a:spcBef>
        <a:spcAft>
          <a:spcPct val="0"/>
        </a:spcAft>
        <a:defRPr sz="3600">
          <a:solidFill>
            <a:schemeClr val="tx2"/>
          </a:solidFill>
          <a:latin typeface="Arial" charset="0"/>
        </a:defRPr>
      </a:lvl6pPr>
      <a:lvl7pPr marL="914400" algn="l" rtl="0" eaLnBrk="1" fontAlgn="base" hangingPunct="1">
        <a:spcBef>
          <a:spcPct val="0"/>
        </a:spcBef>
        <a:spcAft>
          <a:spcPct val="0"/>
        </a:spcAft>
        <a:defRPr sz="3600">
          <a:solidFill>
            <a:schemeClr val="tx2"/>
          </a:solidFill>
          <a:latin typeface="Arial" charset="0"/>
        </a:defRPr>
      </a:lvl7pPr>
      <a:lvl8pPr marL="1371600" algn="l" rtl="0" eaLnBrk="1" fontAlgn="base" hangingPunct="1">
        <a:spcBef>
          <a:spcPct val="0"/>
        </a:spcBef>
        <a:spcAft>
          <a:spcPct val="0"/>
        </a:spcAft>
        <a:defRPr sz="3600">
          <a:solidFill>
            <a:schemeClr val="tx2"/>
          </a:solidFill>
          <a:latin typeface="Arial" charset="0"/>
        </a:defRPr>
      </a:lvl8pPr>
      <a:lvl9pPr marL="1828800" algn="l"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Char char="»"/>
        <a:defRPr sz="2000">
          <a:solidFill>
            <a:schemeClr val="tx1"/>
          </a:solidFill>
          <a:latin typeface="+mn-lt"/>
        </a:defRPr>
      </a:lvl5pPr>
      <a:lvl6pPr marL="2514600" indent="-228600" algn="l" rtl="0" eaLnBrk="1" fontAlgn="base" hangingPunct="1">
        <a:spcBef>
          <a:spcPct val="20000"/>
        </a:spcBef>
        <a:spcAft>
          <a:spcPct val="0"/>
        </a:spcAft>
        <a:buClr>
          <a:schemeClr val="tx1"/>
        </a:buClr>
        <a:buChar char="»"/>
        <a:defRPr sz="2000">
          <a:solidFill>
            <a:schemeClr val="tx1"/>
          </a:solidFill>
          <a:latin typeface="+mn-lt"/>
        </a:defRPr>
      </a:lvl6pPr>
      <a:lvl7pPr marL="2971800" indent="-228600" algn="l" rtl="0" eaLnBrk="1" fontAlgn="base" hangingPunct="1">
        <a:spcBef>
          <a:spcPct val="20000"/>
        </a:spcBef>
        <a:spcAft>
          <a:spcPct val="0"/>
        </a:spcAft>
        <a:buClr>
          <a:schemeClr val="tx1"/>
        </a:buClr>
        <a:buChar char="»"/>
        <a:defRPr sz="2000">
          <a:solidFill>
            <a:schemeClr val="tx1"/>
          </a:solidFill>
          <a:latin typeface="+mn-lt"/>
        </a:defRPr>
      </a:lvl7pPr>
      <a:lvl8pPr marL="3429000" indent="-228600" algn="l" rtl="0" eaLnBrk="1" fontAlgn="base" hangingPunct="1">
        <a:spcBef>
          <a:spcPct val="20000"/>
        </a:spcBef>
        <a:spcAft>
          <a:spcPct val="0"/>
        </a:spcAft>
        <a:buClr>
          <a:schemeClr val="tx1"/>
        </a:buClr>
        <a:buChar char="»"/>
        <a:defRPr sz="2000">
          <a:solidFill>
            <a:schemeClr val="tx1"/>
          </a:solidFill>
          <a:latin typeface="+mn-lt"/>
        </a:defRPr>
      </a:lvl8pPr>
      <a:lvl9pPr marL="3886200" indent="-228600" algn="l" rtl="0" eaLnBrk="1" fontAlgn="base" hangingPunct="1">
        <a:spcBef>
          <a:spcPct val="20000"/>
        </a:spcBef>
        <a:spcAft>
          <a:spcPct val="0"/>
        </a:spcAft>
        <a:buClr>
          <a:schemeClr val="tx1"/>
        </a:buClr>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err="1"/>
              <a:t>Object</a:t>
            </a:r>
            <a:r>
              <a:rPr lang="es-MX" dirty="0"/>
              <a:t> </a:t>
            </a:r>
            <a:r>
              <a:rPr lang="es-MX" dirty="0" err="1"/>
              <a:t>oriented</a:t>
            </a:r>
            <a:r>
              <a:rPr lang="es-MX" dirty="0"/>
              <a:t> </a:t>
            </a:r>
            <a:r>
              <a:rPr lang="es-MX" dirty="0" err="1"/>
              <a:t>programming</a:t>
            </a:r>
            <a:endParaRPr lang="es-ES" dirty="0"/>
          </a:p>
        </p:txBody>
      </p:sp>
      <p:sp>
        <p:nvSpPr>
          <p:cNvPr id="3" name="2 Subtítulo"/>
          <p:cNvSpPr>
            <a:spLocks noGrp="1"/>
          </p:cNvSpPr>
          <p:nvPr>
            <p:ph type="subTitle" idx="1"/>
          </p:nvPr>
        </p:nvSpPr>
        <p:spPr/>
        <p:txBody>
          <a:bodyPr/>
          <a:lstStyle/>
          <a:p>
            <a:r>
              <a:rPr lang="es-MX" dirty="0"/>
              <a:t>Iván Guerrero Román</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err="1"/>
              <a:t>Other</a:t>
            </a:r>
            <a:r>
              <a:rPr lang="es-MX" dirty="0"/>
              <a:t> data </a:t>
            </a:r>
            <a:r>
              <a:rPr lang="es-MX" dirty="0" err="1"/>
              <a:t>types</a:t>
            </a:r>
            <a:endParaRPr lang="es-ES" dirty="0"/>
          </a:p>
        </p:txBody>
      </p:sp>
      <p:sp>
        <p:nvSpPr>
          <p:cNvPr id="5" name="4 Marcador de contenido"/>
          <p:cNvSpPr>
            <a:spLocks noGrp="1"/>
          </p:cNvSpPr>
          <p:nvPr>
            <p:ph idx="1"/>
          </p:nvPr>
        </p:nvSpPr>
        <p:spPr/>
        <p:txBody>
          <a:bodyPr/>
          <a:lstStyle/>
          <a:p>
            <a:r>
              <a:rPr lang="en-US" sz="2400" dirty="0"/>
              <a:t>float</a:t>
            </a:r>
          </a:p>
          <a:p>
            <a:pPr lvl="1"/>
            <a:r>
              <a:rPr lang="en-US" sz="2000" dirty="0"/>
              <a:t>32 bits</a:t>
            </a:r>
          </a:p>
          <a:p>
            <a:r>
              <a:rPr lang="en-US" sz="2400" dirty="0"/>
              <a:t>double</a:t>
            </a:r>
          </a:p>
          <a:p>
            <a:pPr lvl="1"/>
            <a:r>
              <a:rPr lang="en-US" sz="2000" dirty="0"/>
              <a:t>64 bits</a:t>
            </a:r>
          </a:p>
          <a:p>
            <a:r>
              <a:rPr lang="en-US" sz="2400" dirty="0" err="1"/>
              <a:t>boolean</a:t>
            </a:r>
            <a:endParaRPr lang="en-US" sz="2400" dirty="0"/>
          </a:p>
          <a:p>
            <a:pPr lvl="1"/>
            <a:r>
              <a:rPr lang="en-US" sz="2000" dirty="0"/>
              <a:t>true o false</a:t>
            </a:r>
          </a:p>
          <a:p>
            <a:r>
              <a:rPr lang="en-US" sz="2400" dirty="0"/>
              <a:t>char</a:t>
            </a:r>
          </a:p>
          <a:p>
            <a:pPr lvl="1"/>
            <a:r>
              <a:rPr lang="en-US" sz="2000" dirty="0"/>
              <a:t>16 bits</a:t>
            </a:r>
          </a:p>
          <a:p>
            <a:pPr lvl="1"/>
            <a:r>
              <a:rPr lang="en-US" sz="2000" dirty="0"/>
              <a:t>Stores a character (symbol)</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Conditionals</a:t>
            </a:r>
            <a:endParaRPr lang="es-ES" dirty="0"/>
          </a:p>
        </p:txBody>
      </p:sp>
      <p:sp>
        <p:nvSpPr>
          <p:cNvPr id="3" name="2 Marcador de contenido"/>
          <p:cNvSpPr>
            <a:spLocks noGrp="1"/>
          </p:cNvSpPr>
          <p:nvPr>
            <p:ph idx="1"/>
          </p:nvPr>
        </p:nvSpPr>
        <p:spPr>
          <a:xfrm>
            <a:off x="457200" y="1600201"/>
            <a:ext cx="8229600" cy="2114552"/>
          </a:xfrm>
        </p:spPr>
        <p:txBody>
          <a:bodyPr>
            <a:noAutofit/>
          </a:bodyPr>
          <a:lstStyle/>
          <a:p>
            <a:r>
              <a:rPr lang="es-MX" sz="2400" dirty="0" err="1"/>
              <a:t>Definition</a:t>
            </a:r>
            <a:r>
              <a:rPr lang="es-MX" sz="2400" dirty="0"/>
              <a:t>: </a:t>
            </a:r>
            <a:r>
              <a:rPr lang="en-US" sz="2400" dirty="0"/>
              <a:t>Structure to choose between 2 possible options depending on a condition to be evaluated as true or false.</a:t>
            </a:r>
            <a:endParaRPr lang="es-MX" sz="2400" dirty="0"/>
          </a:p>
          <a:p>
            <a:r>
              <a:rPr lang="es-MX" sz="2400" dirty="0" err="1"/>
              <a:t>Syntax</a:t>
            </a:r>
            <a:r>
              <a:rPr lang="es-MX" sz="2400" dirty="0"/>
              <a:t>:</a:t>
            </a:r>
            <a:endParaRPr lang="es-ES" sz="2400" dirty="0"/>
          </a:p>
        </p:txBody>
      </p:sp>
      <p:sp>
        <p:nvSpPr>
          <p:cNvPr id="4" name="3 CuadroTexto"/>
          <p:cNvSpPr txBox="1"/>
          <p:nvPr/>
        </p:nvSpPr>
        <p:spPr>
          <a:xfrm>
            <a:off x="1928794" y="3352924"/>
            <a:ext cx="5523526" cy="2308324"/>
          </a:xfrm>
          <a:prstGeom prst="rect">
            <a:avLst/>
          </a:prstGeom>
          <a:noFill/>
        </p:spPr>
        <p:txBody>
          <a:bodyPr wrap="square" rtlCol="0">
            <a:spAutoFit/>
          </a:bodyPr>
          <a:lstStyle/>
          <a:p>
            <a:r>
              <a:rPr lang="es-MX" dirty="0" err="1">
                <a:solidFill>
                  <a:srgbClr val="FF0000"/>
                </a:solidFill>
              </a:rPr>
              <a:t>if</a:t>
            </a:r>
            <a:r>
              <a:rPr lang="es-MX" dirty="0">
                <a:solidFill>
                  <a:srgbClr val="FF0000"/>
                </a:solidFill>
              </a:rPr>
              <a:t> ( </a:t>
            </a:r>
            <a:r>
              <a:rPr lang="es-MX" dirty="0"/>
              <a:t>CONDITION</a:t>
            </a:r>
            <a:r>
              <a:rPr lang="es-MX" dirty="0">
                <a:solidFill>
                  <a:srgbClr val="FF0000"/>
                </a:solidFill>
              </a:rPr>
              <a:t> )</a:t>
            </a:r>
          </a:p>
          <a:p>
            <a:r>
              <a:rPr lang="es-MX" dirty="0">
                <a:solidFill>
                  <a:srgbClr val="FF0000"/>
                </a:solidFill>
              </a:rPr>
              <a:t>{</a:t>
            </a:r>
          </a:p>
          <a:p>
            <a:r>
              <a:rPr lang="es-MX" dirty="0">
                <a:solidFill>
                  <a:srgbClr val="FF0000"/>
                </a:solidFill>
              </a:rPr>
              <a:t>	</a:t>
            </a:r>
            <a:r>
              <a:rPr lang="es-MX" dirty="0" err="1"/>
              <a:t>Instructions</a:t>
            </a:r>
            <a:r>
              <a:rPr lang="es-MX" dirty="0"/>
              <a:t> </a:t>
            </a:r>
            <a:r>
              <a:rPr lang="es-MX" dirty="0" err="1"/>
              <a:t>for</a:t>
            </a:r>
            <a:r>
              <a:rPr lang="es-MX" dirty="0"/>
              <a:t> </a:t>
            </a:r>
            <a:r>
              <a:rPr lang="es-MX" dirty="0" err="1"/>
              <a:t>the</a:t>
            </a:r>
            <a:r>
              <a:rPr lang="es-MX" dirty="0"/>
              <a:t> TRUE case</a:t>
            </a:r>
          </a:p>
          <a:p>
            <a:r>
              <a:rPr lang="es-MX" dirty="0">
                <a:solidFill>
                  <a:srgbClr val="FF0000"/>
                </a:solidFill>
              </a:rPr>
              <a:t>}</a:t>
            </a:r>
          </a:p>
          <a:p>
            <a:r>
              <a:rPr lang="es-MX" dirty="0" err="1">
                <a:solidFill>
                  <a:srgbClr val="FF0000"/>
                </a:solidFill>
              </a:rPr>
              <a:t>else</a:t>
            </a:r>
            <a:endParaRPr lang="es-MX" dirty="0">
              <a:solidFill>
                <a:srgbClr val="FF0000"/>
              </a:solidFill>
            </a:endParaRPr>
          </a:p>
          <a:p>
            <a:r>
              <a:rPr lang="es-MX" dirty="0">
                <a:solidFill>
                  <a:srgbClr val="FF0000"/>
                </a:solidFill>
              </a:rPr>
              <a:t>{</a:t>
            </a:r>
          </a:p>
          <a:p>
            <a:r>
              <a:rPr lang="es-MX" dirty="0"/>
              <a:t>	</a:t>
            </a:r>
            <a:r>
              <a:rPr lang="es-MX" dirty="0" err="1"/>
              <a:t>Instructions</a:t>
            </a:r>
            <a:r>
              <a:rPr lang="es-MX" dirty="0"/>
              <a:t> </a:t>
            </a:r>
            <a:r>
              <a:rPr lang="es-MX" dirty="0" err="1"/>
              <a:t>for</a:t>
            </a:r>
            <a:r>
              <a:rPr lang="es-MX" dirty="0"/>
              <a:t> </a:t>
            </a:r>
            <a:r>
              <a:rPr lang="es-MX" dirty="0" err="1"/>
              <a:t>the</a:t>
            </a:r>
            <a:r>
              <a:rPr lang="es-MX" dirty="0"/>
              <a:t> FALSE case</a:t>
            </a:r>
          </a:p>
          <a:p>
            <a:r>
              <a:rPr lang="es-MX" dirty="0">
                <a:solidFill>
                  <a:srgbClr val="FF0000"/>
                </a:solidFill>
              </a:rPr>
              <a:t>}</a:t>
            </a:r>
            <a:endParaRPr lang="es-E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Cycles</a:t>
            </a:r>
            <a:endParaRPr lang="es-ES" dirty="0"/>
          </a:p>
        </p:txBody>
      </p:sp>
      <p:sp>
        <p:nvSpPr>
          <p:cNvPr id="3" name="2 Marcador de contenido"/>
          <p:cNvSpPr>
            <a:spLocks noGrp="1"/>
          </p:cNvSpPr>
          <p:nvPr>
            <p:ph idx="1"/>
          </p:nvPr>
        </p:nvSpPr>
        <p:spPr>
          <a:xfrm>
            <a:off x="457200" y="1600201"/>
            <a:ext cx="8229600" cy="1757362"/>
          </a:xfrm>
        </p:spPr>
        <p:txBody>
          <a:bodyPr/>
          <a:lstStyle/>
          <a:p>
            <a:r>
              <a:rPr lang="es-MX" sz="2400" dirty="0" err="1"/>
              <a:t>Definition</a:t>
            </a:r>
            <a:r>
              <a:rPr lang="es-MX" sz="2400" dirty="0"/>
              <a:t>: </a:t>
            </a:r>
            <a:r>
              <a:rPr lang="en-US" sz="2400" dirty="0"/>
              <a:t>They allow the execution of a set of instructions repeatedly.</a:t>
            </a:r>
            <a:endParaRPr lang="es-MX" sz="2400" dirty="0"/>
          </a:p>
          <a:p>
            <a:r>
              <a:rPr lang="es-MX" sz="2400" dirty="0" err="1"/>
              <a:t>Syntax</a:t>
            </a:r>
            <a:endParaRPr lang="es-ES" sz="2400" dirty="0"/>
          </a:p>
        </p:txBody>
      </p:sp>
      <p:sp>
        <p:nvSpPr>
          <p:cNvPr id="4" name="3 CuadroTexto"/>
          <p:cNvSpPr txBox="1"/>
          <p:nvPr/>
        </p:nvSpPr>
        <p:spPr>
          <a:xfrm>
            <a:off x="1571604" y="2876743"/>
            <a:ext cx="5429288" cy="1200329"/>
          </a:xfrm>
          <a:prstGeom prst="rect">
            <a:avLst/>
          </a:prstGeom>
          <a:noFill/>
        </p:spPr>
        <p:txBody>
          <a:bodyPr wrap="square" rtlCol="0">
            <a:spAutoFit/>
          </a:bodyPr>
          <a:lstStyle/>
          <a:p>
            <a:r>
              <a:rPr lang="es-MX" dirty="0" err="1">
                <a:solidFill>
                  <a:srgbClr val="FF0000"/>
                </a:solidFill>
              </a:rPr>
              <a:t>while</a:t>
            </a:r>
            <a:r>
              <a:rPr lang="es-MX" dirty="0">
                <a:solidFill>
                  <a:srgbClr val="FF0000"/>
                </a:solidFill>
              </a:rPr>
              <a:t> (</a:t>
            </a:r>
            <a:r>
              <a:rPr lang="es-MX" dirty="0"/>
              <a:t> CONDITION </a:t>
            </a:r>
            <a:r>
              <a:rPr lang="es-MX" dirty="0">
                <a:solidFill>
                  <a:srgbClr val="FF0000"/>
                </a:solidFill>
              </a:rPr>
              <a:t>)</a:t>
            </a:r>
          </a:p>
          <a:p>
            <a:r>
              <a:rPr lang="es-MX" dirty="0">
                <a:solidFill>
                  <a:srgbClr val="FF0000"/>
                </a:solidFill>
              </a:rPr>
              <a:t>{</a:t>
            </a:r>
          </a:p>
          <a:p>
            <a:r>
              <a:rPr lang="es-MX" dirty="0"/>
              <a:t>	</a:t>
            </a:r>
            <a:r>
              <a:rPr lang="es-MX" dirty="0" err="1"/>
              <a:t>Instruction</a:t>
            </a:r>
            <a:r>
              <a:rPr lang="es-MX" dirty="0"/>
              <a:t> set</a:t>
            </a:r>
          </a:p>
          <a:p>
            <a:r>
              <a:rPr lang="es-MX" dirty="0">
                <a:solidFill>
                  <a:srgbClr val="FF0000"/>
                </a:solidFill>
              </a:rPr>
              <a:t>}</a:t>
            </a:r>
            <a:endParaRPr lang="es-ES"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While</a:t>
            </a:r>
            <a:r>
              <a:rPr lang="es-MX" dirty="0"/>
              <a:t> and Do </a:t>
            </a:r>
            <a:r>
              <a:rPr lang="es-MX" dirty="0" err="1"/>
              <a:t>While</a:t>
            </a:r>
            <a:endParaRPr lang="es-ES" dirty="0"/>
          </a:p>
        </p:txBody>
      </p:sp>
      <p:sp>
        <p:nvSpPr>
          <p:cNvPr id="3" name="2 Marcador de contenido"/>
          <p:cNvSpPr>
            <a:spLocks noGrp="1"/>
          </p:cNvSpPr>
          <p:nvPr>
            <p:ph idx="1"/>
          </p:nvPr>
        </p:nvSpPr>
        <p:spPr>
          <a:xfrm>
            <a:off x="822960" y="1412776"/>
            <a:ext cx="7520940" cy="3240360"/>
          </a:xfrm>
        </p:spPr>
        <p:txBody>
          <a:bodyPr>
            <a:normAutofit lnSpcReduction="10000"/>
          </a:bodyPr>
          <a:lstStyle/>
          <a:p>
            <a:r>
              <a:rPr lang="es-MX" sz="2400" b="0" dirty="0" err="1"/>
              <a:t>Syntax</a:t>
            </a:r>
            <a:endParaRPr lang="es-MX" sz="2400" b="0" dirty="0"/>
          </a:p>
          <a:p>
            <a:pPr>
              <a:buNone/>
            </a:pPr>
            <a:r>
              <a:rPr lang="es-MX" sz="2400" b="0" dirty="0" err="1">
                <a:solidFill>
                  <a:srgbClr val="FF0000"/>
                </a:solidFill>
              </a:rPr>
              <a:t>while</a:t>
            </a:r>
            <a:r>
              <a:rPr lang="es-MX" sz="2400" b="0" dirty="0">
                <a:solidFill>
                  <a:srgbClr val="FF0000"/>
                </a:solidFill>
              </a:rPr>
              <a:t> ( </a:t>
            </a:r>
            <a:r>
              <a:rPr lang="es-MX" sz="2400" b="0" dirty="0"/>
              <a:t>CONDITION </a:t>
            </a:r>
            <a:r>
              <a:rPr lang="es-MX" sz="2400" b="0" dirty="0">
                <a:solidFill>
                  <a:srgbClr val="FF0000"/>
                </a:solidFill>
              </a:rPr>
              <a:t>) {</a:t>
            </a:r>
          </a:p>
          <a:p>
            <a:pPr>
              <a:buNone/>
            </a:pPr>
            <a:r>
              <a:rPr lang="es-MX" sz="2400" b="0" dirty="0"/>
              <a:t>	</a:t>
            </a:r>
            <a:r>
              <a:rPr lang="es-MX" sz="2400" b="0" dirty="0" err="1"/>
              <a:t>Instruction</a:t>
            </a:r>
            <a:r>
              <a:rPr lang="es-MX" sz="2400" b="0" dirty="0"/>
              <a:t> set</a:t>
            </a:r>
          </a:p>
          <a:p>
            <a:pPr>
              <a:buNone/>
            </a:pPr>
            <a:r>
              <a:rPr lang="es-MX" sz="2400" b="0" dirty="0">
                <a:solidFill>
                  <a:srgbClr val="FF0000"/>
                </a:solidFill>
              </a:rPr>
              <a:t>}</a:t>
            </a:r>
          </a:p>
          <a:p>
            <a:pPr>
              <a:buNone/>
            </a:pPr>
            <a:endParaRPr lang="es-MX" sz="2400" b="0" dirty="0">
              <a:solidFill>
                <a:srgbClr val="FF0000"/>
              </a:solidFill>
            </a:endParaRPr>
          </a:p>
          <a:p>
            <a:pPr>
              <a:buNone/>
            </a:pPr>
            <a:r>
              <a:rPr lang="es-MX" sz="2400" b="0" dirty="0">
                <a:solidFill>
                  <a:srgbClr val="FF0000"/>
                </a:solidFill>
              </a:rPr>
              <a:t>do {</a:t>
            </a:r>
          </a:p>
          <a:p>
            <a:pPr>
              <a:buNone/>
            </a:pPr>
            <a:r>
              <a:rPr lang="es-MX" sz="2400" b="0" dirty="0"/>
              <a:t>	</a:t>
            </a:r>
            <a:r>
              <a:rPr lang="es-MX" sz="2400" b="0" dirty="0" err="1"/>
              <a:t>Instruction</a:t>
            </a:r>
            <a:r>
              <a:rPr lang="es-MX" sz="2400" b="0" dirty="0"/>
              <a:t> set</a:t>
            </a:r>
          </a:p>
          <a:p>
            <a:pPr>
              <a:buNone/>
            </a:pPr>
            <a:r>
              <a:rPr lang="es-MX" sz="2400" b="0" dirty="0">
                <a:solidFill>
                  <a:srgbClr val="FF0000"/>
                </a:solidFill>
              </a:rPr>
              <a:t>} </a:t>
            </a:r>
            <a:r>
              <a:rPr lang="es-MX" sz="2400" b="0" dirty="0" err="1">
                <a:solidFill>
                  <a:srgbClr val="FF0000"/>
                </a:solidFill>
              </a:rPr>
              <a:t>while</a:t>
            </a:r>
            <a:r>
              <a:rPr lang="es-MX" sz="2400" b="0" dirty="0">
                <a:solidFill>
                  <a:srgbClr val="FF0000"/>
                </a:solidFill>
              </a:rPr>
              <a:t> ( </a:t>
            </a:r>
            <a:r>
              <a:rPr lang="es-MX" sz="2400" b="0" dirty="0"/>
              <a:t>CONDITION</a:t>
            </a:r>
            <a:r>
              <a:rPr lang="es-MX" sz="2400" b="0" dirty="0">
                <a:solidFill>
                  <a:srgbClr val="FF0000"/>
                </a:solidFill>
              </a:rPr>
              <a:t> );</a:t>
            </a:r>
          </a:p>
          <a:p>
            <a:pPr>
              <a:buNone/>
            </a:pPr>
            <a:endParaRPr lang="es-MX" sz="2400" b="0" dirty="0">
              <a:solidFill>
                <a:srgbClr val="FF0000"/>
              </a:solidFill>
            </a:endParaRPr>
          </a:p>
        </p:txBody>
      </p:sp>
      <p:sp>
        <p:nvSpPr>
          <p:cNvPr id="4" name="Rectangle 3"/>
          <p:cNvSpPr/>
          <p:nvPr/>
        </p:nvSpPr>
        <p:spPr>
          <a:xfrm>
            <a:off x="2780546" y="5445224"/>
            <a:ext cx="6197312" cy="923330"/>
          </a:xfrm>
          <a:prstGeom prst="rect">
            <a:avLst/>
          </a:prstGeom>
        </p:spPr>
        <p:txBody>
          <a:bodyPr wrap="square">
            <a:spAutoFit/>
          </a:bodyPr>
          <a:lstStyle/>
          <a:p>
            <a:pPr algn="just"/>
            <a:r>
              <a:rPr lang="en-US" dirty="0"/>
              <a:t>The main difference between the two is that in a Do-While statement, the condition is verified by the end of the execution of the instruction set</a:t>
            </a:r>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For</a:t>
            </a:r>
            <a:endParaRPr lang="es-ES" dirty="0"/>
          </a:p>
        </p:txBody>
      </p:sp>
      <p:sp>
        <p:nvSpPr>
          <p:cNvPr id="3" name="2 Marcador de contenido"/>
          <p:cNvSpPr>
            <a:spLocks noGrp="1"/>
          </p:cNvSpPr>
          <p:nvPr>
            <p:ph idx="1"/>
          </p:nvPr>
        </p:nvSpPr>
        <p:spPr>
          <a:xfrm>
            <a:off x="822960" y="1412776"/>
            <a:ext cx="7520940" cy="5256584"/>
          </a:xfrm>
        </p:spPr>
        <p:txBody>
          <a:bodyPr>
            <a:normAutofit/>
          </a:bodyPr>
          <a:lstStyle/>
          <a:p>
            <a:r>
              <a:rPr lang="es-MX" sz="2400" b="0" dirty="0" err="1"/>
              <a:t>Syntax</a:t>
            </a:r>
            <a:endParaRPr lang="es-MX" sz="2400" b="0" dirty="0"/>
          </a:p>
          <a:p>
            <a:pPr>
              <a:buNone/>
            </a:pPr>
            <a:r>
              <a:rPr lang="es-MX" sz="2400" b="0" dirty="0" err="1">
                <a:solidFill>
                  <a:srgbClr val="FF0000"/>
                </a:solidFill>
              </a:rPr>
              <a:t>for</a:t>
            </a:r>
            <a:r>
              <a:rPr lang="es-MX" sz="2400" b="0" dirty="0">
                <a:solidFill>
                  <a:srgbClr val="FF0000"/>
                </a:solidFill>
              </a:rPr>
              <a:t> (</a:t>
            </a:r>
            <a:r>
              <a:rPr lang="es-MX" sz="2400" b="0" dirty="0"/>
              <a:t>INITIALIZER</a:t>
            </a:r>
            <a:r>
              <a:rPr lang="es-MX" sz="2400" b="0" dirty="0">
                <a:solidFill>
                  <a:srgbClr val="FF0000"/>
                </a:solidFill>
              </a:rPr>
              <a:t>;</a:t>
            </a:r>
            <a:r>
              <a:rPr lang="es-MX" sz="2400" b="0" dirty="0"/>
              <a:t> CONDITION</a:t>
            </a:r>
            <a:r>
              <a:rPr lang="es-MX" sz="2400" b="0" dirty="0">
                <a:solidFill>
                  <a:srgbClr val="FF0000"/>
                </a:solidFill>
              </a:rPr>
              <a:t>;</a:t>
            </a:r>
            <a:r>
              <a:rPr lang="es-MX" sz="2400" b="0" dirty="0"/>
              <a:t> ITERATOR</a:t>
            </a:r>
            <a:r>
              <a:rPr lang="es-MX" sz="2400" b="0" dirty="0">
                <a:solidFill>
                  <a:srgbClr val="FF0000"/>
                </a:solidFill>
              </a:rPr>
              <a:t>) {</a:t>
            </a:r>
          </a:p>
          <a:p>
            <a:pPr>
              <a:buNone/>
            </a:pPr>
            <a:r>
              <a:rPr lang="es-MX" sz="2400" b="0" dirty="0"/>
              <a:t>	</a:t>
            </a:r>
            <a:r>
              <a:rPr lang="es-MX" sz="2400" b="0" dirty="0" err="1"/>
              <a:t>Instruction</a:t>
            </a:r>
            <a:r>
              <a:rPr lang="es-MX" sz="2400" b="0" dirty="0"/>
              <a:t> set</a:t>
            </a:r>
          </a:p>
          <a:p>
            <a:pPr>
              <a:buNone/>
            </a:pPr>
            <a:r>
              <a:rPr lang="es-MX" sz="2400" b="0" dirty="0">
                <a:solidFill>
                  <a:srgbClr val="FF0000"/>
                </a:solidFill>
              </a:rPr>
              <a:t>}</a:t>
            </a:r>
          </a:p>
          <a:p>
            <a:pPr>
              <a:buNone/>
            </a:pPr>
            <a:endParaRPr lang="es-MX" sz="2400" b="0" dirty="0">
              <a:solidFill>
                <a:srgbClr val="FF0000"/>
              </a:solidFill>
            </a:endParaRPr>
          </a:p>
          <a:p>
            <a:r>
              <a:rPr lang="es-MX" sz="2400" b="0" dirty="0" err="1"/>
              <a:t>Initializer</a:t>
            </a:r>
            <a:r>
              <a:rPr lang="es-MX" sz="2400" b="0" dirty="0"/>
              <a:t>: </a:t>
            </a:r>
            <a:r>
              <a:rPr lang="en-US" sz="2400" dirty="0"/>
              <a:t>It runs once before the cycle begins. Generally used to initialize variables</a:t>
            </a:r>
            <a:endParaRPr lang="es-MX" sz="2400" b="0" dirty="0"/>
          </a:p>
          <a:p>
            <a:r>
              <a:rPr lang="es-MX" sz="2400" b="0" dirty="0" err="1"/>
              <a:t>Condition</a:t>
            </a:r>
            <a:r>
              <a:rPr lang="es-MX" sz="2400" b="0" dirty="0"/>
              <a:t>: </a:t>
            </a:r>
            <a:r>
              <a:rPr lang="en-US" sz="2400" dirty="0"/>
              <a:t>Must be a Boolean expression. It is evaluated before each iteration.</a:t>
            </a:r>
            <a:endParaRPr lang="es-MX" sz="2400" b="0" dirty="0"/>
          </a:p>
          <a:p>
            <a:r>
              <a:rPr lang="es-MX" sz="2400" b="0" dirty="0" err="1"/>
              <a:t>Iterator</a:t>
            </a:r>
            <a:r>
              <a:rPr lang="es-MX" sz="2400" b="0" dirty="0"/>
              <a:t>: </a:t>
            </a:r>
            <a:r>
              <a:rPr lang="es-MX" sz="2400" b="0" dirty="0" err="1"/>
              <a:t>Performed</a:t>
            </a:r>
            <a:r>
              <a:rPr lang="es-MX" sz="2400" b="0" dirty="0"/>
              <a:t> </a:t>
            </a:r>
            <a:r>
              <a:rPr lang="es-MX" sz="2400" b="0" dirty="0" err="1"/>
              <a:t>by</a:t>
            </a:r>
            <a:r>
              <a:rPr lang="es-MX" sz="2400" b="0" dirty="0"/>
              <a:t> </a:t>
            </a:r>
            <a:r>
              <a:rPr lang="es-MX" sz="2400" b="0" dirty="0" err="1"/>
              <a:t>the</a:t>
            </a:r>
            <a:r>
              <a:rPr lang="es-MX" sz="2400" b="0" dirty="0"/>
              <a:t> </a:t>
            </a:r>
            <a:r>
              <a:rPr lang="es-MX" sz="2400" b="0" dirty="0" err="1"/>
              <a:t>end</a:t>
            </a:r>
            <a:r>
              <a:rPr lang="es-MX" sz="2400" b="0" dirty="0"/>
              <a:t> of </a:t>
            </a:r>
            <a:r>
              <a:rPr lang="es-MX" sz="2400" b="0" dirty="0" err="1"/>
              <a:t>the</a:t>
            </a:r>
            <a:r>
              <a:rPr lang="es-MX" sz="2400" b="0" dirty="0"/>
              <a:t> </a:t>
            </a:r>
            <a:r>
              <a:rPr lang="es-MX" sz="2400" b="0" dirty="0" err="1"/>
              <a:t>instruction</a:t>
            </a:r>
            <a:r>
              <a:rPr lang="es-MX" sz="2400" b="0" dirty="0"/>
              <a:t> set</a:t>
            </a:r>
          </a:p>
          <a:p>
            <a:pPr>
              <a:buNone/>
            </a:pPr>
            <a:endParaRPr lang="es-ES" sz="2400"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Input / Output</a:t>
            </a:r>
          </a:p>
        </p:txBody>
      </p:sp>
      <p:sp>
        <p:nvSpPr>
          <p:cNvPr id="3" name="Content Placeholder 2"/>
          <p:cNvSpPr>
            <a:spLocks noGrp="1"/>
          </p:cNvSpPr>
          <p:nvPr>
            <p:ph idx="1"/>
          </p:nvPr>
        </p:nvSpPr>
        <p:spPr/>
        <p:txBody>
          <a:bodyPr>
            <a:normAutofit/>
          </a:bodyPr>
          <a:lstStyle/>
          <a:p>
            <a:pPr lvl="1"/>
            <a:r>
              <a:rPr lang="es-MX" sz="2400" dirty="0" err="1"/>
              <a:t>Which</a:t>
            </a:r>
            <a:r>
              <a:rPr lang="es-MX" sz="2400" dirty="0"/>
              <a:t> </a:t>
            </a:r>
            <a:r>
              <a:rPr lang="es-MX" sz="2400" dirty="0" err="1"/>
              <a:t>ones</a:t>
            </a:r>
            <a:r>
              <a:rPr lang="es-MX" sz="2400" dirty="0"/>
              <a:t> </a:t>
            </a:r>
            <a:r>
              <a:rPr lang="es-MX" sz="2400" dirty="0" err="1"/>
              <a:t>have</a:t>
            </a:r>
            <a:r>
              <a:rPr lang="es-MX" sz="2400" dirty="0"/>
              <a:t> </a:t>
            </a:r>
            <a:r>
              <a:rPr lang="es-MX" sz="2400" dirty="0" err="1"/>
              <a:t>you</a:t>
            </a:r>
            <a:r>
              <a:rPr lang="es-MX" sz="2400" dirty="0"/>
              <a:t> </a:t>
            </a:r>
            <a:r>
              <a:rPr lang="es-MX" sz="2400" dirty="0" err="1"/>
              <a:t>used</a:t>
            </a:r>
            <a:r>
              <a:rPr lang="es-MX" sz="2400" dirty="0"/>
              <a:t>?</a:t>
            </a:r>
          </a:p>
          <a:p>
            <a:pPr lvl="2"/>
            <a:r>
              <a:rPr lang="es-MX" dirty="0" err="1"/>
              <a:t>BufferedReader</a:t>
            </a:r>
            <a:endParaRPr lang="es-MX" dirty="0"/>
          </a:p>
          <a:p>
            <a:pPr lvl="2"/>
            <a:r>
              <a:rPr lang="es-MX" dirty="0" err="1"/>
              <a:t>System.console</a:t>
            </a:r>
            <a:endParaRPr lang="es-MX" dirty="0"/>
          </a:p>
          <a:p>
            <a:pPr lvl="2"/>
            <a:r>
              <a:rPr lang="es-MX" dirty="0" err="1"/>
              <a:t>JOptionPane</a:t>
            </a:r>
            <a:endParaRPr lang="es-MX" dirty="0"/>
          </a:p>
          <a:p>
            <a:pPr lvl="2"/>
            <a:r>
              <a:rPr lang="es-MX" dirty="0"/>
              <a:t>Scanner</a:t>
            </a:r>
          </a:p>
        </p:txBody>
      </p:sp>
    </p:spTree>
    <p:extLst>
      <p:ext uri="{BB962C8B-B14F-4D97-AF65-F5344CB8AC3E}">
        <p14:creationId xmlns:p14="http://schemas.microsoft.com/office/powerpoint/2010/main" val="1373666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8C23-128E-4A20-AE82-F2E8AF9C602F}"/>
              </a:ext>
            </a:extLst>
          </p:cNvPr>
          <p:cNvSpPr>
            <a:spLocks noGrp="1"/>
          </p:cNvSpPr>
          <p:nvPr>
            <p:ph type="title"/>
          </p:nvPr>
        </p:nvSpPr>
        <p:spPr/>
        <p:txBody>
          <a:bodyPr/>
          <a:lstStyle/>
          <a:p>
            <a:r>
              <a:rPr lang="es-ES" dirty="0" err="1"/>
              <a:t>Fractional</a:t>
            </a:r>
            <a:r>
              <a:rPr lang="es-ES" dirty="0"/>
              <a:t> </a:t>
            </a:r>
            <a:r>
              <a:rPr lang="es-ES" dirty="0" err="1"/>
              <a:t>digits</a:t>
            </a:r>
            <a:r>
              <a:rPr lang="es-ES" dirty="0"/>
              <a:t> </a:t>
            </a:r>
            <a:r>
              <a:rPr lang="es-ES" dirty="0" err="1"/>
              <a:t>challenge</a:t>
            </a:r>
            <a:endParaRPr lang="en-US" dirty="0"/>
          </a:p>
        </p:txBody>
      </p:sp>
      <p:sp>
        <p:nvSpPr>
          <p:cNvPr id="3" name="Content Placeholder 2">
            <a:extLst>
              <a:ext uri="{FF2B5EF4-FFF2-40B4-BE49-F238E27FC236}">
                <a16:creationId xmlns:a16="http://schemas.microsoft.com/office/drawing/2014/main" id="{43CD93A5-220E-4407-BA6F-5884CF89E1AF}"/>
              </a:ext>
            </a:extLst>
          </p:cNvPr>
          <p:cNvSpPr>
            <a:spLocks noGrp="1"/>
          </p:cNvSpPr>
          <p:nvPr>
            <p:ph idx="1"/>
          </p:nvPr>
        </p:nvSpPr>
        <p:spPr/>
        <p:txBody>
          <a:bodyPr>
            <a:normAutofit fontScale="62500" lnSpcReduction="20000"/>
          </a:bodyPr>
          <a:lstStyle/>
          <a:p>
            <a:r>
              <a:rPr lang="en-US" dirty="0"/>
              <a:t>Jaime, the lazy guinea pig we all love, has a craze for multiplying all the numbers he sees when walking down the street. We could even say he is very fast doing this task.</a:t>
            </a:r>
          </a:p>
          <a:p>
            <a:r>
              <a:rPr lang="es-ES" dirty="0"/>
              <a:t>J</a:t>
            </a:r>
            <a:r>
              <a:rPr lang="en-US" dirty="0" err="1"/>
              <a:t>aime</a:t>
            </a:r>
            <a:r>
              <a:rPr lang="en-US" dirty="0"/>
              <a:t> also loves sleeping, but he can’t do it without first doing his multiplications. One of his friends, </a:t>
            </a:r>
            <a:r>
              <a:rPr lang="en-US" dirty="0" err="1"/>
              <a:t>Jiren</a:t>
            </a:r>
            <a:r>
              <a:rPr lang="en-US" dirty="0"/>
              <a:t>, doesn’t like to see him asleep and decided to put a challenge on Jaime, he thought: What would happen if Jaime can’t see the numbers he has to multiply?</a:t>
            </a:r>
          </a:p>
          <a:p>
            <a:r>
              <a:rPr lang="en-US" dirty="0"/>
              <a:t>After a while, </a:t>
            </a:r>
            <a:r>
              <a:rPr lang="en-US" dirty="0" err="1"/>
              <a:t>Jiren</a:t>
            </a:r>
            <a:r>
              <a:rPr lang="en-US" dirty="0"/>
              <a:t> gave Jaime a fraction a/b and asked the following: What is the value of the multiplication of the first n digits of the decimal expression after the decimal point?</a:t>
            </a:r>
          </a:p>
          <a:p>
            <a:r>
              <a:rPr lang="en-US" dirty="0"/>
              <a:t>Jaime hurried to answer that in many cases the result will be 0, then his friend, in order to make it more interesting, told him that all the zeros were to be changed by ones before multiplying. For example, 3/96=0.03125, but changing the 0’s to 1’s would be 0.13125, and if the multiplication of the first 3 digits after the decimal point were asked, the answer would be 3. Can you help Jaime solve the challenge of his friend (Jaime is very sleepy right now and if you help him he could sleep a lot)?</a:t>
            </a:r>
          </a:p>
        </p:txBody>
      </p:sp>
    </p:spTree>
    <p:extLst>
      <p:ext uri="{BB962C8B-B14F-4D97-AF65-F5344CB8AC3E}">
        <p14:creationId xmlns:p14="http://schemas.microsoft.com/office/powerpoint/2010/main" val="3930723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7052-3AD1-47F7-A6EF-82E279D783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8610E8-8670-4BEC-BD2F-342DA889B6F0}"/>
              </a:ext>
            </a:extLst>
          </p:cNvPr>
          <p:cNvSpPr>
            <a:spLocks noGrp="1"/>
          </p:cNvSpPr>
          <p:nvPr>
            <p:ph idx="1"/>
          </p:nvPr>
        </p:nvSpPr>
        <p:spPr>
          <a:xfrm>
            <a:off x="628650" y="2226469"/>
            <a:ext cx="4649932" cy="3263504"/>
          </a:xfrm>
        </p:spPr>
        <p:txBody>
          <a:bodyPr>
            <a:normAutofit fontScale="55000" lnSpcReduction="20000"/>
          </a:bodyPr>
          <a:lstStyle/>
          <a:p>
            <a:r>
              <a:rPr lang="en-US" dirty="0"/>
              <a:t>Input</a:t>
            </a:r>
          </a:p>
          <a:p>
            <a:pPr lvl="1"/>
            <a:r>
              <a:rPr lang="en-US" dirty="0"/>
              <a:t>The first line of the input contains one integer T(1&lt;=T&lt;=100), the number of test cases. The next T lines contain 3 integers each a, b, n (1&lt;=a&lt;b&lt;=10</a:t>
            </a:r>
            <a:r>
              <a:rPr lang="en-US" baseline="30000" dirty="0"/>
              <a:t>4</a:t>
            </a:r>
            <a:r>
              <a:rPr lang="en-US" dirty="0"/>
              <a:t>, 1&lt;=n&lt;=10</a:t>
            </a:r>
            <a:r>
              <a:rPr lang="en-US" baseline="30000" dirty="0"/>
              <a:t>18</a:t>
            </a:r>
            <a:r>
              <a:rPr lang="en-US" dirty="0"/>
              <a:t>).</a:t>
            </a:r>
          </a:p>
          <a:p>
            <a:pPr lvl="1"/>
            <a:endParaRPr lang="en-US" dirty="0"/>
          </a:p>
          <a:p>
            <a:r>
              <a:rPr lang="en-US" dirty="0"/>
              <a:t>Output</a:t>
            </a:r>
          </a:p>
          <a:p>
            <a:pPr lvl="1"/>
            <a:r>
              <a:rPr lang="en-US" dirty="0"/>
              <a:t>For each case output in a line the value of the multiplication of the first n digits after the decimal point of the fraction a/b. As the answer can be very large, print it modulus 188888881.</a:t>
            </a:r>
          </a:p>
        </p:txBody>
      </p:sp>
      <p:sp>
        <p:nvSpPr>
          <p:cNvPr id="4" name="TextBox 3">
            <a:extLst>
              <a:ext uri="{FF2B5EF4-FFF2-40B4-BE49-F238E27FC236}">
                <a16:creationId xmlns:a16="http://schemas.microsoft.com/office/drawing/2014/main" id="{71131E94-7A71-4CE2-8E55-55A38F3EDFF3}"/>
              </a:ext>
            </a:extLst>
          </p:cNvPr>
          <p:cNvSpPr txBox="1"/>
          <p:nvPr/>
        </p:nvSpPr>
        <p:spPr>
          <a:xfrm>
            <a:off x="5839692" y="2550968"/>
            <a:ext cx="2202872" cy="1962076"/>
          </a:xfrm>
          <a:prstGeom prst="rect">
            <a:avLst/>
          </a:prstGeom>
          <a:noFill/>
        </p:spPr>
        <p:txBody>
          <a:bodyPr wrap="square" rtlCol="0">
            <a:spAutoFit/>
          </a:bodyPr>
          <a:lstStyle/>
          <a:p>
            <a:r>
              <a:rPr lang="es-ES" sz="1350" dirty="0" err="1"/>
              <a:t>Example</a:t>
            </a:r>
            <a:r>
              <a:rPr lang="es-ES" sz="1350" dirty="0"/>
              <a:t>:</a:t>
            </a:r>
          </a:p>
          <a:p>
            <a:r>
              <a:rPr lang="es-ES" sz="1350" dirty="0"/>
              <a:t>Input</a:t>
            </a:r>
          </a:p>
          <a:p>
            <a:r>
              <a:rPr lang="es-ES" sz="1350" dirty="0"/>
              <a:t>2</a:t>
            </a:r>
          </a:p>
          <a:p>
            <a:r>
              <a:rPr lang="es-ES" sz="1350" dirty="0"/>
              <a:t>3 96 12</a:t>
            </a:r>
          </a:p>
          <a:p>
            <a:r>
              <a:rPr lang="es-ES" sz="1350" dirty="0"/>
              <a:t>1 3 3</a:t>
            </a:r>
          </a:p>
          <a:p>
            <a:endParaRPr lang="es-ES" sz="1350" dirty="0"/>
          </a:p>
          <a:p>
            <a:r>
              <a:rPr lang="es-ES" sz="1350" dirty="0"/>
              <a:t>Output:</a:t>
            </a:r>
          </a:p>
          <a:p>
            <a:r>
              <a:rPr lang="es-ES" sz="1350" dirty="0"/>
              <a:t>30</a:t>
            </a:r>
          </a:p>
          <a:p>
            <a:r>
              <a:rPr lang="es-ES" sz="1350" dirty="0"/>
              <a:t>27</a:t>
            </a:r>
            <a:endParaRPr lang="en-US" sz="1350" dirty="0"/>
          </a:p>
        </p:txBody>
      </p:sp>
      <p:sp>
        <p:nvSpPr>
          <p:cNvPr id="5" name="TextBox 4">
            <a:extLst>
              <a:ext uri="{FF2B5EF4-FFF2-40B4-BE49-F238E27FC236}">
                <a16:creationId xmlns:a16="http://schemas.microsoft.com/office/drawing/2014/main" id="{93575793-4573-410D-A7BD-D95BC47FF44F}"/>
              </a:ext>
            </a:extLst>
          </p:cNvPr>
          <p:cNvSpPr txBox="1"/>
          <p:nvPr/>
        </p:nvSpPr>
        <p:spPr>
          <a:xfrm>
            <a:off x="5351319" y="5374086"/>
            <a:ext cx="3667991" cy="7155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 sz="1350" dirty="0" err="1"/>
              <a:t>Extracted</a:t>
            </a:r>
            <a:r>
              <a:rPr lang="es-ES" sz="1350" dirty="0"/>
              <a:t> </a:t>
            </a:r>
            <a:r>
              <a:rPr lang="es-ES" sz="1350" dirty="0" err="1"/>
              <a:t>from</a:t>
            </a:r>
            <a:r>
              <a:rPr lang="es-ES" sz="1350" dirty="0"/>
              <a:t> ICPC </a:t>
            </a:r>
          </a:p>
          <a:p>
            <a:r>
              <a:rPr lang="es-ES" sz="1350" dirty="0"/>
              <a:t>- Gran premio de México 2018</a:t>
            </a:r>
          </a:p>
          <a:p>
            <a:r>
              <a:rPr lang="es-ES" sz="1350" dirty="0"/>
              <a:t>- Repechaje</a:t>
            </a:r>
            <a:endParaRPr lang="en-US" sz="1350" dirty="0"/>
          </a:p>
        </p:txBody>
      </p:sp>
    </p:spTree>
    <p:extLst>
      <p:ext uri="{BB962C8B-B14F-4D97-AF65-F5344CB8AC3E}">
        <p14:creationId xmlns:p14="http://schemas.microsoft.com/office/powerpoint/2010/main" val="3527299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Session</a:t>
            </a:r>
            <a:r>
              <a:rPr lang="es-MX" dirty="0"/>
              <a:t> #1</a:t>
            </a:r>
            <a:endParaRPr lang="es-ES" dirty="0"/>
          </a:p>
        </p:txBody>
      </p:sp>
      <p:sp>
        <p:nvSpPr>
          <p:cNvPr id="3" name="2 Marcador de contenido"/>
          <p:cNvSpPr>
            <a:spLocks noGrp="1"/>
          </p:cNvSpPr>
          <p:nvPr>
            <p:ph idx="1"/>
          </p:nvPr>
        </p:nvSpPr>
        <p:spPr/>
        <p:txBody>
          <a:bodyPr/>
          <a:lstStyle/>
          <a:p>
            <a:r>
              <a:rPr lang="es-MX" sz="2800" dirty="0" err="1"/>
              <a:t>Topics</a:t>
            </a:r>
            <a:endParaRPr lang="es-MX" sz="2800" dirty="0"/>
          </a:p>
          <a:p>
            <a:pPr lvl="1"/>
            <a:r>
              <a:rPr lang="es-MX" sz="2400" dirty="0"/>
              <a:t>Java</a:t>
            </a:r>
          </a:p>
          <a:p>
            <a:pPr lvl="2"/>
            <a:r>
              <a:rPr lang="es-MX" sz="2000" dirty="0"/>
              <a:t>Variables</a:t>
            </a:r>
          </a:p>
          <a:p>
            <a:pPr lvl="2"/>
            <a:r>
              <a:rPr lang="es-MX" sz="2000" dirty="0" err="1"/>
              <a:t>Conditionals</a:t>
            </a:r>
            <a:endParaRPr lang="es-MX" sz="2000" dirty="0"/>
          </a:p>
          <a:p>
            <a:pPr lvl="2"/>
            <a:r>
              <a:rPr lang="es-MX" sz="2000" dirty="0" err="1"/>
              <a:t>Cycles</a:t>
            </a:r>
            <a:endParaRPr lang="es-MX" sz="2000" dirty="0"/>
          </a:p>
          <a:p>
            <a:pPr lvl="2"/>
            <a:r>
              <a:rPr lang="es-MX" sz="2000" dirty="0" err="1"/>
              <a:t>Functions</a:t>
            </a:r>
            <a:endParaRPr lang="es-MX" sz="2000" dirty="0"/>
          </a:p>
          <a:p>
            <a:pPr lvl="2"/>
            <a:r>
              <a:rPr lang="es-MX" sz="2000" dirty="0" err="1"/>
              <a:t>Arrays</a:t>
            </a:r>
            <a:endParaRPr lang="es-MX" sz="2000" dirty="0"/>
          </a:p>
        </p:txBody>
      </p:sp>
    </p:spTree>
    <p:extLst>
      <p:ext uri="{BB962C8B-B14F-4D97-AF65-F5344CB8AC3E}">
        <p14:creationId xmlns:p14="http://schemas.microsoft.com/office/powerpoint/2010/main" val="1023228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Session</a:t>
            </a:r>
            <a:r>
              <a:rPr lang="es-MX" dirty="0"/>
              <a:t> #1</a:t>
            </a:r>
            <a:endParaRPr lang="es-ES" dirty="0"/>
          </a:p>
        </p:txBody>
      </p:sp>
      <p:sp>
        <p:nvSpPr>
          <p:cNvPr id="3" name="2 Marcador de contenido"/>
          <p:cNvSpPr>
            <a:spLocks noGrp="1"/>
          </p:cNvSpPr>
          <p:nvPr>
            <p:ph idx="1"/>
          </p:nvPr>
        </p:nvSpPr>
        <p:spPr/>
        <p:txBody>
          <a:bodyPr/>
          <a:lstStyle/>
          <a:p>
            <a:r>
              <a:rPr lang="es-MX" sz="2800" dirty="0" err="1"/>
              <a:t>Topics</a:t>
            </a:r>
            <a:endParaRPr lang="es-MX" sz="2800" dirty="0"/>
          </a:p>
          <a:p>
            <a:pPr lvl="1"/>
            <a:r>
              <a:rPr lang="es-MX" sz="2400" dirty="0"/>
              <a:t>Java</a:t>
            </a:r>
          </a:p>
          <a:p>
            <a:pPr lvl="2"/>
            <a:r>
              <a:rPr lang="es-MX" sz="2000" dirty="0"/>
              <a:t>Variables</a:t>
            </a:r>
          </a:p>
          <a:p>
            <a:pPr lvl="2"/>
            <a:r>
              <a:rPr lang="es-MX" sz="2000" dirty="0" err="1"/>
              <a:t>Conditionals</a:t>
            </a:r>
            <a:endParaRPr lang="es-MX" sz="2000" dirty="0"/>
          </a:p>
          <a:p>
            <a:pPr lvl="2"/>
            <a:r>
              <a:rPr lang="es-MX" sz="2000" dirty="0" err="1"/>
              <a:t>Cycles</a:t>
            </a:r>
            <a:endParaRPr lang="es-MX" sz="2000" dirty="0"/>
          </a:p>
          <a:p>
            <a:pPr lvl="2"/>
            <a:r>
              <a:rPr lang="es-MX" sz="2000" dirty="0" err="1"/>
              <a:t>Functions</a:t>
            </a:r>
            <a:endParaRPr lang="es-MX" sz="2000" dirty="0"/>
          </a:p>
          <a:p>
            <a:pPr lvl="2"/>
            <a:r>
              <a:rPr lang="es-MX" sz="2000" dirty="0" err="1"/>
              <a:t>Arrays</a:t>
            </a:r>
            <a:endParaRPr lang="es-MX"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dirty="0"/>
          </a:p>
        </p:txBody>
      </p:sp>
      <p:pic>
        <p:nvPicPr>
          <p:cNvPr id="1026" name="Picture 2" descr="http://www.nortedigital.mx/gye/wp-content/uploads/2014/05/126-745x3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032956"/>
            <a:ext cx="7096125" cy="3609976"/>
          </a:xfrm>
          <a:prstGeom prst="rect">
            <a:avLst/>
          </a:prstGeom>
          <a:noFill/>
          <a:extLst>
            <a:ext uri="{909E8E84-426E-40DD-AFC4-6F175D3DCCD1}">
              <a14:hiddenFill xmlns:a14="http://schemas.microsoft.com/office/drawing/2010/main">
                <a:solidFill>
                  <a:srgbClr val="FFFFFF"/>
                </a:solidFill>
              </a14:hiddenFill>
            </a:ext>
          </a:extLst>
        </p:spPr>
      </p:pic>
      <p:sp>
        <p:nvSpPr>
          <p:cNvPr id="5" name="Cloud Callout 4"/>
          <p:cNvSpPr/>
          <p:nvPr/>
        </p:nvSpPr>
        <p:spPr>
          <a:xfrm>
            <a:off x="1164206" y="1417224"/>
            <a:ext cx="4176464" cy="1656184"/>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err="1"/>
              <a:t>From</a:t>
            </a:r>
            <a:r>
              <a:rPr lang="es-MX" dirty="0"/>
              <a:t> </a:t>
            </a:r>
            <a:r>
              <a:rPr lang="es-MX" dirty="0" err="1"/>
              <a:t>my</a:t>
            </a:r>
            <a:r>
              <a:rPr lang="es-MX" dirty="0"/>
              <a:t> </a:t>
            </a:r>
            <a:r>
              <a:rPr lang="es-MX" dirty="0" err="1"/>
              <a:t>programming</a:t>
            </a:r>
            <a:r>
              <a:rPr lang="es-MX" dirty="0"/>
              <a:t> </a:t>
            </a:r>
            <a:r>
              <a:rPr lang="es-MX" dirty="0" err="1"/>
              <a:t>fundamentals</a:t>
            </a:r>
            <a:r>
              <a:rPr lang="es-MX" dirty="0"/>
              <a:t>’ </a:t>
            </a:r>
            <a:r>
              <a:rPr lang="es-MX" dirty="0" err="1"/>
              <a:t>course</a:t>
            </a:r>
            <a:r>
              <a:rPr lang="es-MX" dirty="0"/>
              <a:t> I </a:t>
            </a:r>
            <a:r>
              <a:rPr lang="es-MX" dirty="0" err="1"/>
              <a:t>remember</a:t>
            </a:r>
            <a:r>
              <a:rPr lang="es-MX"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285852" y="3000372"/>
            <a:ext cx="7498080" cy="1143000"/>
          </a:xfrm>
        </p:spPr>
        <p:txBody>
          <a:bodyPr/>
          <a:lstStyle/>
          <a:p>
            <a:r>
              <a:rPr lang="en-US" dirty="0">
                <a:solidFill>
                  <a:schemeClr val="tx1"/>
                </a:solidFill>
              </a:rPr>
              <a:t>Introduction to Java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Programming</a:t>
            </a:r>
            <a:r>
              <a:rPr lang="es-MX" dirty="0"/>
              <a:t> </a:t>
            </a:r>
            <a:r>
              <a:rPr lang="es-MX" dirty="0" err="1"/>
              <a:t>environment</a:t>
            </a:r>
            <a:endParaRPr lang="es-ES" dirty="0"/>
          </a:p>
        </p:txBody>
      </p:sp>
      <p:sp>
        <p:nvSpPr>
          <p:cNvPr id="3" name="2 Marcador de contenido"/>
          <p:cNvSpPr>
            <a:spLocks noGrp="1"/>
          </p:cNvSpPr>
          <p:nvPr>
            <p:ph idx="1"/>
          </p:nvPr>
        </p:nvSpPr>
        <p:spPr/>
        <p:txBody>
          <a:bodyPr>
            <a:normAutofit fontScale="85000" lnSpcReduction="20000"/>
          </a:bodyPr>
          <a:lstStyle/>
          <a:p>
            <a:r>
              <a:rPr lang="es-MX" dirty="0" err="1"/>
              <a:t>Code</a:t>
            </a:r>
            <a:r>
              <a:rPr lang="es-MX" dirty="0"/>
              <a:t> editor</a:t>
            </a:r>
          </a:p>
          <a:p>
            <a:pPr lvl="1"/>
            <a:r>
              <a:rPr lang="es-MX" dirty="0" err="1"/>
              <a:t>Textpad</a:t>
            </a:r>
            <a:endParaRPr lang="es-MX" dirty="0"/>
          </a:p>
          <a:p>
            <a:pPr lvl="1"/>
            <a:r>
              <a:rPr lang="es-MX" dirty="0" err="1"/>
              <a:t>Notepad</a:t>
            </a:r>
            <a:endParaRPr lang="es-MX" dirty="0"/>
          </a:p>
          <a:p>
            <a:pPr lvl="1"/>
            <a:r>
              <a:rPr lang="es-MX" dirty="0"/>
              <a:t>…</a:t>
            </a:r>
          </a:p>
          <a:p>
            <a:r>
              <a:rPr lang="es-MX" dirty="0"/>
              <a:t>Java </a:t>
            </a:r>
            <a:r>
              <a:rPr lang="es-MX" dirty="0" err="1"/>
              <a:t>programming</a:t>
            </a:r>
            <a:r>
              <a:rPr lang="es-MX" dirty="0"/>
              <a:t> </a:t>
            </a:r>
            <a:r>
              <a:rPr lang="es-MX" dirty="0" err="1"/>
              <a:t>language</a:t>
            </a:r>
            <a:endParaRPr lang="es-MX" dirty="0"/>
          </a:p>
          <a:p>
            <a:pPr lvl="1"/>
            <a:r>
              <a:rPr lang="es-MX" dirty="0"/>
              <a:t>JRE: Java </a:t>
            </a:r>
            <a:r>
              <a:rPr lang="es-MX" dirty="0" err="1"/>
              <a:t>Runtime</a:t>
            </a:r>
            <a:r>
              <a:rPr lang="es-MX" dirty="0"/>
              <a:t> </a:t>
            </a:r>
            <a:r>
              <a:rPr lang="es-MX" dirty="0" err="1"/>
              <a:t>Environment</a:t>
            </a:r>
            <a:endParaRPr lang="es-MX" dirty="0"/>
          </a:p>
          <a:p>
            <a:pPr lvl="1"/>
            <a:r>
              <a:rPr lang="es-MX" dirty="0"/>
              <a:t>SDK: Software </a:t>
            </a:r>
            <a:r>
              <a:rPr lang="es-MX" dirty="0" err="1"/>
              <a:t>Development</a:t>
            </a:r>
            <a:r>
              <a:rPr lang="es-MX" dirty="0"/>
              <a:t> Kit</a:t>
            </a:r>
          </a:p>
          <a:p>
            <a:pPr lvl="1">
              <a:buNone/>
            </a:pPr>
            <a:endParaRPr lang="es-MX" dirty="0"/>
          </a:p>
          <a:p>
            <a:r>
              <a:rPr lang="es-MX" dirty="0"/>
              <a:t>IDE: </a:t>
            </a:r>
            <a:r>
              <a:rPr lang="es-MX" dirty="0" err="1"/>
              <a:t>Integrated</a:t>
            </a:r>
            <a:r>
              <a:rPr lang="es-MX" dirty="0"/>
              <a:t> </a:t>
            </a:r>
            <a:r>
              <a:rPr lang="es-MX" dirty="0" err="1"/>
              <a:t>Development</a:t>
            </a:r>
            <a:r>
              <a:rPr lang="es-MX" dirty="0"/>
              <a:t> </a:t>
            </a:r>
            <a:r>
              <a:rPr lang="es-MX" dirty="0" err="1"/>
              <a:t>Environment</a:t>
            </a:r>
            <a:endParaRPr lang="es-MX" dirty="0"/>
          </a:p>
          <a:p>
            <a:pPr lvl="1"/>
            <a:r>
              <a:rPr lang="es-MX" dirty="0"/>
              <a:t>Eclipse</a:t>
            </a:r>
          </a:p>
          <a:p>
            <a:pPr lvl="1"/>
            <a:r>
              <a:rPr lang="es-MX" dirty="0" err="1"/>
              <a:t>NetBeans</a:t>
            </a:r>
            <a:endParaRPr lang="es-MX" dirty="0"/>
          </a:p>
          <a:p>
            <a:pPr lvl="1"/>
            <a:r>
              <a:rPr lang="es-MX" dirty="0"/>
              <a:t>…</a:t>
            </a:r>
          </a:p>
        </p:txBody>
      </p:sp>
      <p:pic>
        <p:nvPicPr>
          <p:cNvPr id="1028" name="Picture 4" descr="http://www.terminally-incoherent.com/blog/wp-content/uploads/2007/08/textpad_logo.gif"/>
          <p:cNvPicPr>
            <a:picLocks noChangeAspect="1" noChangeArrowheads="1"/>
          </p:cNvPicPr>
          <p:nvPr/>
        </p:nvPicPr>
        <p:blipFill>
          <a:blip r:embed="rId2"/>
          <a:srcRect/>
          <a:stretch>
            <a:fillRect/>
          </a:stretch>
        </p:blipFill>
        <p:spPr bwMode="auto">
          <a:xfrm>
            <a:off x="5357818" y="1714488"/>
            <a:ext cx="664374" cy="642943"/>
          </a:xfrm>
          <a:prstGeom prst="rect">
            <a:avLst/>
          </a:prstGeom>
          <a:noFill/>
        </p:spPr>
      </p:pic>
      <p:pic>
        <p:nvPicPr>
          <p:cNvPr id="1030" name="Picture 6" descr="http://www.protectsheephouseheights.co.uk/images/notepad_logo.jpg"/>
          <p:cNvPicPr>
            <a:picLocks noChangeAspect="1" noChangeArrowheads="1"/>
          </p:cNvPicPr>
          <p:nvPr/>
        </p:nvPicPr>
        <p:blipFill>
          <a:blip r:embed="rId3"/>
          <a:srcRect/>
          <a:stretch>
            <a:fillRect/>
          </a:stretch>
        </p:blipFill>
        <p:spPr bwMode="auto">
          <a:xfrm>
            <a:off x="6072198" y="2071678"/>
            <a:ext cx="785818" cy="785818"/>
          </a:xfrm>
          <a:prstGeom prst="rect">
            <a:avLst/>
          </a:prstGeom>
          <a:noFill/>
        </p:spPr>
      </p:pic>
      <p:pic>
        <p:nvPicPr>
          <p:cNvPr id="1026" name="Picture 2"/>
          <p:cNvPicPr>
            <a:picLocks noChangeAspect="1" noChangeArrowheads="1"/>
          </p:cNvPicPr>
          <p:nvPr/>
        </p:nvPicPr>
        <p:blipFill>
          <a:blip r:embed="rId4"/>
          <a:srcRect l="12305" t="9375" r="83008" b="82188"/>
          <a:stretch>
            <a:fillRect/>
          </a:stretch>
        </p:blipFill>
        <p:spPr bwMode="auto">
          <a:xfrm>
            <a:off x="4786314" y="4929198"/>
            <a:ext cx="928694" cy="1044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l="2872" t="19531" r="70198" b="72266"/>
          <a:stretch>
            <a:fillRect/>
          </a:stretch>
        </p:blipFill>
        <p:spPr bwMode="auto">
          <a:xfrm>
            <a:off x="6072198" y="5286388"/>
            <a:ext cx="2245194" cy="78581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Basic </a:t>
            </a:r>
            <a:r>
              <a:rPr lang="es-MX" dirty="0" err="1"/>
              <a:t>structure</a:t>
            </a:r>
            <a:endParaRPr lang="es-ES" dirty="0"/>
          </a:p>
        </p:txBody>
      </p:sp>
      <p:sp>
        <p:nvSpPr>
          <p:cNvPr id="3" name="2 Marcador de contenido"/>
          <p:cNvSpPr>
            <a:spLocks noGrp="1"/>
          </p:cNvSpPr>
          <p:nvPr>
            <p:ph idx="1"/>
          </p:nvPr>
        </p:nvSpPr>
        <p:spPr/>
        <p:txBody>
          <a:bodyPr>
            <a:normAutofit/>
          </a:bodyPr>
          <a:lstStyle/>
          <a:p>
            <a:pPr>
              <a:buNone/>
            </a:pPr>
            <a:r>
              <a:rPr lang="es-ES" sz="2800" dirty="0" err="1"/>
              <a:t>import</a:t>
            </a:r>
            <a:r>
              <a:rPr lang="es-ES" sz="2800" dirty="0"/>
              <a:t> java.io.*;</a:t>
            </a:r>
          </a:p>
          <a:p>
            <a:pPr>
              <a:buNone/>
            </a:pPr>
            <a:endParaRPr lang="es-ES" sz="2800" dirty="0"/>
          </a:p>
          <a:p>
            <a:pPr>
              <a:buNone/>
            </a:pPr>
            <a:r>
              <a:rPr lang="es-ES" sz="2800" dirty="0" err="1"/>
              <a:t>public</a:t>
            </a:r>
            <a:r>
              <a:rPr lang="es-ES" sz="2800" dirty="0"/>
              <a:t> </a:t>
            </a:r>
            <a:r>
              <a:rPr lang="es-ES" sz="2800" dirty="0" err="1"/>
              <a:t>class</a:t>
            </a:r>
            <a:r>
              <a:rPr lang="es-ES" sz="2800" dirty="0"/>
              <a:t> </a:t>
            </a:r>
            <a:r>
              <a:rPr lang="es-ES" sz="2800" dirty="0" err="1"/>
              <a:t>MyClass</a:t>
            </a:r>
            <a:r>
              <a:rPr lang="es-ES" sz="2800" dirty="0"/>
              <a:t> {</a:t>
            </a:r>
          </a:p>
          <a:p>
            <a:pPr>
              <a:buNone/>
            </a:pPr>
            <a:r>
              <a:rPr lang="es-ES" sz="2800" dirty="0"/>
              <a:t>	</a:t>
            </a:r>
            <a:r>
              <a:rPr lang="es-ES" sz="2800" dirty="0" err="1"/>
              <a:t>public</a:t>
            </a:r>
            <a:r>
              <a:rPr lang="es-ES" sz="2800" dirty="0"/>
              <a:t> </a:t>
            </a:r>
            <a:r>
              <a:rPr lang="es-ES" sz="2800" dirty="0" err="1"/>
              <a:t>static</a:t>
            </a:r>
            <a:r>
              <a:rPr lang="es-ES" sz="2800" dirty="0"/>
              <a:t> </a:t>
            </a:r>
            <a:r>
              <a:rPr lang="es-ES" sz="2800" dirty="0" err="1"/>
              <a:t>void</a:t>
            </a:r>
            <a:r>
              <a:rPr lang="es-ES" sz="2800" dirty="0"/>
              <a:t> </a:t>
            </a:r>
            <a:r>
              <a:rPr lang="es-ES" sz="2800" dirty="0" err="1"/>
              <a:t>main</a:t>
            </a:r>
            <a:r>
              <a:rPr lang="es-ES" sz="2800" dirty="0"/>
              <a:t>(</a:t>
            </a:r>
            <a:r>
              <a:rPr lang="es-ES" sz="2800" dirty="0" err="1"/>
              <a:t>String</a:t>
            </a:r>
            <a:r>
              <a:rPr lang="es-ES" sz="2800" dirty="0"/>
              <a:t>[] </a:t>
            </a:r>
            <a:r>
              <a:rPr lang="es-ES" sz="2800" dirty="0" err="1"/>
              <a:t>args</a:t>
            </a:r>
            <a:r>
              <a:rPr lang="es-ES" sz="2800" dirty="0"/>
              <a:t>) {</a:t>
            </a:r>
          </a:p>
          <a:p>
            <a:pPr>
              <a:buNone/>
            </a:pPr>
            <a:r>
              <a:rPr lang="es-ES" sz="2800" dirty="0"/>
              <a:t>		</a:t>
            </a:r>
            <a:r>
              <a:rPr lang="es-ES" sz="2800" dirty="0" err="1"/>
              <a:t>System.out.println</a:t>
            </a:r>
            <a:r>
              <a:rPr lang="es-ES" sz="2800" dirty="0"/>
              <a:t>(“</a:t>
            </a:r>
            <a:r>
              <a:rPr lang="es-ES" sz="2800" dirty="0" err="1"/>
              <a:t>Hello</a:t>
            </a:r>
            <a:r>
              <a:rPr lang="es-ES" sz="2800" dirty="0"/>
              <a:t> </a:t>
            </a:r>
            <a:r>
              <a:rPr lang="es-ES" sz="2800" dirty="0" err="1"/>
              <a:t>world</a:t>
            </a:r>
            <a:r>
              <a:rPr lang="es-ES" sz="2800" dirty="0"/>
              <a:t>”);</a:t>
            </a:r>
          </a:p>
          <a:p>
            <a:pPr>
              <a:buNone/>
            </a:pPr>
            <a:r>
              <a:rPr lang="es-ES" sz="2800" dirty="0"/>
              <a:t>	}</a:t>
            </a:r>
          </a:p>
          <a:p>
            <a:pPr>
              <a:buNone/>
            </a:pPr>
            <a:r>
              <a:rPr lang="es-ES" sz="28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Basic </a:t>
            </a:r>
            <a:r>
              <a:rPr lang="es-MX" dirty="0" err="1"/>
              <a:t>programming</a:t>
            </a:r>
            <a:r>
              <a:rPr lang="es-MX" dirty="0"/>
              <a:t> </a:t>
            </a:r>
            <a:r>
              <a:rPr lang="es-MX" dirty="0" err="1"/>
              <a:t>elements</a:t>
            </a:r>
            <a:endParaRPr lang="es-ES" dirty="0"/>
          </a:p>
        </p:txBody>
      </p:sp>
      <p:pic>
        <p:nvPicPr>
          <p:cNvPr id="23556" name="Picture 4" descr="http://wisemensvitamins.com/wp-content/uploads/2011/03/vitamins-for-memory.jpg"/>
          <p:cNvPicPr>
            <a:picLocks noChangeAspect="1" noChangeArrowheads="1"/>
          </p:cNvPicPr>
          <p:nvPr/>
        </p:nvPicPr>
        <p:blipFill>
          <a:blip r:embed="rId2"/>
          <a:srcRect/>
          <a:stretch>
            <a:fillRect/>
          </a:stretch>
        </p:blipFill>
        <p:spPr bwMode="auto">
          <a:xfrm>
            <a:off x="714348" y="1643050"/>
            <a:ext cx="1505215" cy="1500198"/>
          </a:xfrm>
          <a:prstGeom prst="rect">
            <a:avLst/>
          </a:prstGeom>
          <a:noFill/>
        </p:spPr>
      </p:pic>
      <p:pic>
        <p:nvPicPr>
          <p:cNvPr id="23558" name="Picture 6" descr="http://t2.gstatic.com/images?q=tbn:ANd9GcS9KomB_DYDGPnRiTgjCzOmF2Wqiir344Az1A8nCRN2lhoO4GdxkA"/>
          <p:cNvPicPr>
            <a:picLocks noChangeAspect="1" noChangeArrowheads="1"/>
          </p:cNvPicPr>
          <p:nvPr/>
        </p:nvPicPr>
        <p:blipFill>
          <a:blip r:embed="rId3"/>
          <a:srcRect/>
          <a:stretch>
            <a:fillRect/>
          </a:stretch>
        </p:blipFill>
        <p:spPr bwMode="auto">
          <a:xfrm>
            <a:off x="2928926" y="1500174"/>
            <a:ext cx="1826174" cy="1785950"/>
          </a:xfrm>
          <a:prstGeom prst="rect">
            <a:avLst/>
          </a:prstGeom>
          <a:noFill/>
        </p:spPr>
      </p:pic>
      <p:pic>
        <p:nvPicPr>
          <p:cNvPr id="23560" name="Picture 8" descr="http://t2.gstatic.com/images?q=tbn:ANd9GcRX89xjdEg8ipK5Rc48gaHOBo_Fuq41zIWBTVHqBFsxaMJnlCk6Fg"/>
          <p:cNvPicPr>
            <a:picLocks noChangeAspect="1" noChangeArrowheads="1"/>
          </p:cNvPicPr>
          <p:nvPr/>
        </p:nvPicPr>
        <p:blipFill>
          <a:blip r:embed="rId4"/>
          <a:srcRect/>
          <a:stretch>
            <a:fillRect/>
          </a:stretch>
        </p:blipFill>
        <p:spPr bwMode="auto">
          <a:xfrm>
            <a:off x="6357950" y="3357562"/>
            <a:ext cx="2286000" cy="1819276"/>
          </a:xfrm>
          <a:prstGeom prst="rect">
            <a:avLst/>
          </a:prstGeom>
          <a:noFill/>
        </p:spPr>
      </p:pic>
      <p:pic>
        <p:nvPicPr>
          <p:cNvPr id="23564" name="Picture 12" descr="http://t1.ftcdn.net/jpg/00/16/61/40/400_F_16614063_YdvhyFVPL5v9GUiz3hhRM2LXxcCrRH3q.jpg"/>
          <p:cNvPicPr>
            <a:picLocks noChangeAspect="1" noChangeArrowheads="1"/>
          </p:cNvPicPr>
          <p:nvPr/>
        </p:nvPicPr>
        <p:blipFill>
          <a:blip r:embed="rId5"/>
          <a:srcRect/>
          <a:stretch>
            <a:fillRect/>
          </a:stretch>
        </p:blipFill>
        <p:spPr bwMode="auto">
          <a:xfrm>
            <a:off x="4500562" y="3357562"/>
            <a:ext cx="1785950" cy="1785950"/>
          </a:xfrm>
          <a:prstGeom prst="rect">
            <a:avLst/>
          </a:prstGeom>
          <a:noFill/>
        </p:spPr>
      </p:pic>
      <p:pic>
        <p:nvPicPr>
          <p:cNvPr id="23566" name="Picture 14" descr="http://t1.gstatic.com/images?q=tbn:ANd9GcRRGN-xapMdND1c6CGwP2QhG7Mm_ZSIdF3wYnidDmt0NiX1kcS_"/>
          <p:cNvPicPr>
            <a:picLocks noChangeAspect="1" noChangeArrowheads="1"/>
          </p:cNvPicPr>
          <p:nvPr/>
        </p:nvPicPr>
        <p:blipFill>
          <a:blip r:embed="rId6"/>
          <a:srcRect/>
          <a:stretch>
            <a:fillRect/>
          </a:stretch>
        </p:blipFill>
        <p:spPr bwMode="auto">
          <a:xfrm>
            <a:off x="928662" y="4714884"/>
            <a:ext cx="2428875" cy="1876425"/>
          </a:xfrm>
          <a:prstGeom prst="rect">
            <a:avLst/>
          </a:prstGeom>
          <a:noFill/>
        </p:spPr>
      </p:pic>
      <p:sp>
        <p:nvSpPr>
          <p:cNvPr id="11" name="10 Rectángulo"/>
          <p:cNvSpPr/>
          <p:nvPr/>
        </p:nvSpPr>
        <p:spPr>
          <a:xfrm>
            <a:off x="5214942" y="2143116"/>
            <a:ext cx="2321982" cy="369332"/>
          </a:xfrm>
          <a:prstGeom prst="rect">
            <a:avLst/>
          </a:prstGeom>
        </p:spPr>
        <p:txBody>
          <a:bodyPr wrap="none">
            <a:spAutoFit/>
          </a:bodyPr>
          <a:lstStyle/>
          <a:p>
            <a:r>
              <a:rPr lang="es-MX" dirty="0"/>
              <a:t>Variables: Store data</a:t>
            </a:r>
          </a:p>
        </p:txBody>
      </p:sp>
      <p:sp>
        <p:nvSpPr>
          <p:cNvPr id="12" name="11 Rectángulo"/>
          <p:cNvSpPr/>
          <p:nvPr/>
        </p:nvSpPr>
        <p:spPr>
          <a:xfrm>
            <a:off x="857224" y="3929066"/>
            <a:ext cx="3172663" cy="369332"/>
          </a:xfrm>
          <a:prstGeom prst="rect">
            <a:avLst/>
          </a:prstGeom>
        </p:spPr>
        <p:txBody>
          <a:bodyPr wrap="none">
            <a:spAutoFit/>
          </a:bodyPr>
          <a:lstStyle/>
          <a:p>
            <a:r>
              <a:rPr lang="en-US" dirty="0"/>
              <a:t>Conditionals: Make decisions</a:t>
            </a:r>
          </a:p>
        </p:txBody>
      </p:sp>
      <p:sp>
        <p:nvSpPr>
          <p:cNvPr id="13" name="12 Rectángulo"/>
          <p:cNvSpPr/>
          <p:nvPr/>
        </p:nvSpPr>
        <p:spPr>
          <a:xfrm>
            <a:off x="3571868" y="5715016"/>
            <a:ext cx="4532010" cy="369332"/>
          </a:xfrm>
          <a:prstGeom prst="rect">
            <a:avLst/>
          </a:prstGeom>
        </p:spPr>
        <p:txBody>
          <a:bodyPr wrap="none">
            <a:spAutoFit/>
          </a:bodyPr>
          <a:lstStyle/>
          <a:p>
            <a:r>
              <a:rPr lang="es-MX" dirty="0" err="1"/>
              <a:t>Cycles</a:t>
            </a:r>
            <a:r>
              <a:rPr lang="es-MX" dirty="0"/>
              <a:t>: </a:t>
            </a:r>
            <a:r>
              <a:rPr lang="es-MX" dirty="0" err="1"/>
              <a:t>Perform</a:t>
            </a:r>
            <a:r>
              <a:rPr lang="es-MX" dirty="0"/>
              <a:t> </a:t>
            </a:r>
            <a:r>
              <a:rPr lang="es-MX" dirty="0" err="1"/>
              <a:t>instructions</a:t>
            </a:r>
            <a:r>
              <a:rPr lang="es-MX" dirty="0"/>
              <a:t> </a:t>
            </a:r>
            <a:r>
              <a:rPr lang="es-MX" dirty="0" err="1"/>
              <a:t>multiple</a:t>
            </a:r>
            <a:r>
              <a:rPr lang="es-MX" dirty="0"/>
              <a:t> times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Variable</a:t>
            </a:r>
            <a:endParaRPr lang="es-ES" dirty="0"/>
          </a:p>
        </p:txBody>
      </p:sp>
      <p:sp>
        <p:nvSpPr>
          <p:cNvPr id="3" name="2 Marcador de contenido"/>
          <p:cNvSpPr>
            <a:spLocks noGrp="1"/>
          </p:cNvSpPr>
          <p:nvPr>
            <p:ph idx="1"/>
          </p:nvPr>
        </p:nvSpPr>
        <p:spPr>
          <a:xfrm>
            <a:off x="457200" y="1600201"/>
            <a:ext cx="8229600" cy="1328734"/>
          </a:xfrm>
        </p:spPr>
        <p:txBody>
          <a:bodyPr>
            <a:normAutofit/>
          </a:bodyPr>
          <a:lstStyle/>
          <a:p>
            <a:r>
              <a:rPr lang="es-MX" sz="2800" dirty="0" err="1"/>
              <a:t>Definition</a:t>
            </a:r>
            <a:r>
              <a:rPr lang="es-MX" sz="2800" dirty="0"/>
              <a:t>: </a:t>
            </a:r>
            <a:r>
              <a:rPr lang="es-MX" sz="2800" dirty="0" err="1"/>
              <a:t>Memory</a:t>
            </a:r>
            <a:r>
              <a:rPr lang="es-MX" sz="2800" dirty="0"/>
              <a:t> </a:t>
            </a:r>
            <a:r>
              <a:rPr lang="es-MX" sz="2800" dirty="0" err="1"/>
              <a:t>space</a:t>
            </a:r>
            <a:r>
              <a:rPr lang="es-MX" sz="2800" dirty="0"/>
              <a:t> to store a </a:t>
            </a:r>
            <a:r>
              <a:rPr lang="es-MX" sz="2800" dirty="0" err="1"/>
              <a:t>value</a:t>
            </a:r>
            <a:endParaRPr lang="es-MX" sz="2800" dirty="0"/>
          </a:p>
          <a:p>
            <a:r>
              <a:rPr lang="es-MX" sz="2800" dirty="0" err="1"/>
              <a:t>Syntax</a:t>
            </a:r>
            <a:endParaRPr lang="es-MX" sz="2800" dirty="0"/>
          </a:p>
        </p:txBody>
      </p:sp>
      <p:sp>
        <p:nvSpPr>
          <p:cNvPr id="4" name="3 CuadroTexto"/>
          <p:cNvSpPr txBox="1"/>
          <p:nvPr/>
        </p:nvSpPr>
        <p:spPr>
          <a:xfrm>
            <a:off x="1630123" y="3214686"/>
            <a:ext cx="6110229" cy="646331"/>
          </a:xfrm>
          <a:prstGeom prst="rect">
            <a:avLst/>
          </a:prstGeom>
          <a:noFill/>
        </p:spPr>
        <p:txBody>
          <a:bodyPr wrap="square" rtlCol="0">
            <a:spAutoFit/>
          </a:bodyPr>
          <a:lstStyle/>
          <a:p>
            <a:r>
              <a:rPr lang="es-MX" dirty="0" err="1">
                <a:solidFill>
                  <a:srgbClr val="FF0000"/>
                </a:solidFill>
              </a:rPr>
              <a:t>int</a:t>
            </a:r>
            <a:r>
              <a:rPr lang="es-MX" dirty="0"/>
              <a:t> 	</a:t>
            </a:r>
            <a:r>
              <a:rPr lang="es-MX" dirty="0" err="1"/>
              <a:t>myNumber</a:t>
            </a:r>
            <a:r>
              <a:rPr lang="es-MX" dirty="0"/>
              <a:t> = 8;</a:t>
            </a:r>
          </a:p>
          <a:p>
            <a:r>
              <a:rPr lang="es-MX" dirty="0" err="1">
                <a:solidFill>
                  <a:srgbClr val="FF0000"/>
                </a:solidFill>
              </a:rPr>
              <a:t>String</a:t>
            </a:r>
            <a:r>
              <a:rPr lang="es-MX" dirty="0"/>
              <a:t> 	</a:t>
            </a:r>
            <a:r>
              <a:rPr lang="es-MX" dirty="0" err="1"/>
              <a:t>myString</a:t>
            </a:r>
            <a:r>
              <a:rPr lang="es-MX" dirty="0"/>
              <a:t>  = “</a:t>
            </a:r>
            <a:r>
              <a:rPr lang="es-MX" dirty="0" err="1"/>
              <a:t>Object</a:t>
            </a:r>
            <a:r>
              <a:rPr lang="es-MX" dirty="0"/>
              <a:t> </a:t>
            </a:r>
            <a:r>
              <a:rPr lang="es-MX" dirty="0" err="1"/>
              <a:t>Oriented</a:t>
            </a:r>
            <a:r>
              <a:rPr lang="es-MX" dirty="0"/>
              <a:t> </a:t>
            </a:r>
            <a:r>
              <a:rPr lang="es-MX" dirty="0" err="1"/>
              <a:t>Programming</a:t>
            </a:r>
            <a:r>
              <a:rPr lang="es-MX" dirty="0"/>
              <a:t>”;</a:t>
            </a:r>
            <a:endParaRPr lang="es-ES" dirty="0"/>
          </a:p>
        </p:txBody>
      </p:sp>
      <p:cxnSp>
        <p:nvCxnSpPr>
          <p:cNvPr id="6" name="5 Conector recto de flecha"/>
          <p:cNvCxnSpPr>
            <a:stCxn id="10" idx="0"/>
            <a:endCxn id="4" idx="1"/>
          </p:cNvCxnSpPr>
          <p:nvPr/>
        </p:nvCxnSpPr>
        <p:spPr>
          <a:xfrm flipV="1">
            <a:off x="1500166" y="3537852"/>
            <a:ext cx="129957" cy="1034792"/>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a:stCxn id="11" idx="0"/>
          </p:cNvCxnSpPr>
          <p:nvPr/>
        </p:nvCxnSpPr>
        <p:spPr>
          <a:xfrm flipH="1" flipV="1">
            <a:off x="3125225" y="3869252"/>
            <a:ext cx="34924" cy="92790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714348" y="4572644"/>
            <a:ext cx="1571636" cy="369332"/>
          </a:xfrm>
          <a:prstGeom prst="rect">
            <a:avLst/>
          </a:prstGeom>
          <a:noFill/>
        </p:spPr>
        <p:txBody>
          <a:bodyPr wrap="square" rtlCol="0">
            <a:spAutoFit/>
          </a:bodyPr>
          <a:lstStyle/>
          <a:p>
            <a:r>
              <a:rPr lang="es-MX" dirty="0"/>
              <a:t>Data </a:t>
            </a:r>
            <a:r>
              <a:rPr lang="es-MX" dirty="0" err="1"/>
              <a:t>type</a:t>
            </a:r>
            <a:endParaRPr lang="es-ES" dirty="0"/>
          </a:p>
        </p:txBody>
      </p:sp>
      <p:sp>
        <p:nvSpPr>
          <p:cNvPr id="11" name="10 CuadroTexto"/>
          <p:cNvSpPr txBox="1"/>
          <p:nvPr/>
        </p:nvSpPr>
        <p:spPr>
          <a:xfrm>
            <a:off x="2195736" y="4797152"/>
            <a:ext cx="1928826" cy="646331"/>
          </a:xfrm>
          <a:prstGeom prst="rect">
            <a:avLst/>
          </a:prstGeom>
          <a:noFill/>
        </p:spPr>
        <p:txBody>
          <a:bodyPr wrap="square" rtlCol="0">
            <a:spAutoFit/>
          </a:bodyPr>
          <a:lstStyle/>
          <a:p>
            <a:r>
              <a:rPr lang="es-MX" dirty="0"/>
              <a:t>Variable </a:t>
            </a:r>
            <a:r>
              <a:rPr lang="es-MX" dirty="0" err="1"/>
              <a:t>name</a:t>
            </a:r>
            <a:r>
              <a:rPr lang="es-MX" dirty="0"/>
              <a:t> (</a:t>
            </a:r>
            <a:r>
              <a:rPr lang="es-MX" dirty="0" err="1"/>
              <a:t>identifier</a:t>
            </a:r>
            <a:r>
              <a:rPr lang="es-MX" dirty="0"/>
              <a:t>)</a:t>
            </a:r>
            <a:endParaRPr lang="es-ES" dirty="0"/>
          </a:p>
        </p:txBody>
      </p:sp>
      <p:cxnSp>
        <p:nvCxnSpPr>
          <p:cNvPr id="13" name="12 Conector recto de flecha"/>
          <p:cNvCxnSpPr/>
          <p:nvPr/>
        </p:nvCxnSpPr>
        <p:spPr>
          <a:xfrm rot="5400000" flipH="1" flipV="1">
            <a:off x="4894265" y="4250537"/>
            <a:ext cx="785024" cy="794"/>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4286248" y="4857760"/>
            <a:ext cx="1571636" cy="369332"/>
          </a:xfrm>
          <a:prstGeom prst="rect">
            <a:avLst/>
          </a:prstGeom>
          <a:noFill/>
        </p:spPr>
        <p:txBody>
          <a:bodyPr wrap="square" rtlCol="0">
            <a:spAutoFit/>
          </a:bodyPr>
          <a:lstStyle/>
          <a:p>
            <a:r>
              <a:rPr lang="es-MX" dirty="0" err="1"/>
              <a:t>Stored</a:t>
            </a:r>
            <a:r>
              <a:rPr lang="es-MX" dirty="0"/>
              <a:t> </a:t>
            </a:r>
            <a:r>
              <a:rPr lang="es-MX" dirty="0" err="1"/>
              <a:t>value</a:t>
            </a:r>
            <a:endParaRPr lang="es-ES" dirty="0"/>
          </a:p>
        </p:txBody>
      </p:sp>
      <p:cxnSp>
        <p:nvCxnSpPr>
          <p:cNvPr id="17" name="16 Conector recto de flecha"/>
          <p:cNvCxnSpPr/>
          <p:nvPr/>
        </p:nvCxnSpPr>
        <p:spPr>
          <a:xfrm rot="16200000" flipV="1">
            <a:off x="2995804" y="4786322"/>
            <a:ext cx="1928826" cy="71438"/>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rot="16200000" flipV="1">
            <a:off x="7500009" y="3893347"/>
            <a:ext cx="714380" cy="642942"/>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3143240" y="5929330"/>
            <a:ext cx="1571636" cy="646331"/>
          </a:xfrm>
          <a:prstGeom prst="rect">
            <a:avLst/>
          </a:prstGeom>
          <a:noFill/>
        </p:spPr>
        <p:txBody>
          <a:bodyPr wrap="square" rtlCol="0">
            <a:spAutoFit/>
          </a:bodyPr>
          <a:lstStyle/>
          <a:p>
            <a:r>
              <a:rPr lang="es-MX" dirty="0" err="1"/>
              <a:t>Assignment</a:t>
            </a:r>
            <a:r>
              <a:rPr lang="es-MX" dirty="0"/>
              <a:t> </a:t>
            </a:r>
            <a:r>
              <a:rPr lang="es-MX" dirty="0" err="1"/>
              <a:t>operator</a:t>
            </a:r>
            <a:endParaRPr lang="es-ES" dirty="0"/>
          </a:p>
        </p:txBody>
      </p:sp>
      <p:sp>
        <p:nvSpPr>
          <p:cNvPr id="21" name="20 CuadroTexto"/>
          <p:cNvSpPr txBox="1"/>
          <p:nvPr/>
        </p:nvSpPr>
        <p:spPr>
          <a:xfrm>
            <a:off x="7392852" y="4643446"/>
            <a:ext cx="1571636" cy="923330"/>
          </a:xfrm>
          <a:prstGeom prst="rect">
            <a:avLst/>
          </a:prstGeom>
          <a:noFill/>
        </p:spPr>
        <p:txBody>
          <a:bodyPr wrap="square" rtlCol="0">
            <a:spAutoFit/>
          </a:bodyPr>
          <a:lstStyle/>
          <a:p>
            <a:r>
              <a:rPr lang="es-MX" dirty="0" err="1"/>
              <a:t>Instruction</a:t>
            </a:r>
            <a:r>
              <a:rPr lang="es-MX" dirty="0"/>
              <a:t> </a:t>
            </a:r>
            <a:r>
              <a:rPr lang="es-MX" dirty="0" err="1"/>
              <a:t>ending</a:t>
            </a:r>
            <a:r>
              <a:rPr lang="es-MX" dirty="0"/>
              <a:t> </a:t>
            </a:r>
            <a:r>
              <a:rPr lang="es-MX" dirty="0" err="1"/>
              <a:t>operator</a:t>
            </a: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err="1"/>
              <a:t>Integer</a:t>
            </a:r>
            <a:r>
              <a:rPr lang="es-MX" dirty="0"/>
              <a:t> data </a:t>
            </a:r>
            <a:r>
              <a:rPr lang="es-MX" dirty="0" err="1"/>
              <a:t>types</a:t>
            </a:r>
            <a:endParaRPr lang="es-ES"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224254535"/>
              </p:ext>
            </p:extLst>
          </p:nvPr>
        </p:nvGraphicFramePr>
        <p:xfrm>
          <a:off x="1043608" y="1700808"/>
          <a:ext cx="7867600" cy="1854200"/>
        </p:xfrm>
        <a:graphic>
          <a:graphicData uri="http://schemas.openxmlformats.org/drawingml/2006/table">
            <a:tbl>
              <a:tblPr firstRow="1" bandRow="1">
                <a:tableStyleId>{5C22544A-7EE6-4342-B048-85BDC9FD1C3A}</a:tableStyleId>
              </a:tblPr>
              <a:tblGrid>
                <a:gridCol w="1966900">
                  <a:extLst>
                    <a:ext uri="{9D8B030D-6E8A-4147-A177-3AD203B41FA5}">
                      <a16:colId xmlns:a16="http://schemas.microsoft.com/office/drawing/2014/main" val="20000"/>
                    </a:ext>
                  </a:extLst>
                </a:gridCol>
                <a:gridCol w="1506582">
                  <a:extLst>
                    <a:ext uri="{9D8B030D-6E8A-4147-A177-3AD203B41FA5}">
                      <a16:colId xmlns:a16="http://schemas.microsoft.com/office/drawing/2014/main" val="20001"/>
                    </a:ext>
                  </a:extLst>
                </a:gridCol>
                <a:gridCol w="2161870">
                  <a:extLst>
                    <a:ext uri="{9D8B030D-6E8A-4147-A177-3AD203B41FA5}">
                      <a16:colId xmlns:a16="http://schemas.microsoft.com/office/drawing/2014/main" val="20002"/>
                    </a:ext>
                  </a:extLst>
                </a:gridCol>
                <a:gridCol w="2232248">
                  <a:extLst>
                    <a:ext uri="{9D8B030D-6E8A-4147-A177-3AD203B41FA5}">
                      <a16:colId xmlns:a16="http://schemas.microsoft.com/office/drawing/2014/main" val="20003"/>
                    </a:ext>
                  </a:extLst>
                </a:gridCol>
              </a:tblGrid>
              <a:tr h="370840">
                <a:tc>
                  <a:txBody>
                    <a:bodyPr/>
                    <a:lstStyle/>
                    <a:p>
                      <a:r>
                        <a:rPr lang="es-MX" dirty="0"/>
                        <a:t>Data </a:t>
                      </a:r>
                      <a:r>
                        <a:rPr lang="es-MX" dirty="0" err="1"/>
                        <a:t>type</a:t>
                      </a:r>
                      <a:endParaRPr lang="es-ES" dirty="0"/>
                    </a:p>
                  </a:txBody>
                  <a:tcPr marL="96520" marR="96520"/>
                </a:tc>
                <a:tc>
                  <a:txBody>
                    <a:bodyPr/>
                    <a:lstStyle/>
                    <a:p>
                      <a:r>
                        <a:rPr lang="es-MX" dirty="0"/>
                        <a:t>Bits</a:t>
                      </a:r>
                      <a:endParaRPr lang="es-ES" dirty="0"/>
                    </a:p>
                  </a:txBody>
                  <a:tcPr marL="96520" marR="96520"/>
                </a:tc>
                <a:tc>
                  <a:txBody>
                    <a:bodyPr/>
                    <a:lstStyle/>
                    <a:p>
                      <a:r>
                        <a:rPr lang="es-MX" dirty="0" err="1"/>
                        <a:t>Minimum</a:t>
                      </a:r>
                      <a:r>
                        <a:rPr lang="es-MX" dirty="0"/>
                        <a:t> </a:t>
                      </a:r>
                      <a:r>
                        <a:rPr lang="es-MX" dirty="0" err="1"/>
                        <a:t>number</a:t>
                      </a:r>
                      <a:endParaRPr lang="es-ES" dirty="0"/>
                    </a:p>
                  </a:txBody>
                  <a:tcPr marL="96520" marR="96520"/>
                </a:tc>
                <a:tc>
                  <a:txBody>
                    <a:bodyPr/>
                    <a:lstStyle/>
                    <a:p>
                      <a:r>
                        <a:rPr lang="es-MX" dirty="0" err="1"/>
                        <a:t>Maximum</a:t>
                      </a:r>
                      <a:r>
                        <a:rPr lang="es-MX" dirty="0"/>
                        <a:t> </a:t>
                      </a:r>
                      <a:r>
                        <a:rPr lang="es-MX" dirty="0" err="1"/>
                        <a:t>number</a:t>
                      </a:r>
                      <a:endParaRPr lang="es-ES" dirty="0"/>
                    </a:p>
                  </a:txBody>
                  <a:tcPr marL="96520" marR="96520"/>
                </a:tc>
                <a:extLst>
                  <a:ext uri="{0D108BD9-81ED-4DB2-BD59-A6C34878D82A}">
                    <a16:rowId xmlns:a16="http://schemas.microsoft.com/office/drawing/2014/main" val="10000"/>
                  </a:ext>
                </a:extLst>
              </a:tr>
              <a:tr h="370840">
                <a:tc>
                  <a:txBody>
                    <a:bodyPr/>
                    <a:lstStyle/>
                    <a:p>
                      <a:r>
                        <a:rPr lang="es-MX" dirty="0"/>
                        <a:t>byte</a:t>
                      </a:r>
                      <a:endParaRPr lang="es-ES" dirty="0"/>
                    </a:p>
                  </a:txBody>
                  <a:tcPr marL="96520" marR="96520"/>
                </a:tc>
                <a:tc>
                  <a:txBody>
                    <a:bodyPr/>
                    <a:lstStyle/>
                    <a:p>
                      <a:r>
                        <a:rPr lang="es-MX" dirty="0"/>
                        <a:t>8</a:t>
                      </a:r>
                      <a:endParaRPr lang="es-ES" dirty="0"/>
                    </a:p>
                  </a:txBody>
                  <a:tcPr marL="96520" marR="96520"/>
                </a:tc>
                <a:tc>
                  <a:txBody>
                    <a:bodyPr/>
                    <a:lstStyle/>
                    <a:p>
                      <a:r>
                        <a:rPr lang="es-MX" dirty="0"/>
                        <a:t>-128</a:t>
                      </a:r>
                      <a:endParaRPr lang="es-ES" dirty="0"/>
                    </a:p>
                  </a:txBody>
                  <a:tcPr marL="96520" marR="96520"/>
                </a:tc>
                <a:tc>
                  <a:txBody>
                    <a:bodyPr/>
                    <a:lstStyle/>
                    <a:p>
                      <a:r>
                        <a:rPr lang="es-MX" dirty="0"/>
                        <a:t>127</a:t>
                      </a:r>
                      <a:endParaRPr lang="es-ES" dirty="0"/>
                    </a:p>
                  </a:txBody>
                  <a:tcPr marL="96520" marR="96520"/>
                </a:tc>
                <a:extLst>
                  <a:ext uri="{0D108BD9-81ED-4DB2-BD59-A6C34878D82A}">
                    <a16:rowId xmlns:a16="http://schemas.microsoft.com/office/drawing/2014/main" val="10001"/>
                  </a:ext>
                </a:extLst>
              </a:tr>
              <a:tr h="370840">
                <a:tc>
                  <a:txBody>
                    <a:bodyPr/>
                    <a:lstStyle/>
                    <a:p>
                      <a:r>
                        <a:rPr lang="es-MX" dirty="0"/>
                        <a:t>short</a:t>
                      </a:r>
                      <a:endParaRPr lang="es-ES" dirty="0"/>
                    </a:p>
                  </a:txBody>
                  <a:tcPr marL="96520" marR="96520"/>
                </a:tc>
                <a:tc>
                  <a:txBody>
                    <a:bodyPr/>
                    <a:lstStyle/>
                    <a:p>
                      <a:r>
                        <a:rPr lang="es-MX" dirty="0"/>
                        <a:t>16</a:t>
                      </a:r>
                      <a:endParaRPr lang="es-ES" dirty="0"/>
                    </a:p>
                  </a:txBody>
                  <a:tcPr marL="96520" marR="96520"/>
                </a:tc>
                <a:tc>
                  <a:txBody>
                    <a:bodyPr/>
                    <a:lstStyle/>
                    <a:p>
                      <a:r>
                        <a:rPr lang="es-MX" dirty="0"/>
                        <a:t>-32,768</a:t>
                      </a:r>
                      <a:endParaRPr lang="es-ES" dirty="0"/>
                    </a:p>
                  </a:txBody>
                  <a:tcPr marL="96520" marR="96520"/>
                </a:tc>
                <a:tc>
                  <a:txBody>
                    <a:bodyPr/>
                    <a:lstStyle/>
                    <a:p>
                      <a:r>
                        <a:rPr lang="es-MX" dirty="0"/>
                        <a:t>32,767</a:t>
                      </a:r>
                      <a:endParaRPr lang="es-ES" dirty="0"/>
                    </a:p>
                  </a:txBody>
                  <a:tcPr marL="96520" marR="96520"/>
                </a:tc>
                <a:extLst>
                  <a:ext uri="{0D108BD9-81ED-4DB2-BD59-A6C34878D82A}">
                    <a16:rowId xmlns:a16="http://schemas.microsoft.com/office/drawing/2014/main" val="10002"/>
                  </a:ext>
                </a:extLst>
              </a:tr>
              <a:tr h="370840">
                <a:tc>
                  <a:txBody>
                    <a:bodyPr/>
                    <a:lstStyle/>
                    <a:p>
                      <a:r>
                        <a:rPr lang="es-MX" dirty="0" err="1"/>
                        <a:t>int</a:t>
                      </a:r>
                      <a:endParaRPr lang="es-ES" dirty="0"/>
                    </a:p>
                  </a:txBody>
                  <a:tcPr marL="96520" marR="96520"/>
                </a:tc>
                <a:tc>
                  <a:txBody>
                    <a:bodyPr/>
                    <a:lstStyle/>
                    <a:p>
                      <a:r>
                        <a:rPr lang="es-MX" dirty="0"/>
                        <a:t>32</a:t>
                      </a:r>
                      <a:endParaRPr lang="es-ES" dirty="0"/>
                    </a:p>
                  </a:txBody>
                  <a:tcPr marL="96520" marR="96520"/>
                </a:tc>
                <a:tc>
                  <a:txBody>
                    <a:bodyPr/>
                    <a:lstStyle/>
                    <a:p>
                      <a:r>
                        <a:rPr lang="es-MX" dirty="0"/>
                        <a:t>-2,147,483,648</a:t>
                      </a:r>
                      <a:endParaRPr lang="es-ES" dirty="0"/>
                    </a:p>
                  </a:txBody>
                  <a:tcPr marL="96520" marR="96520"/>
                </a:tc>
                <a:tc>
                  <a:txBody>
                    <a:bodyPr/>
                    <a:lstStyle/>
                    <a:p>
                      <a:r>
                        <a:rPr lang="es-MX" dirty="0"/>
                        <a:t>2,147,483,647</a:t>
                      </a:r>
                      <a:endParaRPr lang="es-ES" dirty="0"/>
                    </a:p>
                  </a:txBody>
                  <a:tcPr marL="96520" marR="96520"/>
                </a:tc>
                <a:extLst>
                  <a:ext uri="{0D108BD9-81ED-4DB2-BD59-A6C34878D82A}">
                    <a16:rowId xmlns:a16="http://schemas.microsoft.com/office/drawing/2014/main" val="10003"/>
                  </a:ext>
                </a:extLst>
              </a:tr>
              <a:tr h="370840">
                <a:tc>
                  <a:txBody>
                    <a:bodyPr/>
                    <a:lstStyle/>
                    <a:p>
                      <a:r>
                        <a:rPr lang="es-MX" dirty="0" err="1"/>
                        <a:t>long</a:t>
                      </a:r>
                      <a:endParaRPr lang="es-ES" dirty="0"/>
                    </a:p>
                  </a:txBody>
                  <a:tcPr marL="96520" marR="96520"/>
                </a:tc>
                <a:tc>
                  <a:txBody>
                    <a:bodyPr/>
                    <a:lstStyle/>
                    <a:p>
                      <a:r>
                        <a:rPr lang="es-MX" dirty="0"/>
                        <a:t>64</a:t>
                      </a:r>
                      <a:endParaRPr lang="es-ES" dirty="0"/>
                    </a:p>
                  </a:txBody>
                  <a:tcPr marL="96520" marR="96520"/>
                </a:tc>
                <a:tc>
                  <a:txBody>
                    <a:bodyPr/>
                    <a:lstStyle/>
                    <a:p>
                      <a:r>
                        <a:rPr lang="es-MX" sz="1200" dirty="0"/>
                        <a:t>-9,223,372,036,854,775,808</a:t>
                      </a:r>
                      <a:endParaRPr lang="es-ES" sz="1200" dirty="0"/>
                    </a:p>
                  </a:txBody>
                  <a:tcPr marL="96520" marR="96520"/>
                </a:tc>
                <a:tc>
                  <a:txBody>
                    <a:bodyPr/>
                    <a:lstStyle/>
                    <a:p>
                      <a:r>
                        <a:rPr lang="es-MX" sz="1200" dirty="0"/>
                        <a:t>9,223,372,036,854,775,807</a:t>
                      </a:r>
                      <a:endParaRPr lang="es-ES" sz="1200" dirty="0"/>
                    </a:p>
                  </a:txBody>
                  <a:tcPr marL="96520" marR="96520"/>
                </a:tc>
                <a:extLst>
                  <a:ext uri="{0D108BD9-81ED-4DB2-BD59-A6C34878D82A}">
                    <a16:rowId xmlns:a16="http://schemas.microsoft.com/office/drawing/2014/main" val="10004"/>
                  </a:ext>
                </a:extLst>
              </a:tr>
            </a:tbl>
          </a:graphicData>
        </a:graphic>
      </p:graphicFrame>
      <p:sp>
        <p:nvSpPr>
          <p:cNvPr id="3" name="Rectangle 2"/>
          <p:cNvSpPr/>
          <p:nvPr/>
        </p:nvSpPr>
        <p:spPr>
          <a:xfrm>
            <a:off x="2411760" y="3861048"/>
            <a:ext cx="5184576" cy="369332"/>
          </a:xfrm>
          <a:prstGeom prst="rect">
            <a:avLst/>
          </a:prstGeom>
        </p:spPr>
        <p:txBody>
          <a:bodyPr wrap="square">
            <a:spAutoFit/>
          </a:bodyPr>
          <a:lstStyle/>
          <a:p>
            <a:pPr>
              <a:tabLst>
                <a:tab pos="354013" algn="l"/>
                <a:tab pos="722313" algn="l"/>
                <a:tab pos="1076325" algn="l"/>
                <a:tab pos="1430338" algn="l"/>
              </a:tabLst>
            </a:pPr>
            <a:r>
              <a:rPr lang="es-MX" b="1" dirty="0" err="1"/>
              <a:t>Why</a:t>
            </a:r>
            <a:r>
              <a:rPr lang="es-MX" b="1" dirty="0"/>
              <a:t> </a:t>
            </a:r>
            <a:r>
              <a:rPr lang="es-MX" b="1" dirty="0" err="1"/>
              <a:t>is</a:t>
            </a:r>
            <a:r>
              <a:rPr lang="es-MX" b="1" dirty="0"/>
              <a:t> </a:t>
            </a:r>
            <a:r>
              <a:rPr lang="es-MX" b="1" dirty="0" err="1"/>
              <a:t>this</a:t>
            </a:r>
            <a:r>
              <a:rPr lang="es-MX" b="1" dirty="0"/>
              <a:t> </a:t>
            </a:r>
            <a:r>
              <a:rPr lang="es-MX" b="1" dirty="0" err="1"/>
              <a:t>important</a:t>
            </a:r>
            <a:r>
              <a:rPr lang="es-MX" b="1" dirty="0"/>
              <a:t>?</a:t>
            </a:r>
          </a:p>
        </p:txBody>
      </p:sp>
      <p:sp>
        <p:nvSpPr>
          <p:cNvPr id="5" name="Rectangle 4"/>
          <p:cNvSpPr/>
          <p:nvPr/>
        </p:nvSpPr>
        <p:spPr>
          <a:xfrm>
            <a:off x="2483768" y="4365104"/>
            <a:ext cx="4572000" cy="2308324"/>
          </a:xfrm>
          <a:prstGeom prst="rect">
            <a:avLst/>
          </a:prstGeom>
        </p:spPr>
        <p:txBody>
          <a:bodyPr>
            <a:spAutoFit/>
          </a:bodyPr>
          <a:lstStyle/>
          <a:p>
            <a:pPr>
              <a:tabLst>
                <a:tab pos="354013" algn="l"/>
                <a:tab pos="722313" algn="l"/>
                <a:tab pos="1076325" algn="l"/>
                <a:tab pos="1430338" algn="l"/>
              </a:tabLst>
            </a:pPr>
            <a:r>
              <a:rPr lang="es-MX" dirty="0" err="1"/>
              <a:t>public</a:t>
            </a:r>
            <a:r>
              <a:rPr lang="es-MX" dirty="0"/>
              <a:t> </a:t>
            </a:r>
            <a:r>
              <a:rPr lang="es-MX" dirty="0" err="1"/>
              <a:t>class</a:t>
            </a:r>
            <a:r>
              <a:rPr lang="es-MX" dirty="0"/>
              <a:t> </a:t>
            </a:r>
            <a:r>
              <a:rPr lang="es-MX" dirty="0" err="1"/>
              <a:t>Integers</a:t>
            </a:r>
            <a:r>
              <a:rPr lang="es-MX" dirty="0"/>
              <a:t> {</a:t>
            </a:r>
          </a:p>
          <a:p>
            <a:pPr>
              <a:tabLst>
                <a:tab pos="354013" algn="l"/>
                <a:tab pos="722313" algn="l"/>
                <a:tab pos="1076325" algn="l"/>
                <a:tab pos="1430338" algn="l"/>
              </a:tabLst>
            </a:pPr>
            <a:r>
              <a:rPr lang="es-MX" dirty="0"/>
              <a:t>	</a:t>
            </a:r>
            <a:r>
              <a:rPr lang="es-MX" dirty="0" err="1"/>
              <a:t>public</a:t>
            </a:r>
            <a:r>
              <a:rPr lang="es-MX" dirty="0"/>
              <a:t> </a:t>
            </a:r>
            <a:r>
              <a:rPr lang="es-MX" dirty="0" err="1"/>
              <a:t>static</a:t>
            </a:r>
            <a:r>
              <a:rPr lang="es-MX" dirty="0"/>
              <a:t> </a:t>
            </a:r>
            <a:r>
              <a:rPr lang="es-MX" dirty="0" err="1"/>
              <a:t>void</a:t>
            </a:r>
            <a:r>
              <a:rPr lang="es-MX" dirty="0"/>
              <a:t> </a:t>
            </a:r>
            <a:r>
              <a:rPr lang="es-MX" dirty="0" err="1"/>
              <a:t>main</a:t>
            </a:r>
            <a:r>
              <a:rPr lang="es-MX" dirty="0"/>
              <a:t>(</a:t>
            </a:r>
            <a:r>
              <a:rPr lang="es-MX" dirty="0" err="1"/>
              <a:t>String</a:t>
            </a:r>
            <a:r>
              <a:rPr lang="es-MX" dirty="0"/>
              <a:t>[] </a:t>
            </a:r>
            <a:r>
              <a:rPr lang="es-MX" dirty="0" err="1"/>
              <a:t>args</a:t>
            </a:r>
            <a:r>
              <a:rPr lang="es-MX" dirty="0"/>
              <a:t>) {</a:t>
            </a:r>
          </a:p>
          <a:p>
            <a:pPr>
              <a:tabLst>
                <a:tab pos="354013" algn="l"/>
                <a:tab pos="722313" algn="l"/>
                <a:tab pos="1076325" algn="l"/>
                <a:tab pos="1430338" algn="l"/>
              </a:tabLst>
            </a:pPr>
            <a:r>
              <a:rPr lang="es-MX" dirty="0"/>
              <a:t>		</a:t>
            </a:r>
            <a:r>
              <a:rPr lang="es-MX" dirty="0" err="1"/>
              <a:t>int</a:t>
            </a:r>
            <a:r>
              <a:rPr lang="es-MX" dirty="0"/>
              <a:t> a;</a:t>
            </a:r>
          </a:p>
          <a:p>
            <a:pPr>
              <a:tabLst>
                <a:tab pos="354013" algn="l"/>
                <a:tab pos="722313" algn="l"/>
                <a:tab pos="1076325" algn="l"/>
                <a:tab pos="1430338" algn="l"/>
              </a:tabLst>
            </a:pPr>
            <a:r>
              <a:rPr lang="es-MX" dirty="0"/>
              <a:t>		a = (</a:t>
            </a:r>
            <a:r>
              <a:rPr lang="es-MX" dirty="0" err="1"/>
              <a:t>int</a:t>
            </a:r>
            <a:r>
              <a:rPr lang="es-MX" dirty="0"/>
              <a:t>)</a:t>
            </a:r>
            <a:r>
              <a:rPr lang="es-MX" dirty="0" err="1"/>
              <a:t>Math.pow</a:t>
            </a:r>
            <a:r>
              <a:rPr lang="es-MX" dirty="0"/>
              <a:t>(2,31);</a:t>
            </a:r>
          </a:p>
          <a:p>
            <a:pPr>
              <a:tabLst>
                <a:tab pos="354013" algn="l"/>
                <a:tab pos="722313" algn="l"/>
                <a:tab pos="1076325" algn="l"/>
                <a:tab pos="1430338" algn="l"/>
              </a:tabLst>
            </a:pPr>
            <a:r>
              <a:rPr lang="es-MX" dirty="0"/>
              <a:t>		a++;</a:t>
            </a:r>
          </a:p>
          <a:p>
            <a:pPr>
              <a:tabLst>
                <a:tab pos="354013" algn="l"/>
                <a:tab pos="722313" algn="l"/>
                <a:tab pos="1076325" algn="l"/>
                <a:tab pos="1430338" algn="l"/>
              </a:tabLst>
            </a:pPr>
            <a:r>
              <a:rPr lang="es-MX" dirty="0"/>
              <a:t>		</a:t>
            </a:r>
            <a:r>
              <a:rPr lang="es-MX" dirty="0" err="1"/>
              <a:t>System.out.println</a:t>
            </a:r>
            <a:r>
              <a:rPr lang="es-MX" dirty="0"/>
              <a:t>(a);</a:t>
            </a:r>
          </a:p>
          <a:p>
            <a:pPr>
              <a:tabLst>
                <a:tab pos="354013" algn="l"/>
                <a:tab pos="722313" algn="l"/>
                <a:tab pos="1076325" algn="l"/>
                <a:tab pos="1430338" algn="l"/>
              </a:tabLst>
            </a:pPr>
            <a:r>
              <a:rPr lang="es-MX" dirty="0"/>
              <a:t>	}</a:t>
            </a:r>
          </a:p>
          <a:p>
            <a:pPr>
              <a:tabLst>
                <a:tab pos="354013" algn="l"/>
                <a:tab pos="722313" algn="l"/>
                <a:tab pos="1076325" algn="l"/>
                <a:tab pos="1430338" algn="l"/>
              </a:tabLst>
            </a:pPr>
            <a:r>
              <a:rPr lang="es-MX"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Theme5">
  <a:themeElements>
    <a:clrScheme name="">
      <a:dk1>
        <a:srgbClr val="000066"/>
      </a:dk1>
      <a:lt1>
        <a:srgbClr val="FFFFFF"/>
      </a:lt1>
      <a:dk2>
        <a:srgbClr val="FFFFFF"/>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fontScheme name="PPP_SEDUC_TXT_Library_Col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PP_SEDUC_TXT_Library_Coll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P_SEDUC_TXT_Library_Coll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P_SEDUC_TXT_Library_Coll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P_SEDUC_TXT_Library_Coll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P_SEDUC_TXT_Library_Coll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P_SEDUC_TXT_Library_Coll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P_SEDUC_TXT_Library_Coll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P_SEDUC_TXT_Library_Coll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P_SEDUC_TXT_Library_Coll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P_SEDUC_TXT_Library_Coll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P_SEDUC_TXT_Library_Coll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P_SEDUC_TXT_Library_Coll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PP_SEDUC_TXT_Library_Collage 13">
        <a:dk1>
          <a:srgbClr val="000000"/>
        </a:dk1>
        <a:lt1>
          <a:srgbClr val="FFFFFF"/>
        </a:lt1>
        <a:dk2>
          <a:srgbClr val="003366"/>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P_SEDUC_TXT_Library_Collage 14">
        <a:dk1>
          <a:srgbClr val="333333"/>
        </a:dk1>
        <a:lt1>
          <a:srgbClr val="FFFFFF"/>
        </a:lt1>
        <a:dk2>
          <a:srgbClr val="000000"/>
        </a:dk2>
        <a:lt2>
          <a:srgbClr val="808080"/>
        </a:lt2>
        <a:accent1>
          <a:srgbClr val="BBE0E3"/>
        </a:accent1>
        <a:accent2>
          <a:srgbClr val="333399"/>
        </a:accent2>
        <a:accent3>
          <a:srgbClr val="FFFFFF"/>
        </a:accent3>
        <a:accent4>
          <a:srgbClr val="2A2A2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P_SEDUC_TXT_Library_Collage 15">
        <a:dk1>
          <a:srgbClr val="333333"/>
        </a:dk1>
        <a:lt1>
          <a:srgbClr val="FFFFFF"/>
        </a:lt1>
        <a:dk2>
          <a:srgbClr val="FFFFFF"/>
        </a:dk2>
        <a:lt2>
          <a:srgbClr val="808080"/>
        </a:lt2>
        <a:accent1>
          <a:srgbClr val="BBE0E3"/>
        </a:accent1>
        <a:accent2>
          <a:srgbClr val="333399"/>
        </a:accent2>
        <a:accent3>
          <a:srgbClr val="FFFFFF"/>
        </a:accent3>
        <a:accent4>
          <a:srgbClr val="2A2A2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P_SEDUC_TXT_Library_Collage 16">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Theme5</Template>
  <TotalTime>1637</TotalTime>
  <Words>652</Words>
  <Application>Microsoft Office PowerPoint</Application>
  <PresentationFormat>On-screen Show (4:3)</PresentationFormat>
  <Paragraphs>160</Paragraphs>
  <Slides>18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Theme5</vt:lpstr>
      <vt:lpstr>Object oriented programming</vt:lpstr>
      <vt:lpstr>Session #1</vt:lpstr>
      <vt:lpstr>PowerPoint Presentation</vt:lpstr>
      <vt:lpstr>Introduction to Java</vt:lpstr>
      <vt:lpstr>Programming environment</vt:lpstr>
      <vt:lpstr>Basic structure</vt:lpstr>
      <vt:lpstr>Basic programming elements</vt:lpstr>
      <vt:lpstr>Variable</vt:lpstr>
      <vt:lpstr>Integer data types</vt:lpstr>
      <vt:lpstr>Other data types</vt:lpstr>
      <vt:lpstr>Conditionals</vt:lpstr>
      <vt:lpstr>Cycles</vt:lpstr>
      <vt:lpstr>While and Do While</vt:lpstr>
      <vt:lpstr>For</vt:lpstr>
      <vt:lpstr>Input / Output</vt:lpstr>
      <vt:lpstr>Fractional digits challenge</vt:lpstr>
      <vt:lpstr>PowerPoint Presentation</vt:lpstr>
      <vt:lpstr>Session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creator>Ganso</dc:creator>
  <cp:lastModifiedBy>Ivan Guerrero</cp:lastModifiedBy>
  <cp:revision>118</cp:revision>
  <dcterms:created xsi:type="dcterms:W3CDTF">2011-01-10T19:25:12Z</dcterms:created>
  <dcterms:modified xsi:type="dcterms:W3CDTF">2019-01-14T13:43:07Z</dcterms:modified>
</cp:coreProperties>
</file>