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0" r:id="rId4"/>
    <p:sldId id="261" r:id="rId5"/>
    <p:sldId id="271" r:id="rId6"/>
    <p:sldId id="265" r:id="rId7"/>
    <p:sldId id="268" r:id="rId8"/>
    <p:sldId id="275" r:id="rId9"/>
    <p:sldId id="273" r:id="rId10"/>
    <p:sldId id="274" r:id="rId11"/>
    <p:sldId id="272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8DDF552-B758-4008-98E7-4AAB6661F8DD}" type="datetimeFigureOut">
              <a:rPr lang="es-ES" smtClean="0"/>
              <a:pPr/>
              <a:t>21/01/2019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DC8A443-E120-4D30-B735-49EAD5A09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F552-B758-4008-98E7-4AAB6661F8DD}" type="datetimeFigureOut">
              <a:rPr lang="es-ES" smtClean="0"/>
              <a:pPr/>
              <a:t>21/01/2019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443-E120-4D30-B735-49EAD5A09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F552-B758-4008-98E7-4AAB6661F8DD}" type="datetimeFigureOut">
              <a:rPr lang="es-ES" smtClean="0"/>
              <a:pPr/>
              <a:t>21/01/2019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443-E120-4D30-B735-49EAD5A09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DDF552-B758-4008-98E7-4AAB6661F8DD}" type="datetimeFigureOut">
              <a:rPr lang="es-ES" smtClean="0"/>
              <a:pPr/>
              <a:t>21/01/2019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C8A443-E120-4D30-B735-49EAD5A092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8DDF552-B758-4008-98E7-4AAB6661F8DD}" type="datetimeFigureOut">
              <a:rPr lang="es-ES" smtClean="0"/>
              <a:pPr/>
              <a:t>21/01/2019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DC8A443-E120-4D30-B735-49EAD5A09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F552-B758-4008-98E7-4AAB6661F8DD}" type="datetimeFigureOut">
              <a:rPr lang="es-ES" smtClean="0"/>
              <a:pPr/>
              <a:t>21/01/2019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443-E120-4D30-B735-49EAD5A092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F552-B758-4008-98E7-4AAB6661F8DD}" type="datetimeFigureOut">
              <a:rPr lang="es-ES" smtClean="0"/>
              <a:pPr/>
              <a:t>21/01/2019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443-E120-4D30-B735-49EAD5A092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DDF552-B758-4008-98E7-4AAB6661F8DD}" type="datetimeFigureOut">
              <a:rPr lang="es-ES" smtClean="0"/>
              <a:pPr/>
              <a:t>21/01/2019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C8A443-E120-4D30-B735-49EAD5A092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F552-B758-4008-98E7-4AAB6661F8DD}" type="datetimeFigureOut">
              <a:rPr lang="es-ES" smtClean="0"/>
              <a:pPr/>
              <a:t>21/01/2019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443-E120-4D30-B735-49EAD5A09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DDF552-B758-4008-98E7-4AAB6661F8DD}" type="datetimeFigureOut">
              <a:rPr lang="es-ES" smtClean="0"/>
              <a:pPr/>
              <a:t>21/01/2019</a:t>
            </a:fld>
            <a:endParaRPr 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C8A443-E120-4D30-B735-49EAD5A092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DDF552-B758-4008-98E7-4AAB6661F8DD}" type="datetimeFigureOut">
              <a:rPr lang="es-ES" smtClean="0"/>
              <a:pPr/>
              <a:t>21/01/2019</a:t>
            </a:fld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C8A443-E120-4D30-B735-49EAD5A092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DDF552-B758-4008-98E7-4AAB6661F8DD}" type="datetimeFigureOut">
              <a:rPr lang="es-ES" smtClean="0"/>
              <a:pPr/>
              <a:t>21/01/2019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C8A443-E120-4D30-B735-49EAD5A09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95860"/>
            <a:ext cx="8219256" cy="267809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Create UML class-diagrams for two objects’ classes identified in the demo</a:t>
            </a:r>
          </a:p>
          <a:p>
            <a:pPr lvl="2"/>
            <a:r>
              <a:rPr lang="en-US" dirty="0"/>
              <a:t>Identify at least three attributes and two methods for each class</a:t>
            </a:r>
          </a:p>
          <a:p>
            <a:pPr lvl="1"/>
            <a:r>
              <a:rPr lang="en-US" dirty="0"/>
              <a:t>Write the corresponding Java code of your classes</a:t>
            </a:r>
          </a:p>
          <a:p>
            <a:pPr lvl="2"/>
            <a:r>
              <a:rPr lang="en-US" dirty="0"/>
              <a:t>You don’t need to fully implement the methods, just write their headers.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76672"/>
            <a:ext cx="4392488" cy="33191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7584" y="2204864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After watching the </a:t>
            </a:r>
            <a:r>
              <a:rPr lang="en-US" sz="2100" b="1" dirty="0" err="1"/>
              <a:t>Robocode</a:t>
            </a:r>
            <a:r>
              <a:rPr lang="en-US" sz="2100" b="1" dirty="0"/>
              <a:t> demo</a:t>
            </a:r>
            <a:r>
              <a:rPr lang="en-US" sz="2100" dirty="0"/>
              <a:t> in class, perform the following tasks:</a:t>
            </a:r>
          </a:p>
        </p:txBody>
      </p:sp>
    </p:spTree>
    <p:extLst>
      <p:ext uri="{BB962C8B-B14F-4D97-AF65-F5344CB8AC3E}">
        <p14:creationId xmlns:p14="http://schemas.microsoft.com/office/powerpoint/2010/main" val="388544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Topics</a:t>
            </a:r>
            <a:endParaRPr lang="es-MX" dirty="0"/>
          </a:p>
          <a:p>
            <a:pPr lvl="1"/>
            <a:r>
              <a:rPr lang="en-US" dirty="0"/>
              <a:t>General concepts of object-oriented programming.</a:t>
            </a:r>
          </a:p>
          <a:p>
            <a:pPr lvl="2"/>
            <a:r>
              <a:rPr lang="en-US" dirty="0"/>
              <a:t>Preliminary concepts of structured programming.</a:t>
            </a:r>
          </a:p>
          <a:p>
            <a:pPr lvl="2"/>
            <a:r>
              <a:rPr lang="en-US" dirty="0"/>
              <a:t>Concepts of class, object, method, and attribute</a:t>
            </a:r>
          </a:p>
          <a:p>
            <a:pPr lvl="2"/>
            <a:r>
              <a:rPr lang="en-US" dirty="0"/>
              <a:t>Concepts of abstraction, encapsulation, and message passing.</a:t>
            </a:r>
          </a:p>
          <a:p>
            <a:pPr lvl="2"/>
            <a:r>
              <a:rPr lang="en-US" dirty="0"/>
              <a:t>UML class diagrams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872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Topics</a:t>
            </a:r>
            <a:endParaRPr lang="es-MX" dirty="0"/>
          </a:p>
          <a:p>
            <a:pPr lvl="1"/>
            <a:r>
              <a:rPr lang="en-US" dirty="0"/>
              <a:t>General concepts of object-oriented programming.</a:t>
            </a:r>
          </a:p>
          <a:p>
            <a:pPr lvl="2"/>
            <a:r>
              <a:rPr lang="en-US" dirty="0"/>
              <a:t>Preliminary concepts of structured programming.</a:t>
            </a:r>
          </a:p>
          <a:p>
            <a:pPr lvl="2"/>
            <a:r>
              <a:rPr lang="en-US" dirty="0"/>
              <a:t>Concepts of class, object, method, and attribute</a:t>
            </a:r>
          </a:p>
          <a:p>
            <a:pPr lvl="2"/>
            <a:r>
              <a:rPr lang="en-US" dirty="0"/>
              <a:t>Concepts of abstraction, encapsulation, and message passing.</a:t>
            </a:r>
          </a:p>
          <a:p>
            <a:pPr lvl="2"/>
            <a:r>
              <a:rPr lang="en-US" dirty="0"/>
              <a:t>UML class diagrams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285852" y="3000372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(OOP)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rmAutofit/>
          </a:bodyPr>
          <a:lstStyle/>
          <a:p>
            <a:r>
              <a:rPr lang="en-US" b="1" dirty="0"/>
              <a:t>Class:</a:t>
            </a:r>
            <a:r>
              <a:rPr lang="en-US" dirty="0"/>
              <a:t> Generalization that contains characteristics and behaviors of a series of theoretical objects.</a:t>
            </a:r>
          </a:p>
          <a:p>
            <a:pPr lvl="1"/>
            <a:r>
              <a:rPr lang="en-US" dirty="0"/>
              <a:t>Characteristics: Represented as attributes / properties</a:t>
            </a:r>
          </a:p>
          <a:p>
            <a:pPr lvl="1"/>
            <a:r>
              <a:rPr lang="en-US" dirty="0"/>
              <a:t>Behaviors: Represented as methods / functions</a:t>
            </a:r>
          </a:p>
          <a:p>
            <a:endParaRPr lang="en-US" b="1" dirty="0"/>
          </a:p>
          <a:p>
            <a:r>
              <a:rPr lang="en-US" b="1" dirty="0"/>
              <a:t>Object:</a:t>
            </a:r>
            <a:r>
              <a:rPr lang="en-US" dirty="0"/>
              <a:t> Instance of a class.</a:t>
            </a:r>
          </a:p>
          <a:p>
            <a:endParaRPr lang="es-MX" dirty="0"/>
          </a:p>
          <a:p>
            <a:r>
              <a:rPr lang="en-US" dirty="0"/>
              <a:t>In general, a class uses objects in different ways</a:t>
            </a:r>
          </a:p>
          <a:p>
            <a:pPr lvl="1"/>
            <a:r>
              <a:rPr lang="en-US" dirty="0"/>
              <a:t>As attributes</a:t>
            </a:r>
          </a:p>
          <a:p>
            <a:pPr lvl="1"/>
            <a:r>
              <a:rPr lang="en-US" dirty="0"/>
              <a:t>As parameters of a method</a:t>
            </a:r>
          </a:p>
          <a:p>
            <a:pPr lvl="1"/>
            <a:r>
              <a:rPr lang="en-US" dirty="0"/>
              <a:t>As elements inside the body of a method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260848"/>
          </a:xfrm>
        </p:spPr>
        <p:txBody>
          <a:bodyPr>
            <a:normAutofit/>
          </a:bodyPr>
          <a:lstStyle/>
          <a:p>
            <a:r>
              <a:rPr lang="en-US" sz="2000" dirty="0"/>
              <a:t>Take an object that you carry at the moment</a:t>
            </a:r>
            <a:endParaRPr lang="es-MX" sz="2000" dirty="0"/>
          </a:p>
          <a:p>
            <a:pPr lvl="1"/>
            <a:r>
              <a:rPr lang="en-US" sz="2000" dirty="0"/>
              <a:t>Identify the class of objects to which it belongs.</a:t>
            </a:r>
          </a:p>
          <a:p>
            <a:pPr lvl="1"/>
            <a:r>
              <a:rPr lang="en-US" sz="2000" dirty="0"/>
              <a:t>List 5 attributes that share the objects of the class.</a:t>
            </a:r>
          </a:p>
          <a:p>
            <a:pPr lvl="1"/>
            <a:r>
              <a:rPr lang="en-US" sz="2000" dirty="0"/>
              <a:t>List 3 methods that represent functions that can be performed by objects in the class.</a:t>
            </a:r>
          </a:p>
        </p:txBody>
      </p:sp>
      <p:pic>
        <p:nvPicPr>
          <p:cNvPr id="1026" name="Picture 2" descr="https://encrypted-tbn0.gstatic.com/images?q=tbn:ANd9GcQlPS9X73cr2vzaFwQTyP-zlB6C02jRuh_QMB5fT0X5QGIhTlHL3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0822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3.bp.blogspot.com/-j7BbJYz0yTc/UKb-jTcfyMI/AAAAAAAAAHo/z730mTSrx-Q/s1600/piano1%5B1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84838"/>
            <a:ext cx="2894088" cy="2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4.bp.blogspot.com/_TU25tMFVM1s/TPQGog8atTI/AAAAAAAAAMM/3qh3WO3GlGM/s1600/cript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23903">
            <a:off x="6505940" y="4707203"/>
            <a:ext cx="2236422" cy="109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79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UML: Unified Modeling Language</a:t>
            </a:r>
          </a:p>
          <a:p>
            <a:pPr lvl="1"/>
            <a:r>
              <a:rPr lang="en-US" dirty="0"/>
              <a:t>Language to model classes and interactions between them</a:t>
            </a:r>
          </a:p>
          <a:p>
            <a:r>
              <a:rPr lang="en-US" dirty="0"/>
              <a:t>Class diagrams</a:t>
            </a:r>
          </a:p>
          <a:p>
            <a:pPr lvl="1"/>
            <a:r>
              <a:rPr lang="en-US" dirty="0"/>
              <a:t>Represent class and their interactions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857224" y="3786190"/>
            <a:ext cx="1928826" cy="1785950"/>
            <a:chOff x="857224" y="3786190"/>
            <a:chExt cx="1928826" cy="1785950"/>
          </a:xfrm>
        </p:grpSpPr>
        <p:sp>
          <p:nvSpPr>
            <p:cNvPr id="4" name="3 Rectángulo"/>
            <p:cNvSpPr/>
            <p:nvPr/>
          </p:nvSpPr>
          <p:spPr>
            <a:xfrm>
              <a:off x="857224" y="3786190"/>
              <a:ext cx="1928826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ClassName</a:t>
              </a:r>
              <a:endParaRPr lang="en-U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57224" y="4143380"/>
              <a:ext cx="1928826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857224" y="4857760"/>
              <a:ext cx="1928826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Methods</a:t>
              </a: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3500430" y="3786190"/>
            <a:ext cx="4286280" cy="2143140"/>
            <a:chOff x="3714744" y="3786190"/>
            <a:chExt cx="4286280" cy="2143140"/>
          </a:xfrm>
        </p:grpSpPr>
        <p:sp>
          <p:nvSpPr>
            <p:cNvPr id="7" name="6 Rectángulo"/>
            <p:cNvSpPr/>
            <p:nvPr/>
          </p:nvSpPr>
          <p:spPr>
            <a:xfrm>
              <a:off x="3714744" y="3786190"/>
              <a:ext cx="42862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</a:t>
              </a: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3714744" y="4143380"/>
              <a:ext cx="4286280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dirty="0"/>
                <a:t> </a:t>
              </a:r>
              <a:r>
                <a:rPr lang="en-US" dirty="0" err="1"/>
                <a:t>int</a:t>
              </a:r>
              <a:r>
                <a:rPr lang="en-US" dirty="0"/>
                <a:t> age</a:t>
              </a:r>
            </a:p>
            <a:p>
              <a:r>
                <a:rPr lang="en-US" dirty="0"/>
                <a:t>+ String name</a:t>
              </a: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3714744" y="4857760"/>
              <a:ext cx="4286280" cy="1071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+ Person( )</a:t>
              </a:r>
            </a:p>
            <a:p>
              <a:r>
                <a:rPr lang="en-US" dirty="0"/>
                <a:t>+ void </a:t>
              </a:r>
              <a:r>
                <a:rPr lang="en-US" dirty="0" err="1"/>
                <a:t>readEmail</a:t>
              </a:r>
              <a:r>
                <a:rPr lang="en-US" dirty="0"/>
                <a:t>( )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boolean</a:t>
              </a:r>
              <a:r>
                <a:rPr lang="en-US" dirty="0"/>
                <a:t> move( String place) </a:t>
              </a: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357422" y="4071942"/>
            <a:ext cx="1951175" cy="2369596"/>
            <a:chOff x="2357422" y="4071942"/>
            <a:chExt cx="1951175" cy="2369596"/>
          </a:xfrm>
        </p:grpSpPr>
        <p:sp>
          <p:nvSpPr>
            <p:cNvPr id="12" name="11 Elipse"/>
            <p:cNvSpPr/>
            <p:nvPr/>
          </p:nvSpPr>
          <p:spPr>
            <a:xfrm>
              <a:off x="3428992" y="4071942"/>
              <a:ext cx="428628" cy="19288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357422" y="6072206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Access modifiers</a:t>
              </a: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3929058" y="3357562"/>
            <a:ext cx="3022186" cy="1214446"/>
            <a:chOff x="3929058" y="3357562"/>
            <a:chExt cx="3022186" cy="1214446"/>
          </a:xfrm>
        </p:grpSpPr>
        <p:cxnSp>
          <p:nvCxnSpPr>
            <p:cNvPr id="16" name="15 Conector recto de flecha"/>
            <p:cNvCxnSpPr/>
            <p:nvPr/>
          </p:nvCxnSpPr>
          <p:spPr>
            <a:xfrm rot="10800000" flipV="1">
              <a:off x="3929058" y="3571876"/>
              <a:ext cx="1714512" cy="714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/>
            <p:nvPr/>
          </p:nvCxnSpPr>
          <p:spPr>
            <a:xfrm rot="10800000" flipV="1">
              <a:off x="4071934" y="3571876"/>
              <a:ext cx="1571636" cy="10001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5715008" y="3357562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type</a:t>
              </a:r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4572000" y="3030019"/>
            <a:ext cx="3912456" cy="1541989"/>
            <a:chOff x="3929058" y="3030019"/>
            <a:chExt cx="3912456" cy="1541989"/>
          </a:xfrm>
        </p:grpSpPr>
        <p:cxnSp>
          <p:nvCxnSpPr>
            <p:cNvPr id="23" name="22 Conector recto de flecha"/>
            <p:cNvCxnSpPr/>
            <p:nvPr/>
          </p:nvCxnSpPr>
          <p:spPr>
            <a:xfrm rot="10800000" flipV="1">
              <a:off x="3929058" y="3571876"/>
              <a:ext cx="1714512" cy="714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rot="10800000" flipV="1">
              <a:off x="4071934" y="3571876"/>
              <a:ext cx="1571636" cy="10001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5853469" y="3030019"/>
              <a:ext cx="198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Attributes’ name</a:t>
              </a: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4071934" y="4200539"/>
            <a:ext cx="3796447" cy="1371601"/>
            <a:chOff x="3929058" y="3200407"/>
            <a:chExt cx="3796447" cy="1371601"/>
          </a:xfrm>
        </p:grpSpPr>
        <p:cxnSp>
          <p:nvCxnSpPr>
            <p:cNvPr id="27" name="26 Conector recto de flecha"/>
            <p:cNvCxnSpPr/>
            <p:nvPr/>
          </p:nvCxnSpPr>
          <p:spPr>
            <a:xfrm rot="10800000" flipV="1">
              <a:off x="3929058" y="3571876"/>
              <a:ext cx="1714512" cy="714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rot="10800000" flipV="1">
              <a:off x="4071934" y="3571876"/>
              <a:ext cx="1571636" cy="10001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5715018" y="3200407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 data type</a:t>
              </a:r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4929189" y="4429132"/>
            <a:ext cx="4019881" cy="1200167"/>
            <a:chOff x="3500429" y="3357562"/>
            <a:chExt cx="4019881" cy="1200167"/>
          </a:xfrm>
        </p:grpSpPr>
        <p:cxnSp>
          <p:nvCxnSpPr>
            <p:cNvPr id="31" name="30 Conector recto de flecha"/>
            <p:cNvCxnSpPr/>
            <p:nvPr/>
          </p:nvCxnSpPr>
          <p:spPr>
            <a:xfrm flipH="1">
              <a:off x="3500429" y="3571876"/>
              <a:ext cx="2143141" cy="7133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/>
            <p:nvPr/>
          </p:nvCxnSpPr>
          <p:spPr>
            <a:xfrm flipH="1">
              <a:off x="3571867" y="3571876"/>
              <a:ext cx="2071703" cy="98585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5715008" y="3357562"/>
              <a:ext cx="180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Method’s name</a:t>
              </a:r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5786446" y="5857892"/>
            <a:ext cx="1433406" cy="655084"/>
            <a:chOff x="6429388" y="5857892"/>
            <a:chExt cx="1433406" cy="655084"/>
          </a:xfrm>
        </p:grpSpPr>
        <p:cxnSp>
          <p:nvCxnSpPr>
            <p:cNvPr id="35" name="34 Conector recto de flecha"/>
            <p:cNvCxnSpPr/>
            <p:nvPr/>
          </p:nvCxnSpPr>
          <p:spPr>
            <a:xfrm rot="10800000">
              <a:off x="6715140" y="5857892"/>
              <a:ext cx="357190" cy="285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CuadroTexto"/>
            <p:cNvSpPr txBox="1"/>
            <p:nvPr/>
          </p:nvSpPr>
          <p:spPr>
            <a:xfrm>
              <a:off x="6429388" y="6143644"/>
              <a:ext cx="1433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Parameters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of a class in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package </a:t>
            </a:r>
            <a:r>
              <a:rPr lang="en-US" dirty="0" err="1"/>
              <a:t>packageName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completeClassName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public class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b="1" dirty="0"/>
              <a:t>	//Attributes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accessModifier</a:t>
            </a:r>
            <a:r>
              <a:rPr lang="en-US" sz="1800" b="1" dirty="0"/>
              <a:t> </a:t>
            </a:r>
            <a:r>
              <a:rPr lang="en-US" sz="1800" b="1" dirty="0" err="1"/>
              <a:t>dataType</a:t>
            </a:r>
            <a:r>
              <a:rPr lang="en-US" sz="1800" b="1" dirty="0"/>
              <a:t> </a:t>
            </a:r>
            <a:r>
              <a:rPr lang="en-US" sz="1800" dirty="0"/>
              <a:t>name;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//Methods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sz="1800" b="1" dirty="0" err="1"/>
              <a:t>accessModifier</a:t>
            </a:r>
            <a:r>
              <a:rPr lang="en-US" sz="1800" b="1" dirty="0"/>
              <a:t> </a:t>
            </a:r>
            <a:r>
              <a:rPr lang="en-US" sz="1800" b="1" dirty="0" err="1"/>
              <a:t>returnDataType</a:t>
            </a:r>
            <a:r>
              <a:rPr lang="en-US" sz="1800" b="1" dirty="0"/>
              <a:t> name(</a:t>
            </a:r>
            <a:r>
              <a:rPr lang="en-US" sz="1800" b="1" dirty="0" err="1"/>
              <a:t>dataType</a:t>
            </a:r>
            <a:r>
              <a:rPr lang="en-US" sz="1800" b="1" dirty="0"/>
              <a:t> name, …) {</a:t>
            </a:r>
          </a:p>
          <a:p>
            <a:pPr>
              <a:buNone/>
            </a:pPr>
            <a:r>
              <a:rPr lang="es-MX" sz="1800" b="1" dirty="0"/>
              <a:t>		//</a:t>
            </a:r>
            <a:r>
              <a:rPr lang="es-MX" sz="1800" b="1" dirty="0" err="1"/>
              <a:t>Method’s</a:t>
            </a:r>
            <a:r>
              <a:rPr lang="es-MX" sz="1800" b="1" dirty="0"/>
              <a:t> </a:t>
            </a:r>
            <a:r>
              <a:rPr lang="es-MX" sz="1800" b="1" dirty="0" err="1"/>
              <a:t>body</a:t>
            </a:r>
            <a:endParaRPr lang="en-US" sz="1800" b="1" dirty="0"/>
          </a:p>
          <a:p>
            <a:pPr>
              <a:buNone/>
            </a:pPr>
            <a:r>
              <a:rPr lang="es-MX" sz="1800" b="1" dirty="0"/>
              <a:t>	}</a:t>
            </a:r>
            <a:endParaRPr lang="en-US" b="1" dirty="0"/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of a class in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package </a:t>
            </a:r>
            <a:r>
              <a:rPr lang="en-US" dirty="0" err="1"/>
              <a:t>packageName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completeClassName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public class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b="1" dirty="0"/>
              <a:t>	//Attributes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accessModifier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CLASS OBJECT_NAME</a:t>
            </a:r>
            <a:r>
              <a:rPr lang="en-US" sz="1800" dirty="0"/>
              <a:t>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//Methods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sz="1800" b="1" dirty="0" err="1"/>
              <a:t>accessModifier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CLASS</a:t>
            </a:r>
            <a:r>
              <a:rPr lang="en-US" sz="1800" b="1" dirty="0"/>
              <a:t> name(</a:t>
            </a:r>
            <a:r>
              <a:rPr lang="en-US" sz="1800" b="1" dirty="0">
                <a:solidFill>
                  <a:srgbClr val="FF0000"/>
                </a:solidFill>
              </a:rPr>
              <a:t>CLASS OBJECT_NAME</a:t>
            </a:r>
            <a:r>
              <a:rPr lang="en-US" sz="1800" b="1" dirty="0"/>
              <a:t>, …) {</a:t>
            </a:r>
          </a:p>
          <a:p>
            <a:pPr>
              <a:buNone/>
            </a:pPr>
            <a:r>
              <a:rPr lang="es-MX" sz="1800" b="1" dirty="0"/>
              <a:t>		//</a:t>
            </a:r>
            <a:r>
              <a:rPr lang="es-MX" sz="1800" b="1" dirty="0" err="1"/>
              <a:t>Method’s</a:t>
            </a:r>
            <a:r>
              <a:rPr lang="es-MX" sz="1800" b="1" dirty="0"/>
              <a:t> </a:t>
            </a:r>
            <a:r>
              <a:rPr lang="es-MX" sz="1800" b="1" dirty="0" err="1"/>
              <a:t>body</a:t>
            </a:r>
            <a:endParaRPr lang="en-US" sz="1800" b="1" dirty="0"/>
          </a:p>
          <a:p>
            <a:pPr>
              <a:buNone/>
            </a:pPr>
            <a:r>
              <a:rPr lang="es-MX" sz="1800" b="1" dirty="0"/>
              <a:t>	}</a:t>
            </a:r>
            <a:endParaRPr lang="en-US" b="1" dirty="0"/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44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23528" y="188640"/>
            <a:ext cx="2664296" cy="2952328"/>
            <a:chOff x="323528" y="188640"/>
            <a:chExt cx="2664296" cy="2952328"/>
          </a:xfrm>
        </p:grpSpPr>
        <p:sp>
          <p:nvSpPr>
            <p:cNvPr id="17" name="Rounded Rectangle 16"/>
            <p:cNvSpPr/>
            <p:nvPr/>
          </p:nvSpPr>
          <p:spPr>
            <a:xfrm>
              <a:off x="323528" y="188640"/>
              <a:ext cx="2664296" cy="29523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1561" y="2564904"/>
              <a:ext cx="1987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package1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404665"/>
            <a:ext cx="1377960" cy="1296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1" y="557065"/>
            <a:ext cx="1377960" cy="12961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61" y="709465"/>
            <a:ext cx="1377960" cy="12961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61" y="861865"/>
            <a:ext cx="1377960" cy="12961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61" y="1014265"/>
            <a:ext cx="1377960" cy="1296144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508104" y="224645"/>
            <a:ext cx="2664296" cy="2952328"/>
            <a:chOff x="5508104" y="224645"/>
            <a:chExt cx="2664296" cy="2952328"/>
          </a:xfrm>
        </p:grpSpPr>
        <p:grpSp>
          <p:nvGrpSpPr>
            <p:cNvPr id="20" name="Group 19"/>
            <p:cNvGrpSpPr/>
            <p:nvPr/>
          </p:nvGrpSpPr>
          <p:grpSpPr>
            <a:xfrm>
              <a:off x="5508104" y="224645"/>
              <a:ext cx="2664296" cy="2952328"/>
              <a:chOff x="323528" y="188640"/>
              <a:chExt cx="2664296" cy="2952328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23528" y="188640"/>
                <a:ext cx="2664296" cy="295232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1561" y="2564904"/>
                <a:ext cx="198756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dirty="0"/>
                  <a:t>package2</a:t>
                </a:r>
                <a:endParaRPr lang="en-US" dirty="0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6137" y="403697"/>
              <a:ext cx="1358911" cy="127822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8537" y="556097"/>
              <a:ext cx="1358911" cy="1278226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0937" y="708497"/>
              <a:ext cx="1358911" cy="127822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3337" y="860897"/>
              <a:ext cx="1358911" cy="127822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5737" y="1013297"/>
              <a:ext cx="1358911" cy="127822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8137" y="1165697"/>
              <a:ext cx="1358911" cy="1278226"/>
            </a:xfrm>
            <a:prstGeom prst="rect">
              <a:avLst/>
            </a:prstGeom>
          </p:spPr>
        </p:pic>
      </p:grpSp>
      <p:sp>
        <p:nvSpPr>
          <p:cNvPr id="39" name="2 Marcador de contenido"/>
          <p:cNvSpPr txBox="1">
            <a:spLocks/>
          </p:cNvSpPr>
          <p:nvPr/>
        </p:nvSpPr>
        <p:spPr>
          <a:xfrm>
            <a:off x="1747650" y="3765982"/>
            <a:ext cx="5018175" cy="2764904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None/>
            </a:pPr>
            <a:r>
              <a:rPr lang="en-US" b="1" dirty="0"/>
              <a:t>package </a:t>
            </a:r>
            <a:r>
              <a:rPr lang="en-US" dirty="0"/>
              <a:t>package2;</a:t>
            </a:r>
          </a:p>
          <a:p>
            <a:pPr>
              <a:buFont typeface="Wingdings"/>
              <a:buNone/>
            </a:pPr>
            <a:r>
              <a:rPr lang="en-US" b="1" dirty="0"/>
              <a:t>import</a:t>
            </a:r>
            <a:r>
              <a:rPr lang="en-US" dirty="0"/>
              <a:t> package1.ClassName1;</a:t>
            </a:r>
          </a:p>
          <a:p>
            <a:pPr>
              <a:buFont typeface="Wingdings"/>
              <a:buNone/>
            </a:pPr>
            <a:endParaRPr lang="en-US" dirty="0"/>
          </a:p>
          <a:p>
            <a:pPr>
              <a:buFont typeface="Wingdings"/>
              <a:buNone/>
            </a:pPr>
            <a:r>
              <a:rPr lang="en-US" b="1" dirty="0"/>
              <a:t>public class </a:t>
            </a:r>
            <a:r>
              <a:rPr lang="en-US" dirty="0"/>
              <a:t>ClassName2 {</a:t>
            </a:r>
          </a:p>
          <a:p>
            <a:pPr>
              <a:buFont typeface="Wingdings"/>
              <a:buNone/>
            </a:pPr>
            <a:r>
              <a:rPr lang="en-US" dirty="0"/>
              <a:t>}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86" y="902863"/>
            <a:ext cx="1818393" cy="171042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311" y="722231"/>
            <a:ext cx="1950889" cy="183505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3851920" y="2970241"/>
            <a:ext cx="2249017" cy="962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363782" y="2934236"/>
            <a:ext cx="2200106" cy="1502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082123" y="1152819"/>
            <a:ext cx="3113113" cy="3140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931185" y="1069593"/>
            <a:ext cx="1987040" cy="4163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327</TotalTime>
  <Words>369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Schoolbook</vt:lpstr>
      <vt:lpstr>Wingdings</vt:lpstr>
      <vt:lpstr>Wingdings 2</vt:lpstr>
      <vt:lpstr>Mirador</vt:lpstr>
      <vt:lpstr>Object oriented programming</vt:lpstr>
      <vt:lpstr>Session #3</vt:lpstr>
      <vt:lpstr>Object oriented programming (OOP)</vt:lpstr>
      <vt:lpstr>Definitions</vt:lpstr>
      <vt:lpstr>Examples</vt:lpstr>
      <vt:lpstr>UML Class diagrams</vt:lpstr>
      <vt:lpstr>General structure of a class in Java</vt:lpstr>
      <vt:lpstr>General structure of a class in Java</vt:lpstr>
      <vt:lpstr>PowerPoint Presentation</vt:lpstr>
      <vt:lpstr>Exercise</vt:lpstr>
      <vt:lpstr>Session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Ganso</dc:creator>
  <cp:lastModifiedBy>Ivan Guerrero</cp:lastModifiedBy>
  <cp:revision>59</cp:revision>
  <dcterms:created xsi:type="dcterms:W3CDTF">2012-01-13T16:52:14Z</dcterms:created>
  <dcterms:modified xsi:type="dcterms:W3CDTF">2019-01-21T16:43:45Z</dcterms:modified>
</cp:coreProperties>
</file>