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75" r:id="rId4"/>
    <p:sldId id="271" r:id="rId5"/>
    <p:sldId id="272" r:id="rId6"/>
    <p:sldId id="263" r:id="rId7"/>
    <p:sldId id="274" r:id="rId8"/>
    <p:sldId id="277" r:id="rId9"/>
    <p:sldId id="278" r:id="rId10"/>
    <p:sldId id="265" r:id="rId11"/>
    <p:sldId id="266" r:id="rId12"/>
    <p:sldId id="269" r:id="rId13"/>
    <p:sldId id="276" r:id="rId14"/>
    <p:sldId id="279" r:id="rId15"/>
    <p:sldId id="273"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7599CAE3-F666-49B4-8F70-9AAA08DA0D7B}" type="datetimeFigureOut">
              <a:rPr lang="es-ES" smtClean="0"/>
              <a:pPr/>
              <a:t>29/01/2019</a:t>
            </a:fld>
            <a:endParaRPr lang="en-US"/>
          </a:p>
        </p:txBody>
      </p:sp>
      <p:sp>
        <p:nvSpPr>
          <p:cNvPr id="17" name="16 Marcador de pie de página"/>
          <p:cNvSpPr>
            <a:spLocks noGrp="1"/>
          </p:cNvSpPr>
          <p:nvPr>
            <p:ph type="ftr" sz="quarter" idx="11"/>
          </p:nvPr>
        </p:nvSpPr>
        <p:spPr>
          <a:xfrm>
            <a:off x="2898648" y="6355080"/>
            <a:ext cx="3474720" cy="365760"/>
          </a:xfrm>
        </p:spPr>
        <p:txBody>
          <a:bodyPr/>
          <a:lstStyle/>
          <a:p>
            <a:endParaRPr lang="en-US"/>
          </a:p>
        </p:txBody>
      </p:sp>
      <p:sp>
        <p:nvSpPr>
          <p:cNvPr id="29" name="28 Marcador de número de diapositiva"/>
          <p:cNvSpPr>
            <a:spLocks noGrp="1"/>
          </p:cNvSpPr>
          <p:nvPr>
            <p:ph type="sldNum" sz="quarter" idx="12"/>
          </p:nvPr>
        </p:nvSpPr>
        <p:spPr>
          <a:xfrm>
            <a:off x="1216152" y="6355080"/>
            <a:ext cx="1219200" cy="365760"/>
          </a:xfrm>
        </p:spPr>
        <p:txBody>
          <a:bodyPr/>
          <a:lstStyle/>
          <a:p>
            <a:fld id="{51A41C81-7062-474A-B3DA-D9DBE745DDD6}" type="slidenum">
              <a:rPr lang="en-US" smtClean="0"/>
              <a:pPr/>
              <a:t>‹#›</a:t>
            </a:fld>
            <a:endParaRPr lang="en-US"/>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599CAE3-F666-49B4-8F70-9AAA08DA0D7B}" type="datetimeFigureOut">
              <a:rPr lang="es-ES" smtClean="0"/>
              <a:pPr/>
              <a:t>29/01/2019</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1A41C81-7062-474A-B3DA-D9DBE745DD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599CAE3-F666-49B4-8F70-9AAA08DA0D7B}" type="datetimeFigureOut">
              <a:rPr lang="es-ES" smtClean="0"/>
              <a:pPr/>
              <a:t>29/01/2019</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1A41C81-7062-474A-B3DA-D9DBE745DDD6}" type="slidenum">
              <a:rPr lang="en-US" smtClean="0"/>
              <a:pPr/>
              <a:t>‹#›</a:t>
            </a:fld>
            <a:endParaRPr lang="en-US"/>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599CAE3-F666-49B4-8F70-9AAA08DA0D7B}" type="datetimeFigureOut">
              <a:rPr lang="es-ES" smtClean="0"/>
              <a:pPr/>
              <a:t>29/01/2019</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51A41C81-7062-474A-B3DA-D9DBE745DDD6}" type="slidenum">
              <a:rPr lang="en-US" smtClean="0"/>
              <a:pPr/>
              <a:t>‹#›</a:t>
            </a:fld>
            <a:endParaRPr lang="en-US"/>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7599CAE3-F666-49B4-8F70-9AAA08DA0D7B}" type="datetimeFigureOut">
              <a:rPr lang="es-ES" smtClean="0"/>
              <a:pPr/>
              <a:t>29/01/2019</a:t>
            </a:fld>
            <a:endParaRPr lang="en-US"/>
          </a:p>
        </p:txBody>
      </p:sp>
      <p:sp>
        <p:nvSpPr>
          <p:cNvPr id="5" name="4 Marcador de pie de página"/>
          <p:cNvSpPr>
            <a:spLocks noGrp="1"/>
          </p:cNvSpPr>
          <p:nvPr>
            <p:ph type="ftr" sz="quarter" idx="11"/>
          </p:nvPr>
        </p:nvSpPr>
        <p:spPr>
          <a:xfrm>
            <a:off x="2898648" y="6355080"/>
            <a:ext cx="3474720" cy="365760"/>
          </a:xfrm>
        </p:spPr>
        <p:txBody>
          <a:bodyPr/>
          <a:lstStyle/>
          <a:p>
            <a:endParaRPr lang="en-US"/>
          </a:p>
        </p:txBody>
      </p:sp>
      <p:sp>
        <p:nvSpPr>
          <p:cNvPr id="6" name="5 Marcador de número de diapositiva"/>
          <p:cNvSpPr>
            <a:spLocks noGrp="1"/>
          </p:cNvSpPr>
          <p:nvPr>
            <p:ph type="sldNum" sz="quarter" idx="12"/>
          </p:nvPr>
        </p:nvSpPr>
        <p:spPr>
          <a:xfrm>
            <a:off x="1069848" y="6355080"/>
            <a:ext cx="1520952" cy="365760"/>
          </a:xfrm>
        </p:spPr>
        <p:txBody>
          <a:bodyPr/>
          <a:lstStyle/>
          <a:p>
            <a:fld id="{51A41C81-7062-474A-B3DA-D9DBE745DDD6}" type="slidenum">
              <a:rPr lang="en-US" smtClean="0"/>
              <a:pPr/>
              <a:t>‹#›</a:t>
            </a:fld>
            <a:endParaRPr lang="en-US"/>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599CAE3-F666-49B4-8F70-9AAA08DA0D7B}" type="datetimeFigureOut">
              <a:rPr lang="es-ES" smtClean="0"/>
              <a:pPr/>
              <a:t>29/01/2019</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51A41C81-7062-474A-B3DA-D9DBE745DDD6}" type="slidenum">
              <a:rPr lang="en-US" smtClean="0"/>
              <a:pPr/>
              <a:t>‹#›</a:t>
            </a:fld>
            <a:endParaRPr lang="en-US"/>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fld id="{7599CAE3-F666-49B4-8F70-9AAA08DA0D7B}" type="datetimeFigureOut">
              <a:rPr lang="es-ES" smtClean="0"/>
              <a:pPr/>
              <a:t>29/01/2019</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51A41C81-7062-474A-B3DA-D9DBE745DDD6}" type="slidenum">
              <a:rPr lang="en-US" smtClean="0"/>
              <a:pPr/>
              <a:t>‹#›</a:t>
            </a:fld>
            <a:endParaRPr lang="en-US"/>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599CAE3-F666-49B4-8F70-9AAA08DA0D7B}" type="datetimeFigureOut">
              <a:rPr lang="es-ES" smtClean="0"/>
              <a:pPr/>
              <a:t>29/01/2019</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51A41C81-7062-474A-B3DA-D9DBE745DDD6}" type="slidenum">
              <a:rPr lang="en-US" smtClean="0"/>
              <a:pPr/>
              <a:t>‹#›</a:t>
            </a:fld>
            <a:endParaRPr lang="en-U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599CAE3-F666-49B4-8F70-9AAA08DA0D7B}" type="datetimeFigureOut">
              <a:rPr lang="es-ES" smtClean="0"/>
              <a:pPr/>
              <a:t>29/01/2019</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51A41C81-7062-474A-B3DA-D9DBE745DDD6}" type="slidenum">
              <a:rPr lang="en-US" smtClean="0"/>
              <a:pPr/>
              <a:t>‹#›</a:t>
            </a:fld>
            <a:endParaRPr lang="en-US"/>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7599CAE3-F666-49B4-8F70-9AAA08DA0D7B}" type="datetimeFigureOut">
              <a:rPr lang="es-ES" smtClean="0"/>
              <a:pPr/>
              <a:t>29/01/2019</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51A41C81-7062-474A-B3DA-D9DBE745DDD6}" type="slidenum">
              <a:rPr lang="en-US" smtClean="0"/>
              <a:pPr/>
              <a:t>‹#›</a:t>
            </a:fld>
            <a:endParaRPr lang="en-U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7599CAE3-F666-49B4-8F70-9AAA08DA0D7B}" type="datetimeFigureOut">
              <a:rPr lang="es-ES" smtClean="0"/>
              <a:pPr/>
              <a:t>29/01/2019</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51A41C81-7062-474A-B3DA-D9DBE745DDD6}" type="slidenum">
              <a:rPr lang="en-US" smtClean="0"/>
              <a:pPr/>
              <a:t>‹#›</a:t>
            </a:fld>
            <a:endParaRPr lang="en-U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7599CAE3-F666-49B4-8F70-9AAA08DA0D7B}" type="datetimeFigureOut">
              <a:rPr lang="es-ES" smtClean="0"/>
              <a:pPr/>
              <a:t>29/01/2019</a:t>
            </a:fld>
            <a:endParaRPr lang="en-US"/>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1A41C81-7062-474A-B3DA-D9DBE745DDD6}" type="slidenum">
              <a:rPr lang="en-US" smtClean="0"/>
              <a:pPr/>
              <a:t>‹#›</a:t>
            </a:fld>
            <a:endParaRPr lang="en-US"/>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ibm.com/developerworks/rational/library/content/RationalEdge/sep04/bell/index.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MX" dirty="0" err="1"/>
              <a:t>Object</a:t>
            </a:r>
            <a:r>
              <a:rPr lang="es-MX" dirty="0"/>
              <a:t> </a:t>
            </a:r>
            <a:r>
              <a:rPr lang="es-MX" dirty="0" err="1"/>
              <a:t>oriented</a:t>
            </a:r>
            <a:r>
              <a:rPr lang="es-MX" dirty="0"/>
              <a:t> </a:t>
            </a:r>
            <a:r>
              <a:rPr lang="es-MX" dirty="0" err="1"/>
              <a:t>programming</a:t>
            </a:r>
            <a:endParaRPr lang="es-ES" dirty="0"/>
          </a:p>
        </p:txBody>
      </p:sp>
      <p:sp>
        <p:nvSpPr>
          <p:cNvPr id="3" name="2 Subtítulo"/>
          <p:cNvSpPr>
            <a:spLocks noGrp="1"/>
          </p:cNvSpPr>
          <p:nvPr>
            <p:ph type="subTitle" idx="1"/>
          </p:nvPr>
        </p:nvSpPr>
        <p:spPr/>
        <p:txBody>
          <a:bodyPr/>
          <a:lstStyle/>
          <a:p>
            <a:r>
              <a:rPr lang="es-MX" dirty="0"/>
              <a:t>Iván Guerrero Román</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a:t>Inheritance</a:t>
            </a:r>
          </a:p>
        </p:txBody>
      </p:sp>
      <p:sp>
        <p:nvSpPr>
          <p:cNvPr id="3" name="2 Rectángulo"/>
          <p:cNvSpPr/>
          <p:nvPr/>
        </p:nvSpPr>
        <p:spPr>
          <a:xfrm>
            <a:off x="357158" y="4071942"/>
            <a:ext cx="457203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a:t>
            </a:r>
          </a:p>
        </p:txBody>
      </p:sp>
      <p:sp>
        <p:nvSpPr>
          <p:cNvPr id="4" name="3 Rectángulo"/>
          <p:cNvSpPr/>
          <p:nvPr/>
        </p:nvSpPr>
        <p:spPr>
          <a:xfrm>
            <a:off x="357158" y="4429132"/>
            <a:ext cx="4572032" cy="1285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+Address </a:t>
            </a:r>
            <a:r>
              <a:rPr lang="en-US" dirty="0" err="1"/>
              <a:t>address</a:t>
            </a:r>
            <a:r>
              <a:rPr lang="en-US" dirty="0"/>
              <a:t>;</a:t>
            </a:r>
          </a:p>
          <a:p>
            <a:r>
              <a:rPr lang="en-US" dirty="0"/>
              <a:t>+String name, </a:t>
            </a:r>
            <a:r>
              <a:rPr lang="en-US" dirty="0" err="1"/>
              <a:t>studentID</a:t>
            </a:r>
            <a:r>
              <a:rPr lang="en-US" dirty="0"/>
              <a:t>;</a:t>
            </a:r>
          </a:p>
          <a:p>
            <a:r>
              <a:rPr lang="en-US" dirty="0"/>
              <a:t>+ </a:t>
            </a:r>
            <a:r>
              <a:rPr lang="en-US" dirty="0" err="1"/>
              <a:t>int</a:t>
            </a:r>
            <a:r>
              <a:rPr lang="en-US" dirty="0"/>
              <a:t> age;</a:t>
            </a:r>
          </a:p>
          <a:p>
            <a:r>
              <a:rPr lang="en-US" dirty="0"/>
              <a:t>+ Date birthday;</a:t>
            </a:r>
          </a:p>
          <a:p>
            <a:pPr>
              <a:buFontTx/>
              <a:buChar char="-"/>
            </a:pPr>
            <a:endParaRPr lang="en-US" dirty="0"/>
          </a:p>
        </p:txBody>
      </p:sp>
      <p:sp>
        <p:nvSpPr>
          <p:cNvPr id="5" name="4 Rectángulo"/>
          <p:cNvSpPr/>
          <p:nvPr/>
        </p:nvSpPr>
        <p:spPr>
          <a:xfrm>
            <a:off x="357158" y="5715016"/>
            <a:ext cx="4572032"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 Course[] </a:t>
            </a:r>
            <a:r>
              <a:rPr lang="en-US" dirty="0" err="1"/>
              <a:t>obtainCourses</a:t>
            </a:r>
            <a:r>
              <a:rPr lang="en-US" dirty="0"/>
              <a:t>(String semester)</a:t>
            </a:r>
          </a:p>
          <a:p>
            <a:r>
              <a:rPr lang="en-US" dirty="0"/>
              <a:t>+ void </a:t>
            </a:r>
            <a:r>
              <a:rPr lang="en-US" dirty="0" err="1"/>
              <a:t>signInCourse</a:t>
            </a:r>
            <a:r>
              <a:rPr lang="en-US" dirty="0"/>
              <a:t>(Course course)</a:t>
            </a:r>
          </a:p>
          <a:p>
            <a:r>
              <a:rPr lang="en-US" dirty="0"/>
              <a:t>+ double </a:t>
            </a:r>
            <a:r>
              <a:rPr lang="en-US" dirty="0" err="1"/>
              <a:t>obtainGrade</a:t>
            </a:r>
            <a:r>
              <a:rPr lang="en-US" dirty="0"/>
              <a:t>(Course course)</a:t>
            </a:r>
          </a:p>
          <a:p>
            <a:endParaRPr lang="en-US" dirty="0"/>
          </a:p>
        </p:txBody>
      </p:sp>
      <p:sp>
        <p:nvSpPr>
          <p:cNvPr id="6" name="5 Rectángulo"/>
          <p:cNvSpPr/>
          <p:nvPr/>
        </p:nvSpPr>
        <p:spPr>
          <a:xfrm>
            <a:off x="3419872" y="1357298"/>
            <a:ext cx="5438408"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Teacher</a:t>
            </a:r>
          </a:p>
        </p:txBody>
      </p:sp>
      <p:sp>
        <p:nvSpPr>
          <p:cNvPr id="7" name="6 Rectángulo"/>
          <p:cNvSpPr/>
          <p:nvPr/>
        </p:nvSpPr>
        <p:spPr>
          <a:xfrm>
            <a:off x="3419872" y="1714488"/>
            <a:ext cx="5438408" cy="150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+Address </a:t>
            </a:r>
            <a:r>
              <a:rPr lang="en-US" dirty="0" err="1"/>
              <a:t>address</a:t>
            </a:r>
            <a:r>
              <a:rPr lang="en-US" dirty="0"/>
              <a:t>;</a:t>
            </a:r>
          </a:p>
          <a:p>
            <a:r>
              <a:rPr lang="en-US" dirty="0"/>
              <a:t>+String name;</a:t>
            </a:r>
          </a:p>
          <a:p>
            <a:r>
              <a:rPr lang="en-US" dirty="0"/>
              <a:t>+ </a:t>
            </a:r>
            <a:r>
              <a:rPr lang="en-US" dirty="0" err="1"/>
              <a:t>int</a:t>
            </a:r>
            <a:r>
              <a:rPr lang="en-US" dirty="0"/>
              <a:t> age;</a:t>
            </a:r>
          </a:p>
          <a:p>
            <a:r>
              <a:rPr lang="en-US" dirty="0"/>
              <a:t>+ Date birthday;</a:t>
            </a:r>
          </a:p>
          <a:p>
            <a:r>
              <a:rPr lang="en-US" dirty="0"/>
              <a:t>+ double salary;</a:t>
            </a:r>
          </a:p>
          <a:p>
            <a:pPr>
              <a:buFontTx/>
              <a:buChar char="-"/>
            </a:pPr>
            <a:endParaRPr lang="en-US" dirty="0"/>
          </a:p>
        </p:txBody>
      </p:sp>
      <p:sp>
        <p:nvSpPr>
          <p:cNvPr id="8" name="7 Rectángulo"/>
          <p:cNvSpPr/>
          <p:nvPr/>
        </p:nvSpPr>
        <p:spPr>
          <a:xfrm>
            <a:off x="3419872" y="3214686"/>
            <a:ext cx="5438408"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 Course[] </a:t>
            </a:r>
            <a:r>
              <a:rPr lang="en-US" dirty="0" err="1"/>
              <a:t>obtainCourses</a:t>
            </a:r>
            <a:r>
              <a:rPr lang="en-US" dirty="0"/>
              <a:t>(String semester)</a:t>
            </a:r>
          </a:p>
          <a:p>
            <a:r>
              <a:rPr lang="en-US" dirty="0"/>
              <a:t>+ void </a:t>
            </a:r>
            <a:r>
              <a:rPr lang="en-US" dirty="0" err="1"/>
              <a:t>assignCourse</a:t>
            </a:r>
            <a:r>
              <a:rPr lang="en-US" dirty="0"/>
              <a:t>(Course </a:t>
            </a:r>
            <a:r>
              <a:rPr lang="en-US" dirty="0" err="1"/>
              <a:t>course</a:t>
            </a:r>
            <a:r>
              <a:rPr lang="en-US" dirty="0"/>
              <a:t>, String semester)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12 Grupo"/>
          <p:cNvGrpSpPr/>
          <p:nvPr/>
        </p:nvGrpSpPr>
        <p:grpSpPr>
          <a:xfrm>
            <a:off x="2714612" y="500042"/>
            <a:ext cx="3643338" cy="2071702"/>
            <a:chOff x="285720" y="500042"/>
            <a:chExt cx="3643338" cy="2071702"/>
          </a:xfrm>
        </p:grpSpPr>
        <p:sp>
          <p:nvSpPr>
            <p:cNvPr id="3" name="2 Rectángulo"/>
            <p:cNvSpPr/>
            <p:nvPr/>
          </p:nvSpPr>
          <p:spPr>
            <a:xfrm>
              <a:off x="285720" y="500042"/>
              <a:ext cx="3643338"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sp>
          <p:nvSpPr>
            <p:cNvPr id="4" name="3 Rectángulo"/>
            <p:cNvSpPr/>
            <p:nvPr/>
          </p:nvSpPr>
          <p:spPr>
            <a:xfrm>
              <a:off x="285720" y="857232"/>
              <a:ext cx="3643338" cy="1285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+Address </a:t>
              </a:r>
              <a:r>
                <a:rPr lang="en-US" dirty="0" err="1"/>
                <a:t>address</a:t>
              </a:r>
              <a:r>
                <a:rPr lang="en-US" dirty="0"/>
                <a:t>;</a:t>
              </a:r>
            </a:p>
            <a:p>
              <a:r>
                <a:rPr lang="en-US" dirty="0"/>
                <a:t>+String name;</a:t>
              </a:r>
            </a:p>
            <a:p>
              <a:r>
                <a:rPr lang="en-US" dirty="0"/>
                <a:t>+ </a:t>
              </a:r>
              <a:r>
                <a:rPr lang="en-US" dirty="0" err="1"/>
                <a:t>int</a:t>
              </a:r>
              <a:r>
                <a:rPr lang="en-US" dirty="0"/>
                <a:t> age;</a:t>
              </a:r>
            </a:p>
            <a:p>
              <a:r>
                <a:rPr lang="en-US" dirty="0"/>
                <a:t>+ Date birthday;</a:t>
              </a:r>
            </a:p>
            <a:p>
              <a:pPr>
                <a:buFontTx/>
                <a:buChar char="-"/>
              </a:pPr>
              <a:endParaRPr lang="en-US" dirty="0"/>
            </a:p>
          </p:txBody>
        </p:sp>
        <p:sp>
          <p:nvSpPr>
            <p:cNvPr id="5" name="4 Rectángulo"/>
            <p:cNvSpPr/>
            <p:nvPr/>
          </p:nvSpPr>
          <p:spPr>
            <a:xfrm>
              <a:off x="285720" y="2143116"/>
              <a:ext cx="3643338"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 Course[] </a:t>
              </a:r>
              <a:r>
                <a:rPr lang="en-US" dirty="0" err="1"/>
                <a:t>obtainCourses</a:t>
              </a:r>
              <a:r>
                <a:rPr lang="en-US" dirty="0"/>
                <a:t>(String)</a:t>
              </a:r>
            </a:p>
          </p:txBody>
        </p:sp>
      </p:grpSp>
      <p:grpSp>
        <p:nvGrpSpPr>
          <p:cNvPr id="14" name="13 Grupo"/>
          <p:cNvGrpSpPr/>
          <p:nvPr/>
        </p:nvGrpSpPr>
        <p:grpSpPr>
          <a:xfrm>
            <a:off x="357158" y="4214818"/>
            <a:ext cx="3786214" cy="1428760"/>
            <a:chOff x="357158" y="3500438"/>
            <a:chExt cx="3786214" cy="1428760"/>
          </a:xfrm>
        </p:grpSpPr>
        <p:sp>
          <p:nvSpPr>
            <p:cNvPr id="6" name="5 Rectángulo"/>
            <p:cNvSpPr/>
            <p:nvPr/>
          </p:nvSpPr>
          <p:spPr>
            <a:xfrm>
              <a:off x="357158" y="3500438"/>
              <a:ext cx="378621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a:t>
              </a:r>
            </a:p>
          </p:txBody>
        </p:sp>
        <p:sp>
          <p:nvSpPr>
            <p:cNvPr id="7" name="6 Rectángulo"/>
            <p:cNvSpPr/>
            <p:nvPr/>
          </p:nvSpPr>
          <p:spPr>
            <a:xfrm>
              <a:off x="357158" y="3857628"/>
              <a:ext cx="378621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 String </a:t>
              </a:r>
              <a:r>
                <a:rPr lang="en-US" dirty="0" err="1"/>
                <a:t>studentID</a:t>
              </a:r>
              <a:r>
                <a:rPr lang="en-US" dirty="0"/>
                <a:t>;</a:t>
              </a:r>
            </a:p>
          </p:txBody>
        </p:sp>
        <p:sp>
          <p:nvSpPr>
            <p:cNvPr id="8" name="7 Rectángulo"/>
            <p:cNvSpPr/>
            <p:nvPr/>
          </p:nvSpPr>
          <p:spPr>
            <a:xfrm>
              <a:off x="357158" y="4286256"/>
              <a:ext cx="378621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 void </a:t>
              </a:r>
              <a:r>
                <a:rPr lang="en-US" dirty="0" err="1"/>
                <a:t>signInCourse</a:t>
              </a:r>
              <a:r>
                <a:rPr lang="en-US" dirty="0"/>
                <a:t>(Course)</a:t>
              </a:r>
            </a:p>
            <a:p>
              <a:r>
                <a:rPr lang="en-US" dirty="0"/>
                <a:t>+ double </a:t>
              </a:r>
              <a:r>
                <a:rPr lang="en-US" dirty="0" err="1"/>
                <a:t>obtainGrade</a:t>
              </a:r>
              <a:r>
                <a:rPr lang="en-US" dirty="0"/>
                <a:t>(Course)</a:t>
              </a:r>
            </a:p>
          </p:txBody>
        </p:sp>
      </p:grpSp>
      <p:grpSp>
        <p:nvGrpSpPr>
          <p:cNvPr id="15" name="14 Grupo"/>
          <p:cNvGrpSpPr/>
          <p:nvPr/>
        </p:nvGrpSpPr>
        <p:grpSpPr>
          <a:xfrm>
            <a:off x="5000627" y="3643314"/>
            <a:ext cx="3675829" cy="1428760"/>
            <a:chOff x="4857752" y="3500438"/>
            <a:chExt cx="3071834" cy="1428760"/>
          </a:xfrm>
        </p:grpSpPr>
        <p:sp>
          <p:nvSpPr>
            <p:cNvPr id="9" name="8 Rectángulo"/>
            <p:cNvSpPr/>
            <p:nvPr/>
          </p:nvSpPr>
          <p:spPr>
            <a:xfrm>
              <a:off x="4857752" y="3500438"/>
              <a:ext cx="307183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Teacher</a:t>
              </a:r>
            </a:p>
          </p:txBody>
        </p:sp>
        <p:sp>
          <p:nvSpPr>
            <p:cNvPr id="10" name="9 Rectángulo"/>
            <p:cNvSpPr/>
            <p:nvPr/>
          </p:nvSpPr>
          <p:spPr>
            <a:xfrm>
              <a:off x="4857752" y="3857628"/>
              <a:ext cx="307183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 double salary</a:t>
              </a:r>
            </a:p>
          </p:txBody>
        </p:sp>
        <p:sp>
          <p:nvSpPr>
            <p:cNvPr id="11" name="10 Rectángulo"/>
            <p:cNvSpPr/>
            <p:nvPr/>
          </p:nvSpPr>
          <p:spPr>
            <a:xfrm>
              <a:off x="4857752" y="4286256"/>
              <a:ext cx="307183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 void </a:t>
              </a:r>
              <a:r>
                <a:rPr lang="en-US" dirty="0" err="1"/>
                <a:t>assignCourse</a:t>
              </a:r>
              <a:r>
                <a:rPr lang="en-US" dirty="0"/>
                <a:t>(Course, String)</a:t>
              </a:r>
            </a:p>
          </p:txBody>
        </p:sp>
      </p:grpSp>
      <p:sp>
        <p:nvSpPr>
          <p:cNvPr id="12" name="11 Triángulo isósceles"/>
          <p:cNvSpPr/>
          <p:nvPr/>
        </p:nvSpPr>
        <p:spPr>
          <a:xfrm>
            <a:off x="4429124" y="2584623"/>
            <a:ext cx="285752" cy="2143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16 Forma"/>
          <p:cNvCxnSpPr>
            <a:stCxn id="6" idx="0"/>
            <a:endCxn id="12" idx="3"/>
          </p:cNvCxnSpPr>
          <p:nvPr/>
        </p:nvCxnSpPr>
        <p:spPr>
          <a:xfrm rot="5400000" flipH="1" flipV="1">
            <a:off x="2703192" y="2346011"/>
            <a:ext cx="1415881" cy="23217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0" name="19 Forma"/>
          <p:cNvCxnSpPr>
            <a:stCxn id="9" idx="1"/>
            <a:endCxn id="12" idx="3"/>
          </p:cNvCxnSpPr>
          <p:nvPr/>
        </p:nvCxnSpPr>
        <p:spPr>
          <a:xfrm rot="10800000">
            <a:off x="4572001" y="2798937"/>
            <a:ext cx="428627" cy="1022972"/>
          </a:xfrm>
          <a:prstGeom prst="bentConnector2">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Multiplicity of the relations</a:t>
            </a:r>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1086748449"/>
              </p:ext>
            </p:extLst>
          </p:nvPr>
        </p:nvGraphicFramePr>
        <p:xfrm>
          <a:off x="457200" y="1219200"/>
          <a:ext cx="8229600" cy="29667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Syntax</a:t>
                      </a:r>
                    </a:p>
                  </a:txBody>
                  <a:tcPr/>
                </a:tc>
                <a:tc>
                  <a:txBody>
                    <a:bodyPr/>
                    <a:lstStyle/>
                    <a:p>
                      <a:r>
                        <a:rPr lang="en-US" dirty="0"/>
                        <a:t>Meaning</a:t>
                      </a:r>
                    </a:p>
                  </a:txBody>
                  <a:tcPr/>
                </a:tc>
                <a:extLst>
                  <a:ext uri="{0D108BD9-81ED-4DB2-BD59-A6C34878D82A}">
                    <a16:rowId xmlns:a16="http://schemas.microsoft.com/office/drawing/2014/main" val="10000"/>
                  </a:ext>
                </a:extLst>
              </a:tr>
              <a:tr h="370840">
                <a:tc>
                  <a:txBody>
                    <a:bodyPr/>
                    <a:lstStyle/>
                    <a:p>
                      <a:r>
                        <a:rPr lang="en-US" dirty="0"/>
                        <a:t>0..1</a:t>
                      </a:r>
                    </a:p>
                  </a:txBody>
                  <a:tcPr/>
                </a:tc>
                <a:tc>
                  <a:txBody>
                    <a:bodyPr/>
                    <a:lstStyle/>
                    <a:p>
                      <a:r>
                        <a:rPr lang="en-US" dirty="0"/>
                        <a:t>Zero</a:t>
                      </a:r>
                      <a:r>
                        <a:rPr lang="en-US" baseline="0" dirty="0"/>
                        <a:t> or one element</a:t>
                      </a:r>
                      <a:endParaRPr lang="en-US" dirty="0"/>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Exactly 1</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Zero or many elements</a:t>
                      </a:r>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One or many elements</a:t>
                      </a:r>
                    </a:p>
                  </a:txBody>
                  <a:tcPr/>
                </a:tc>
                <a:extLst>
                  <a:ext uri="{0D108BD9-81ED-4DB2-BD59-A6C34878D82A}">
                    <a16:rowId xmlns:a16="http://schemas.microsoft.com/office/drawing/2014/main" val="10004"/>
                  </a:ext>
                </a:extLst>
              </a:tr>
              <a:tr h="370840">
                <a:tc>
                  <a:txBody>
                    <a:bodyPr/>
                    <a:lstStyle/>
                    <a:p>
                      <a:r>
                        <a:rPr lang="en-US" dirty="0"/>
                        <a:t>n</a:t>
                      </a:r>
                    </a:p>
                  </a:txBody>
                  <a:tcPr/>
                </a:tc>
                <a:tc>
                  <a:txBody>
                    <a:bodyPr/>
                    <a:lstStyle/>
                    <a:p>
                      <a:r>
                        <a:rPr lang="en-US" dirty="0"/>
                        <a:t>N number of elements (n&gt;1)</a:t>
                      </a:r>
                    </a:p>
                  </a:txBody>
                  <a:tcPr/>
                </a:tc>
                <a:extLst>
                  <a:ext uri="{0D108BD9-81ED-4DB2-BD59-A6C34878D82A}">
                    <a16:rowId xmlns:a16="http://schemas.microsoft.com/office/drawing/2014/main" val="10005"/>
                  </a:ext>
                </a:extLst>
              </a:tr>
              <a:tr h="370840">
                <a:tc>
                  <a:txBody>
                    <a:bodyPr/>
                    <a:lstStyle/>
                    <a:p>
                      <a:r>
                        <a:rPr lang="en-US" dirty="0"/>
                        <a:t>0..n</a:t>
                      </a:r>
                    </a:p>
                  </a:txBody>
                  <a:tcPr/>
                </a:tc>
                <a:tc>
                  <a:txBody>
                    <a:bodyPr/>
                    <a:lstStyle/>
                    <a:p>
                      <a:r>
                        <a:rPr lang="en-US" dirty="0"/>
                        <a:t>From zero to n elements</a:t>
                      </a:r>
                    </a:p>
                  </a:txBody>
                  <a:tcPr/>
                </a:tc>
                <a:extLst>
                  <a:ext uri="{0D108BD9-81ED-4DB2-BD59-A6C34878D82A}">
                    <a16:rowId xmlns:a16="http://schemas.microsoft.com/office/drawing/2014/main" val="10006"/>
                  </a:ext>
                </a:extLst>
              </a:tr>
              <a:tr h="370840">
                <a:tc>
                  <a:txBody>
                    <a:bodyPr/>
                    <a:lstStyle/>
                    <a:p>
                      <a:r>
                        <a:rPr lang="en-US" dirty="0"/>
                        <a:t>1..n</a:t>
                      </a:r>
                    </a:p>
                  </a:txBody>
                  <a:tcPr/>
                </a:tc>
                <a:tc>
                  <a:txBody>
                    <a:bodyPr/>
                    <a:lstStyle/>
                    <a:p>
                      <a:r>
                        <a:rPr lang="en-US" dirty="0"/>
                        <a:t>From 1 to n elements</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sz="quarter" idx="1"/>
          </p:nvPr>
        </p:nvSpPr>
        <p:spPr/>
        <p:txBody>
          <a:bodyPr/>
          <a:lstStyle/>
          <a:p>
            <a:r>
              <a:rPr lang="en-US" dirty="0"/>
              <a:t>Relations among classes</a:t>
            </a:r>
            <a:endParaRPr lang="en-US" dirty="0">
              <a:hlinkClick r:id="rId2"/>
            </a:endParaRPr>
          </a:p>
          <a:p>
            <a:pPr lvl="1"/>
            <a:r>
              <a:rPr lang="en-US" dirty="0">
                <a:hlinkClick r:id="rId2"/>
              </a:rPr>
              <a:t>https://www.ibm.com/developerworks/rational/library/content/RationalEdge/sep04/bell/index.html</a:t>
            </a:r>
            <a:endParaRPr lang="en-US" dirty="0"/>
          </a:p>
          <a:p>
            <a:endParaRPr lang="en-US" dirty="0"/>
          </a:p>
        </p:txBody>
      </p:sp>
    </p:spTree>
    <p:extLst>
      <p:ext uri="{BB962C8B-B14F-4D97-AF65-F5344CB8AC3E}">
        <p14:creationId xmlns:p14="http://schemas.microsoft.com/office/powerpoint/2010/main" val="2402310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B29C-5FD7-4491-982B-D1551627D5AF}"/>
              </a:ext>
            </a:extLst>
          </p:cNvPr>
          <p:cNvSpPr>
            <a:spLocks noGrp="1"/>
          </p:cNvSpPr>
          <p:nvPr>
            <p:ph type="title"/>
          </p:nvPr>
        </p:nvSpPr>
        <p:spPr/>
        <p:txBody>
          <a:bodyPr/>
          <a:lstStyle/>
          <a:p>
            <a:r>
              <a:rPr lang="es-ES" dirty="0" err="1"/>
              <a:t>Homework</a:t>
            </a:r>
            <a:endParaRPr lang="en-US" dirty="0"/>
          </a:p>
        </p:txBody>
      </p:sp>
      <p:sp>
        <p:nvSpPr>
          <p:cNvPr id="3" name="Content Placeholder 2">
            <a:extLst>
              <a:ext uri="{FF2B5EF4-FFF2-40B4-BE49-F238E27FC236}">
                <a16:creationId xmlns:a16="http://schemas.microsoft.com/office/drawing/2014/main" id="{B16CC3EB-3126-4766-8175-2F13F3AE60B1}"/>
              </a:ext>
            </a:extLst>
          </p:cNvPr>
          <p:cNvSpPr>
            <a:spLocks noGrp="1"/>
          </p:cNvSpPr>
          <p:nvPr>
            <p:ph sz="quarter" idx="1"/>
          </p:nvPr>
        </p:nvSpPr>
        <p:spPr/>
        <p:txBody>
          <a:bodyPr>
            <a:normAutofit fontScale="85000" lnSpcReduction="20000"/>
          </a:bodyPr>
          <a:lstStyle/>
          <a:p>
            <a:r>
              <a:rPr lang="en-US" dirty="0"/>
              <a:t>There is a bicycle loan system in the city. When a person is registered, their personal and financial information is stored. Personal information consists of name, surname, age and date of registration. The financial information consists of a bank account (CLABE) and bank name.</a:t>
            </a:r>
          </a:p>
          <a:p>
            <a:endParaRPr lang="en-US" dirty="0"/>
          </a:p>
          <a:p>
            <a:r>
              <a:rPr lang="en-US" dirty="0"/>
              <a:t>On the other hand, the loan system has a bicycle registry. Each of them consists of brand, serial number and a year of registration.</a:t>
            </a:r>
          </a:p>
          <a:p>
            <a:endParaRPr lang="en-US" dirty="0"/>
          </a:p>
          <a:p>
            <a:r>
              <a:rPr lang="en-US" dirty="0"/>
              <a:t>Each time a user uses a bicycle, a loan is created with the information of the user, the bicycle, date and time of loan, date and time of the return.</a:t>
            </a:r>
          </a:p>
          <a:p>
            <a:endParaRPr lang="es-ES" dirty="0"/>
          </a:p>
          <a:p>
            <a:r>
              <a:rPr lang="en-US"/>
              <a:t>Create a class diagram for the description. </a:t>
            </a:r>
            <a:r>
              <a:rPr lang="en-US" dirty="0"/>
              <a:t>Implement the main classes and create three objects: a person, a bicycle and a loan.</a:t>
            </a:r>
          </a:p>
        </p:txBody>
      </p:sp>
    </p:spTree>
    <p:extLst>
      <p:ext uri="{BB962C8B-B14F-4D97-AF65-F5344CB8AC3E}">
        <p14:creationId xmlns:p14="http://schemas.microsoft.com/office/powerpoint/2010/main" val="4049361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Session</a:t>
            </a:r>
            <a:r>
              <a:rPr lang="es-MX" dirty="0"/>
              <a:t> #4</a:t>
            </a:r>
            <a:endParaRPr lang="es-ES" dirty="0"/>
          </a:p>
        </p:txBody>
      </p:sp>
      <p:sp>
        <p:nvSpPr>
          <p:cNvPr id="3" name="2 Marcador de contenido"/>
          <p:cNvSpPr>
            <a:spLocks noGrp="1"/>
          </p:cNvSpPr>
          <p:nvPr>
            <p:ph sz="quarter" idx="1"/>
          </p:nvPr>
        </p:nvSpPr>
        <p:spPr/>
        <p:txBody>
          <a:bodyPr>
            <a:normAutofit/>
          </a:bodyPr>
          <a:lstStyle/>
          <a:p>
            <a:r>
              <a:rPr lang="en-US" dirty="0"/>
              <a:t>OO design</a:t>
            </a:r>
          </a:p>
          <a:p>
            <a:pPr lvl="1"/>
            <a:r>
              <a:rPr lang="en-US" dirty="0"/>
              <a:t>Grammatical method and CRC cards (class-responsibility-collaboration).</a:t>
            </a:r>
          </a:p>
          <a:p>
            <a:pPr lvl="1"/>
            <a:r>
              <a:rPr lang="en-US" dirty="0"/>
              <a:t>Inheritance relationship (is-a)</a:t>
            </a:r>
          </a:p>
          <a:p>
            <a:pPr lvl="1"/>
            <a:r>
              <a:rPr lang="en-US" dirty="0"/>
              <a:t>Composition relationship (has-a)</a:t>
            </a:r>
          </a:p>
          <a:p>
            <a:pPr lvl="1"/>
            <a:r>
              <a:rPr lang="en-US" dirty="0"/>
              <a:t>Modeling classes with the grammatical method</a:t>
            </a:r>
            <a:endParaRPr lang="es-MX" dirty="0"/>
          </a:p>
        </p:txBody>
      </p:sp>
    </p:spTree>
    <p:extLst>
      <p:ext uri="{BB962C8B-B14F-4D97-AF65-F5344CB8AC3E}">
        <p14:creationId xmlns:p14="http://schemas.microsoft.com/office/powerpoint/2010/main" val="425028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Session</a:t>
            </a:r>
            <a:r>
              <a:rPr lang="es-MX" dirty="0"/>
              <a:t> #4</a:t>
            </a:r>
            <a:endParaRPr lang="es-ES" dirty="0"/>
          </a:p>
        </p:txBody>
      </p:sp>
      <p:sp>
        <p:nvSpPr>
          <p:cNvPr id="3" name="2 Marcador de contenido"/>
          <p:cNvSpPr>
            <a:spLocks noGrp="1"/>
          </p:cNvSpPr>
          <p:nvPr>
            <p:ph sz="quarter" idx="1"/>
          </p:nvPr>
        </p:nvSpPr>
        <p:spPr/>
        <p:txBody>
          <a:bodyPr>
            <a:normAutofit/>
          </a:bodyPr>
          <a:lstStyle/>
          <a:p>
            <a:r>
              <a:rPr lang="en-US" dirty="0"/>
              <a:t>OO design</a:t>
            </a:r>
          </a:p>
          <a:p>
            <a:pPr lvl="1"/>
            <a:r>
              <a:rPr lang="en-US" dirty="0"/>
              <a:t>Grammatical method and CRC cards (class-responsibility-collaboration).</a:t>
            </a:r>
          </a:p>
          <a:p>
            <a:pPr lvl="1"/>
            <a:r>
              <a:rPr lang="en-US" dirty="0"/>
              <a:t>Inheritance relationship (is-a)</a:t>
            </a:r>
          </a:p>
          <a:p>
            <a:pPr lvl="1"/>
            <a:r>
              <a:rPr lang="en-US" dirty="0"/>
              <a:t>Composition relationship (has-a)</a:t>
            </a:r>
          </a:p>
          <a:p>
            <a:pPr lvl="1"/>
            <a:r>
              <a:rPr lang="en-US" dirty="0"/>
              <a:t>Modeling classes with the grammatical method</a:t>
            </a:r>
            <a:endParaRPr lang="es-MX"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Grammatical </a:t>
            </a:r>
            <a:r>
              <a:rPr lang="en-US" dirty="0"/>
              <a:t>method</a:t>
            </a:r>
          </a:p>
        </p:txBody>
      </p:sp>
      <p:sp>
        <p:nvSpPr>
          <p:cNvPr id="4" name="Content Placeholder 3"/>
          <p:cNvSpPr>
            <a:spLocks noGrp="1"/>
          </p:cNvSpPr>
          <p:nvPr>
            <p:ph sz="quarter" idx="1"/>
          </p:nvPr>
        </p:nvSpPr>
        <p:spPr/>
        <p:txBody>
          <a:bodyPr/>
          <a:lstStyle/>
          <a:p>
            <a:r>
              <a:rPr lang="en-US" dirty="0"/>
              <a:t>Method to identify classes and methods given a written requirement.</a:t>
            </a:r>
          </a:p>
          <a:p>
            <a:pPr lvl="1"/>
            <a:r>
              <a:rPr lang="en-US" dirty="0"/>
              <a:t>Conceived by Grady </a:t>
            </a:r>
            <a:r>
              <a:rPr lang="en-US" dirty="0" err="1"/>
              <a:t>Booch</a:t>
            </a:r>
            <a:endParaRPr lang="en-US" dirty="0"/>
          </a:p>
          <a:p>
            <a:pPr lvl="1"/>
            <a:r>
              <a:rPr lang="en-US" dirty="0"/>
              <a:t>Steps</a:t>
            </a:r>
          </a:p>
          <a:p>
            <a:pPr marL="1051560" lvl="2" indent="-457200">
              <a:buFont typeface="+mj-lt"/>
              <a:buAutoNum type="arabicPeriod"/>
            </a:pPr>
            <a:r>
              <a:rPr lang="en-US" dirty="0"/>
              <a:t>Identify possible classes / attributes by highlighting the nouns</a:t>
            </a:r>
          </a:p>
          <a:p>
            <a:pPr marL="1051560" lvl="2" indent="-457200">
              <a:buFont typeface="+mj-lt"/>
              <a:buAutoNum type="arabicPeriod"/>
            </a:pPr>
            <a:r>
              <a:rPr lang="en-US" dirty="0"/>
              <a:t>Identify possible methods by highlighting verbs</a:t>
            </a:r>
          </a:p>
          <a:p>
            <a:pPr marL="1051560" lvl="2" indent="-457200">
              <a:buFont typeface="+mj-lt"/>
              <a:buAutoNum type="arabicPeriod"/>
            </a:pPr>
            <a:r>
              <a:rPr lang="en-US" dirty="0"/>
              <a:t>Verify final classes by simulating scenarios (possible runs of the application)</a:t>
            </a:r>
          </a:p>
        </p:txBody>
      </p:sp>
    </p:spTree>
    <p:extLst>
      <p:ext uri="{BB962C8B-B14F-4D97-AF65-F5344CB8AC3E}">
        <p14:creationId xmlns:p14="http://schemas.microsoft.com/office/powerpoint/2010/main" val="151652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Insurance company</a:t>
            </a:r>
          </a:p>
        </p:txBody>
      </p:sp>
      <p:sp>
        <p:nvSpPr>
          <p:cNvPr id="3" name="Content Placeholder 2"/>
          <p:cNvSpPr>
            <a:spLocks noGrp="1"/>
          </p:cNvSpPr>
          <p:nvPr>
            <p:ph idx="1"/>
          </p:nvPr>
        </p:nvSpPr>
        <p:spPr/>
        <p:txBody>
          <a:bodyPr>
            <a:normAutofit/>
          </a:bodyPr>
          <a:lstStyle/>
          <a:p>
            <a:r>
              <a:rPr lang="en-US" dirty="0"/>
              <a:t>A vehicle insurer wants to register its customers and vehicles. From the customers, they want to store his name, age, address and type of customer: regular or VIP. For the vehicles, they want to store their antiquity, brand, model and plate number.</a:t>
            </a:r>
          </a:p>
          <a:p>
            <a:r>
              <a:rPr lang="en-US" dirty="0"/>
              <a:t>The vehicles are of three types: private cars, cargo vehicles, and motorcycles. If the car is particular, its state is stored (excellent, regular, deteriorated); If it is to transport, it stores the maximum weight of load, its length and its height; If it is a motorcycle, the number of available seats (1, 2 or 3) is stored.</a:t>
            </a:r>
            <a:endParaRPr lang="es-MX" dirty="0"/>
          </a:p>
        </p:txBody>
      </p:sp>
    </p:spTree>
    <p:extLst>
      <p:ext uri="{BB962C8B-B14F-4D97-AF65-F5344CB8AC3E}">
        <p14:creationId xmlns:p14="http://schemas.microsoft.com/office/powerpoint/2010/main" val="151794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Content Placeholder 2"/>
          <p:cNvSpPr>
            <a:spLocks noGrp="1"/>
          </p:cNvSpPr>
          <p:nvPr>
            <p:ph idx="1"/>
          </p:nvPr>
        </p:nvSpPr>
        <p:spPr/>
        <p:txBody>
          <a:bodyPr>
            <a:normAutofit/>
          </a:bodyPr>
          <a:lstStyle/>
          <a:p>
            <a:r>
              <a:rPr lang="en-US" dirty="0"/>
              <a:t>It is also required to determine the insurance costs for each vehicle. The base price of an insurance is $ 5,000. For each year of antiquity you add $ 500. If it is private and its status is excellent, a $ 10% discount is given. If it is for loading, an additional $ 1000 is charged. If it is a motorcycle, an additional $ 500 is charged.</a:t>
            </a:r>
          </a:p>
          <a:p>
            <a:r>
              <a:rPr lang="en-US" dirty="0"/>
              <a:t>You want to calculate the total amount to pay for each customer, as they can have multiple vehicles insured. A customer is VIP if he has at least 5 vehicles insured, in which case he is given a 10% discount.</a:t>
            </a:r>
            <a:endParaRPr lang="es-MX" dirty="0"/>
          </a:p>
        </p:txBody>
      </p:sp>
    </p:spTree>
    <p:extLst>
      <p:ext uri="{BB962C8B-B14F-4D97-AF65-F5344CB8AC3E}">
        <p14:creationId xmlns:p14="http://schemas.microsoft.com/office/powerpoint/2010/main" val="3446752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57200" y="2786066"/>
            <a:ext cx="8229600" cy="1143000"/>
          </a:xfrm>
        </p:spPr>
        <p:txBody>
          <a:bodyPr/>
          <a:lstStyle/>
          <a:p>
            <a:r>
              <a:rPr lang="en-US" dirty="0"/>
              <a:t>Relations among classes</a:t>
            </a:r>
          </a:p>
        </p:txBody>
      </p:sp>
      <p:grpSp>
        <p:nvGrpSpPr>
          <p:cNvPr id="10" name="Group 9"/>
          <p:cNvGrpSpPr/>
          <p:nvPr/>
        </p:nvGrpSpPr>
        <p:grpSpPr>
          <a:xfrm>
            <a:off x="6156176" y="1700808"/>
            <a:ext cx="2160240" cy="576064"/>
            <a:chOff x="6156176" y="1700808"/>
            <a:chExt cx="2160240" cy="576064"/>
          </a:xfrm>
        </p:grpSpPr>
        <p:sp>
          <p:nvSpPr>
            <p:cNvPr id="2" name="Diamond 1"/>
            <p:cNvSpPr/>
            <p:nvPr/>
          </p:nvSpPr>
          <p:spPr>
            <a:xfrm>
              <a:off x="6156176" y="1700808"/>
              <a:ext cx="576064" cy="5760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2" idx="3"/>
            </p:cNvCxnSpPr>
            <p:nvPr/>
          </p:nvCxnSpPr>
          <p:spPr>
            <a:xfrm>
              <a:off x="6732240" y="1988840"/>
              <a:ext cx="158417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6216897" y="5116959"/>
            <a:ext cx="2099519" cy="583373"/>
            <a:chOff x="6216897" y="5116959"/>
            <a:chExt cx="2099519" cy="583373"/>
          </a:xfrm>
        </p:grpSpPr>
        <p:sp>
          <p:nvSpPr>
            <p:cNvPr id="3" name="Isosceles Triangle 2"/>
            <p:cNvSpPr/>
            <p:nvPr/>
          </p:nvSpPr>
          <p:spPr>
            <a:xfrm rot="16200000">
              <a:off x="6176664" y="5157192"/>
              <a:ext cx="583373" cy="502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6732240" y="5408646"/>
              <a:ext cx="158417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6173291" y="3408884"/>
            <a:ext cx="2143125" cy="576064"/>
            <a:chOff x="6173291" y="3353002"/>
            <a:chExt cx="2143125" cy="576064"/>
          </a:xfrm>
        </p:grpSpPr>
        <p:sp>
          <p:nvSpPr>
            <p:cNvPr id="5" name="Diamond 4"/>
            <p:cNvSpPr/>
            <p:nvPr/>
          </p:nvSpPr>
          <p:spPr>
            <a:xfrm>
              <a:off x="6173291" y="3353002"/>
              <a:ext cx="576064" cy="57606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6732240" y="3634386"/>
              <a:ext cx="158417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719804" y="1516142"/>
            <a:ext cx="1404552" cy="369332"/>
          </a:xfrm>
          <a:prstGeom prst="rect">
            <a:avLst/>
          </a:prstGeom>
          <a:noFill/>
        </p:spPr>
        <p:txBody>
          <a:bodyPr wrap="none" rtlCol="0">
            <a:spAutoFit/>
          </a:bodyPr>
          <a:lstStyle/>
          <a:p>
            <a:r>
              <a:rPr lang="en-US" dirty="0"/>
              <a:t>Composition</a:t>
            </a:r>
          </a:p>
        </p:txBody>
      </p:sp>
      <p:sp>
        <p:nvSpPr>
          <p:cNvPr id="14" name="TextBox 13"/>
          <p:cNvSpPr txBox="1"/>
          <p:nvPr/>
        </p:nvSpPr>
        <p:spPr>
          <a:xfrm>
            <a:off x="6717060" y="3224217"/>
            <a:ext cx="1297343" cy="369332"/>
          </a:xfrm>
          <a:prstGeom prst="rect">
            <a:avLst/>
          </a:prstGeom>
          <a:noFill/>
        </p:spPr>
        <p:txBody>
          <a:bodyPr wrap="none" rtlCol="0">
            <a:spAutoFit/>
          </a:bodyPr>
          <a:lstStyle/>
          <a:p>
            <a:r>
              <a:rPr lang="en-US"/>
              <a:t>Aggregation</a:t>
            </a:r>
            <a:endParaRPr lang="en-US" dirty="0"/>
          </a:p>
        </p:txBody>
      </p:sp>
      <p:sp>
        <p:nvSpPr>
          <p:cNvPr id="15" name="TextBox 14"/>
          <p:cNvSpPr txBox="1"/>
          <p:nvPr/>
        </p:nvSpPr>
        <p:spPr>
          <a:xfrm>
            <a:off x="6807970" y="4985183"/>
            <a:ext cx="1228221" cy="369332"/>
          </a:xfrm>
          <a:prstGeom prst="rect">
            <a:avLst/>
          </a:prstGeom>
          <a:noFill/>
        </p:spPr>
        <p:txBody>
          <a:bodyPr wrap="none" rtlCol="0">
            <a:spAutoFit/>
          </a:bodyPr>
          <a:lstStyle/>
          <a:p>
            <a:r>
              <a:rPr lang="en-US" dirty="0"/>
              <a:t>Inheritance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611560" y="59041"/>
            <a:ext cx="8229600" cy="1143000"/>
          </a:xfrm>
        </p:spPr>
        <p:txBody>
          <a:bodyPr/>
          <a:lstStyle/>
          <a:p>
            <a:r>
              <a:rPr lang="en-US" dirty="0"/>
              <a:t>Relations among classes</a:t>
            </a:r>
          </a:p>
        </p:txBody>
      </p:sp>
      <p:grpSp>
        <p:nvGrpSpPr>
          <p:cNvPr id="23" name="Group 22"/>
          <p:cNvGrpSpPr/>
          <p:nvPr/>
        </p:nvGrpSpPr>
        <p:grpSpPr>
          <a:xfrm>
            <a:off x="625772" y="2853755"/>
            <a:ext cx="8338716" cy="1200329"/>
            <a:chOff x="625772" y="2853755"/>
            <a:chExt cx="8338716" cy="1200329"/>
          </a:xfrm>
        </p:grpSpPr>
        <p:sp>
          <p:nvSpPr>
            <p:cNvPr id="14" name="TextBox 13"/>
            <p:cNvSpPr txBox="1"/>
            <p:nvPr/>
          </p:nvSpPr>
          <p:spPr>
            <a:xfrm>
              <a:off x="1169541" y="3264867"/>
              <a:ext cx="1297343" cy="369332"/>
            </a:xfrm>
            <a:prstGeom prst="rect">
              <a:avLst/>
            </a:prstGeom>
            <a:noFill/>
          </p:spPr>
          <p:txBody>
            <a:bodyPr wrap="none" rtlCol="0">
              <a:spAutoFit/>
            </a:bodyPr>
            <a:lstStyle/>
            <a:p>
              <a:r>
                <a:rPr lang="en-US" dirty="0"/>
                <a:t>Aggregation</a:t>
              </a:r>
            </a:p>
          </p:txBody>
        </p:sp>
        <p:grpSp>
          <p:nvGrpSpPr>
            <p:cNvPr id="19" name="Group 18"/>
            <p:cNvGrpSpPr/>
            <p:nvPr/>
          </p:nvGrpSpPr>
          <p:grpSpPr>
            <a:xfrm>
              <a:off x="625772" y="2853755"/>
              <a:ext cx="8338716" cy="1200329"/>
              <a:chOff x="625772" y="2853755"/>
              <a:chExt cx="8338716" cy="1200329"/>
            </a:xfrm>
          </p:grpSpPr>
          <p:grpSp>
            <p:nvGrpSpPr>
              <p:cNvPr id="11" name="Group 10"/>
              <p:cNvGrpSpPr/>
              <p:nvPr/>
            </p:nvGrpSpPr>
            <p:grpSpPr>
              <a:xfrm>
                <a:off x="625772" y="3449534"/>
                <a:ext cx="2143125" cy="576064"/>
                <a:chOff x="6173291" y="3353002"/>
                <a:chExt cx="2143125" cy="576064"/>
              </a:xfrm>
            </p:grpSpPr>
            <p:sp>
              <p:nvSpPr>
                <p:cNvPr id="5" name="Diamond 4"/>
                <p:cNvSpPr/>
                <p:nvPr/>
              </p:nvSpPr>
              <p:spPr>
                <a:xfrm>
                  <a:off x="6173291" y="3353002"/>
                  <a:ext cx="576064" cy="57606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6732240" y="3634386"/>
                  <a:ext cx="158417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3635896" y="2853755"/>
                <a:ext cx="5328592" cy="1200329"/>
              </a:xfrm>
              <a:prstGeom prst="rect">
                <a:avLst/>
              </a:prstGeom>
            </p:spPr>
            <p:txBody>
              <a:bodyPr wrap="square">
                <a:spAutoFit/>
              </a:bodyPr>
              <a:lstStyle/>
              <a:p>
                <a:r>
                  <a:rPr lang="en-US" dirty="0">
                    <a:solidFill>
                      <a:srgbClr val="323232"/>
                    </a:solidFill>
                    <a:latin typeface="ibm-plex-sans"/>
                  </a:rPr>
                  <a:t>Aggregation is a special type of association used to model a "whole to its parts" relationship. In this relationship, the lifecycle of a </a:t>
                </a:r>
                <a:r>
                  <a:rPr lang="en-US" i="1" dirty="0">
                    <a:solidFill>
                      <a:srgbClr val="323232"/>
                    </a:solidFill>
                    <a:latin typeface="ibm-plex-sans"/>
                  </a:rPr>
                  <a:t>part</a:t>
                </a:r>
                <a:r>
                  <a:rPr lang="en-US" dirty="0">
                    <a:solidFill>
                      <a:srgbClr val="323232"/>
                    </a:solidFill>
                    <a:latin typeface="ibm-plex-sans"/>
                  </a:rPr>
                  <a:t> class is independent from the </a:t>
                </a:r>
                <a:r>
                  <a:rPr lang="en-US" i="1" dirty="0">
                    <a:solidFill>
                      <a:srgbClr val="323232"/>
                    </a:solidFill>
                    <a:latin typeface="ibm-plex-sans"/>
                  </a:rPr>
                  <a:t>whole</a:t>
                </a:r>
                <a:r>
                  <a:rPr lang="en-US" dirty="0">
                    <a:solidFill>
                      <a:srgbClr val="323232"/>
                    </a:solidFill>
                    <a:latin typeface="ibm-plex-sans"/>
                  </a:rPr>
                  <a:t> class's lifecycle.</a:t>
                </a:r>
                <a:endParaRPr lang="en-US" dirty="0"/>
              </a:p>
            </p:txBody>
          </p:sp>
        </p:grpSp>
      </p:grpSp>
      <p:grpSp>
        <p:nvGrpSpPr>
          <p:cNvPr id="24" name="Group 23"/>
          <p:cNvGrpSpPr/>
          <p:nvPr/>
        </p:nvGrpSpPr>
        <p:grpSpPr>
          <a:xfrm>
            <a:off x="608657" y="1290826"/>
            <a:ext cx="8232503" cy="1200329"/>
            <a:chOff x="608657" y="1290826"/>
            <a:chExt cx="8232503" cy="1200329"/>
          </a:xfrm>
        </p:grpSpPr>
        <p:sp>
          <p:nvSpPr>
            <p:cNvPr id="13" name="TextBox 12"/>
            <p:cNvSpPr txBox="1"/>
            <p:nvPr/>
          </p:nvSpPr>
          <p:spPr>
            <a:xfrm>
              <a:off x="1172285" y="1556792"/>
              <a:ext cx="1404552" cy="369332"/>
            </a:xfrm>
            <a:prstGeom prst="rect">
              <a:avLst/>
            </a:prstGeom>
            <a:noFill/>
          </p:spPr>
          <p:txBody>
            <a:bodyPr wrap="none" rtlCol="0">
              <a:spAutoFit/>
            </a:bodyPr>
            <a:lstStyle/>
            <a:p>
              <a:r>
                <a:rPr lang="en-US" dirty="0"/>
                <a:t>Composition</a:t>
              </a:r>
            </a:p>
          </p:txBody>
        </p:sp>
        <p:grpSp>
          <p:nvGrpSpPr>
            <p:cNvPr id="20" name="Group 19"/>
            <p:cNvGrpSpPr/>
            <p:nvPr/>
          </p:nvGrpSpPr>
          <p:grpSpPr>
            <a:xfrm>
              <a:off x="608657" y="1290826"/>
              <a:ext cx="8232503" cy="1200329"/>
              <a:chOff x="608657" y="1290826"/>
              <a:chExt cx="8232503" cy="1200329"/>
            </a:xfrm>
          </p:grpSpPr>
          <p:grpSp>
            <p:nvGrpSpPr>
              <p:cNvPr id="10" name="Group 9"/>
              <p:cNvGrpSpPr/>
              <p:nvPr/>
            </p:nvGrpSpPr>
            <p:grpSpPr>
              <a:xfrm>
                <a:off x="608657" y="1741458"/>
                <a:ext cx="2160240" cy="576064"/>
                <a:chOff x="6156176" y="1700808"/>
                <a:chExt cx="2160240" cy="576064"/>
              </a:xfrm>
            </p:grpSpPr>
            <p:sp>
              <p:nvSpPr>
                <p:cNvPr id="2" name="Diamond 1"/>
                <p:cNvSpPr/>
                <p:nvPr/>
              </p:nvSpPr>
              <p:spPr>
                <a:xfrm>
                  <a:off x="6156176" y="1700808"/>
                  <a:ext cx="576064" cy="5760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2" idx="3"/>
                </p:cNvCxnSpPr>
                <p:nvPr/>
              </p:nvCxnSpPr>
              <p:spPr>
                <a:xfrm>
                  <a:off x="6732240" y="1988840"/>
                  <a:ext cx="158417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3635896" y="1290826"/>
                <a:ext cx="5205264" cy="1200329"/>
              </a:xfrm>
              <a:prstGeom prst="rect">
                <a:avLst/>
              </a:prstGeom>
            </p:spPr>
            <p:txBody>
              <a:bodyPr wrap="square">
                <a:spAutoFit/>
              </a:bodyPr>
              <a:lstStyle/>
              <a:p>
                <a:r>
                  <a:rPr lang="en-US" dirty="0">
                    <a:solidFill>
                      <a:srgbClr val="323232"/>
                    </a:solidFill>
                    <a:latin typeface="ibm-plex-sans"/>
                  </a:rPr>
                  <a:t>The composition relationship is just another form of the aggregation relationship, but the child class's instance lifecycle is dependent on the parent class's instance lifecycle.</a:t>
                </a:r>
                <a:endParaRPr lang="en-US" dirty="0"/>
              </a:p>
            </p:txBody>
          </p:sp>
        </p:grpSp>
      </p:grpSp>
      <p:grpSp>
        <p:nvGrpSpPr>
          <p:cNvPr id="22" name="Group 21"/>
          <p:cNvGrpSpPr/>
          <p:nvPr/>
        </p:nvGrpSpPr>
        <p:grpSpPr>
          <a:xfrm>
            <a:off x="669378" y="4693683"/>
            <a:ext cx="8171782" cy="1200329"/>
            <a:chOff x="669378" y="4693683"/>
            <a:chExt cx="8171782" cy="1200329"/>
          </a:xfrm>
        </p:grpSpPr>
        <p:grpSp>
          <p:nvGrpSpPr>
            <p:cNvPr id="21" name="Group 20"/>
            <p:cNvGrpSpPr/>
            <p:nvPr/>
          </p:nvGrpSpPr>
          <p:grpSpPr>
            <a:xfrm>
              <a:off x="669378" y="5025833"/>
              <a:ext cx="2099519" cy="715149"/>
              <a:chOff x="669378" y="5025833"/>
              <a:chExt cx="2099519" cy="715149"/>
            </a:xfrm>
          </p:grpSpPr>
          <p:grpSp>
            <p:nvGrpSpPr>
              <p:cNvPr id="12" name="Group 11"/>
              <p:cNvGrpSpPr/>
              <p:nvPr/>
            </p:nvGrpSpPr>
            <p:grpSpPr>
              <a:xfrm>
                <a:off x="669378" y="5157609"/>
                <a:ext cx="2099519" cy="583373"/>
                <a:chOff x="6216897" y="5116959"/>
                <a:chExt cx="2099519" cy="583373"/>
              </a:xfrm>
            </p:grpSpPr>
            <p:sp>
              <p:nvSpPr>
                <p:cNvPr id="3" name="Isosceles Triangle 2"/>
                <p:cNvSpPr/>
                <p:nvPr/>
              </p:nvSpPr>
              <p:spPr>
                <a:xfrm rot="16200000">
                  <a:off x="6176664" y="5157192"/>
                  <a:ext cx="583373" cy="502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6732240" y="5408646"/>
                  <a:ext cx="158417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1260451" y="5025833"/>
                <a:ext cx="1228221" cy="369332"/>
              </a:xfrm>
              <a:prstGeom prst="rect">
                <a:avLst/>
              </a:prstGeom>
              <a:noFill/>
            </p:spPr>
            <p:txBody>
              <a:bodyPr wrap="none" rtlCol="0">
                <a:spAutoFit/>
              </a:bodyPr>
              <a:lstStyle/>
              <a:p>
                <a:r>
                  <a:rPr lang="en-US" dirty="0"/>
                  <a:t>Inheritance</a:t>
                </a:r>
              </a:p>
            </p:txBody>
          </p:sp>
        </p:grpSp>
        <p:sp>
          <p:nvSpPr>
            <p:cNvPr id="18" name="Rectangle 17"/>
            <p:cNvSpPr/>
            <p:nvPr/>
          </p:nvSpPr>
          <p:spPr>
            <a:xfrm>
              <a:off x="3635896" y="4693683"/>
              <a:ext cx="5205264" cy="1200329"/>
            </a:xfrm>
            <a:prstGeom prst="rect">
              <a:avLst/>
            </a:prstGeom>
          </p:spPr>
          <p:txBody>
            <a:bodyPr wrap="square">
              <a:spAutoFit/>
            </a:bodyPr>
            <a:lstStyle/>
            <a:p>
              <a:r>
                <a:rPr lang="en-US" i="1" dirty="0">
                  <a:solidFill>
                    <a:srgbClr val="323232"/>
                  </a:solidFill>
                  <a:latin typeface="ibm-plex-sans"/>
                </a:rPr>
                <a:t>Inheritance</a:t>
              </a:r>
              <a:r>
                <a:rPr lang="en-US" dirty="0">
                  <a:solidFill>
                    <a:srgbClr val="323232"/>
                  </a:solidFill>
                  <a:latin typeface="ibm-plex-sans"/>
                </a:rPr>
                <a:t> refers to the ability of one class (child class) to </a:t>
              </a:r>
              <a:r>
                <a:rPr lang="en-US" i="1" dirty="0">
                  <a:solidFill>
                    <a:srgbClr val="323232"/>
                  </a:solidFill>
                  <a:latin typeface="ibm-plex-sans"/>
                </a:rPr>
                <a:t>inherit</a:t>
              </a:r>
              <a:r>
                <a:rPr lang="en-US" dirty="0">
                  <a:solidFill>
                    <a:srgbClr val="323232"/>
                  </a:solidFill>
                  <a:latin typeface="ibm-plex-sans"/>
                </a:rPr>
                <a:t> the identical functionality of another class (super class), and then add new functionality of its own.</a:t>
              </a:r>
              <a:endParaRPr lang="en-US" dirty="0"/>
            </a:p>
          </p:txBody>
        </p:sp>
      </p:grpSp>
    </p:spTree>
    <p:extLst>
      <p:ext uri="{BB962C8B-B14F-4D97-AF65-F5344CB8AC3E}">
        <p14:creationId xmlns:p14="http://schemas.microsoft.com/office/powerpoint/2010/main" val="352467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F3CCC-ACD5-4FAF-8F04-0CE937E4DF34}"/>
              </a:ext>
            </a:extLst>
          </p:cNvPr>
          <p:cNvSpPr>
            <a:spLocks noGrp="1"/>
          </p:cNvSpPr>
          <p:nvPr>
            <p:ph type="title"/>
          </p:nvPr>
        </p:nvSpPr>
        <p:spPr/>
        <p:txBody>
          <a:bodyPr/>
          <a:lstStyle/>
          <a:p>
            <a:r>
              <a:rPr lang="en-US"/>
              <a:t>Aggregation</a:t>
            </a:r>
          </a:p>
        </p:txBody>
      </p:sp>
      <p:sp>
        <p:nvSpPr>
          <p:cNvPr id="3" name="Content Placeholder 2">
            <a:extLst>
              <a:ext uri="{FF2B5EF4-FFF2-40B4-BE49-F238E27FC236}">
                <a16:creationId xmlns:a16="http://schemas.microsoft.com/office/drawing/2014/main" id="{0C42695E-158C-4EC3-BE5A-51833036B8B6}"/>
              </a:ext>
            </a:extLst>
          </p:cNvPr>
          <p:cNvSpPr>
            <a:spLocks noGrp="1"/>
          </p:cNvSpPr>
          <p:nvPr>
            <p:ph sz="quarter" idx="1"/>
          </p:nvPr>
        </p:nvSpPr>
        <p:spPr/>
        <p:txBody>
          <a:bodyPr/>
          <a:lstStyle/>
          <a:p>
            <a:r>
              <a:rPr lang="en-US" dirty="0"/>
              <a:t>A factory builds vehicles for the Tesla brand. To produce a unit, it requires knowing the model, color, if it requires autopilot, tire size and motor torque. Once the vehicle is finished, a review of the following aspects is carried out:</a:t>
            </a:r>
          </a:p>
          <a:p>
            <a:pPr lvl="1"/>
            <a:r>
              <a:rPr lang="en-US" dirty="0"/>
              <a:t>Time to reach 60 mph</a:t>
            </a:r>
          </a:p>
          <a:p>
            <a:pPr lvl="1"/>
            <a:r>
              <a:rPr lang="en-US" dirty="0"/>
              <a:t>Proper operation of the autopilot</a:t>
            </a:r>
          </a:p>
          <a:p>
            <a:pPr lvl="1"/>
            <a:r>
              <a:rPr lang="en-US" dirty="0"/>
              <a:t>Maximum speed</a:t>
            </a:r>
          </a:p>
          <a:p>
            <a:r>
              <a:rPr lang="en-US" dirty="0"/>
              <a:t>This report is attached to each vehicle.</a:t>
            </a:r>
          </a:p>
        </p:txBody>
      </p:sp>
    </p:spTree>
    <p:extLst>
      <p:ext uri="{BB962C8B-B14F-4D97-AF65-F5344CB8AC3E}">
        <p14:creationId xmlns:p14="http://schemas.microsoft.com/office/powerpoint/2010/main" val="2489502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C31F4-D270-4E51-9047-A884C11891EC}"/>
              </a:ext>
            </a:extLst>
          </p:cNvPr>
          <p:cNvSpPr>
            <a:spLocks noGrp="1"/>
          </p:cNvSpPr>
          <p:nvPr>
            <p:ph type="title"/>
          </p:nvPr>
        </p:nvSpPr>
        <p:spPr/>
        <p:txBody>
          <a:bodyPr/>
          <a:lstStyle/>
          <a:p>
            <a:r>
              <a:rPr lang="es-ES" dirty="0" err="1"/>
              <a:t>Composition</a:t>
            </a:r>
            <a:endParaRPr lang="en-US" dirty="0"/>
          </a:p>
        </p:txBody>
      </p:sp>
      <p:sp>
        <p:nvSpPr>
          <p:cNvPr id="3" name="Content Placeholder 2">
            <a:extLst>
              <a:ext uri="{FF2B5EF4-FFF2-40B4-BE49-F238E27FC236}">
                <a16:creationId xmlns:a16="http://schemas.microsoft.com/office/drawing/2014/main" id="{10DEEBE9-AD54-4F44-8059-C6399335FC41}"/>
              </a:ext>
            </a:extLst>
          </p:cNvPr>
          <p:cNvSpPr>
            <a:spLocks noGrp="1"/>
          </p:cNvSpPr>
          <p:nvPr>
            <p:ph sz="quarter" idx="1"/>
          </p:nvPr>
        </p:nvSpPr>
        <p:spPr/>
        <p:txBody>
          <a:bodyPr/>
          <a:lstStyle/>
          <a:p>
            <a:r>
              <a:rPr lang="en-US" dirty="0"/>
              <a:t>A school wants to keep students records. The information collected is their name, surnames, date of birth, date of registration, career and home address. The address consists of street, exterior number, interior (optional), colony and zip code.</a:t>
            </a:r>
          </a:p>
        </p:txBody>
      </p:sp>
    </p:spTree>
    <p:extLst>
      <p:ext uri="{BB962C8B-B14F-4D97-AF65-F5344CB8AC3E}">
        <p14:creationId xmlns:p14="http://schemas.microsoft.com/office/powerpoint/2010/main" val="1388929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408</TotalTime>
  <Words>920</Words>
  <Application>Microsoft Office PowerPoint</Application>
  <PresentationFormat>On-screen Show (4:3)</PresentationFormat>
  <Paragraphs>103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Bookman Old Style</vt:lpstr>
      <vt:lpstr>Gill Sans MT</vt:lpstr>
      <vt:lpstr>ibm-plex-sans</vt:lpstr>
      <vt:lpstr>Wingdings</vt:lpstr>
      <vt:lpstr>Wingdings 3</vt:lpstr>
      <vt:lpstr>Origen</vt:lpstr>
      <vt:lpstr>Object oriented programming</vt:lpstr>
      <vt:lpstr>Session #4</vt:lpstr>
      <vt:lpstr>Grammatical method</vt:lpstr>
      <vt:lpstr>Exercise: Insurance company</vt:lpstr>
      <vt:lpstr>PowerPoint Presentation</vt:lpstr>
      <vt:lpstr>Relations among classes</vt:lpstr>
      <vt:lpstr>Relations among classes</vt:lpstr>
      <vt:lpstr>Aggregation</vt:lpstr>
      <vt:lpstr>Composition</vt:lpstr>
      <vt:lpstr>Inheritance</vt:lpstr>
      <vt:lpstr>PowerPoint Presentation</vt:lpstr>
      <vt:lpstr>Multiplicity of the relations</vt:lpstr>
      <vt:lpstr>Resources</vt:lpstr>
      <vt:lpstr>Homework</vt:lpstr>
      <vt:lpstr>Session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Ganso</dc:creator>
  <cp:lastModifiedBy>Ivan Guerrero</cp:lastModifiedBy>
  <cp:revision>120</cp:revision>
  <dcterms:created xsi:type="dcterms:W3CDTF">2012-01-26T18:36:35Z</dcterms:created>
  <dcterms:modified xsi:type="dcterms:W3CDTF">2019-01-29T17:01:52Z</dcterms:modified>
</cp:coreProperties>
</file>