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9" r:id="rId4"/>
    <p:sldId id="281" r:id="rId5"/>
    <p:sldId id="298" r:id="rId6"/>
    <p:sldId id="284" r:id="rId7"/>
    <p:sldId id="285" r:id="rId8"/>
    <p:sldId id="293" r:id="rId9"/>
    <p:sldId id="277" r:id="rId10"/>
    <p:sldId id="300" r:id="rId11"/>
    <p:sldId id="278" r:id="rId12"/>
    <p:sldId id="299" r:id="rId1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s-ES"/>
              <a:t>Haga clic para modificar el estilo de título del patrón</a:t>
            </a:r>
            <a:endParaRPr kumimoji="0" lang="en-US"/>
          </a:p>
        </p:txBody>
      </p:sp>
      <p:sp>
        <p:nvSpPr>
          <p:cNvPr id="9" name="8 Subtítulo"/>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28" name="27 Marcador de fecha"/>
          <p:cNvSpPr>
            <a:spLocks noGrp="1"/>
          </p:cNvSpPr>
          <p:nvPr>
            <p:ph type="dt" sz="half" idx="10"/>
          </p:nvPr>
        </p:nvSpPr>
        <p:spPr>
          <a:xfrm>
            <a:off x="6400800" y="6355080"/>
            <a:ext cx="2286000" cy="365760"/>
          </a:xfrm>
        </p:spPr>
        <p:txBody>
          <a:bodyPr/>
          <a:lstStyle>
            <a:lvl1pPr>
              <a:defRPr sz="1400"/>
            </a:lvl1pPr>
          </a:lstStyle>
          <a:p>
            <a:fld id="{7599CAE3-F666-49B4-8F70-9AAA08DA0D7B}" type="datetimeFigureOut">
              <a:rPr lang="es-ES" smtClean="0"/>
              <a:pPr/>
              <a:t>01/02/2019</a:t>
            </a:fld>
            <a:endParaRPr lang="en-US"/>
          </a:p>
        </p:txBody>
      </p:sp>
      <p:sp>
        <p:nvSpPr>
          <p:cNvPr id="17" name="16 Marcador de pie de página"/>
          <p:cNvSpPr>
            <a:spLocks noGrp="1"/>
          </p:cNvSpPr>
          <p:nvPr>
            <p:ph type="ftr" sz="quarter" idx="11"/>
          </p:nvPr>
        </p:nvSpPr>
        <p:spPr>
          <a:xfrm>
            <a:off x="2898648" y="6355080"/>
            <a:ext cx="3474720" cy="365760"/>
          </a:xfrm>
        </p:spPr>
        <p:txBody>
          <a:bodyPr/>
          <a:lstStyle/>
          <a:p>
            <a:endParaRPr lang="en-US"/>
          </a:p>
        </p:txBody>
      </p:sp>
      <p:sp>
        <p:nvSpPr>
          <p:cNvPr id="29" name="28 Marcador de número de diapositiva"/>
          <p:cNvSpPr>
            <a:spLocks noGrp="1"/>
          </p:cNvSpPr>
          <p:nvPr>
            <p:ph type="sldNum" sz="quarter" idx="12"/>
          </p:nvPr>
        </p:nvSpPr>
        <p:spPr>
          <a:xfrm>
            <a:off x="1216152" y="6355080"/>
            <a:ext cx="1219200" cy="365760"/>
          </a:xfrm>
        </p:spPr>
        <p:txBody>
          <a:bodyPr/>
          <a:lstStyle/>
          <a:p>
            <a:fld id="{51A41C81-7062-474A-B3DA-D9DBE745DDD6}" type="slidenum">
              <a:rPr lang="en-US" smtClean="0"/>
              <a:pPr/>
              <a:t>‹#›</a:t>
            </a:fld>
            <a:endParaRPr lang="en-US"/>
          </a:p>
        </p:txBody>
      </p:sp>
      <p:sp>
        <p:nvSpPr>
          <p:cNvPr id="21" name="20 Rectángulo"/>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Rectángulo"/>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Rectángulo"/>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Rectángulo"/>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7599CAE3-F666-49B4-8F70-9AAA08DA0D7B}" type="datetimeFigureOut">
              <a:rPr lang="es-ES" smtClean="0"/>
              <a:pPr/>
              <a:t>01/02/2019</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51A41C81-7062-474A-B3DA-D9DBE745DDD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7599CAE3-F666-49B4-8F70-9AAA08DA0D7B}" type="datetimeFigureOut">
              <a:rPr lang="es-ES" smtClean="0"/>
              <a:pPr/>
              <a:t>01/02/2019</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51A41C81-7062-474A-B3DA-D9DBE745DDD6}" type="slidenum">
              <a:rPr lang="en-US" smtClean="0"/>
              <a:pPr/>
              <a:t>‹#›</a:t>
            </a:fld>
            <a:endParaRPr lang="en-US"/>
          </a:p>
        </p:txBody>
      </p:sp>
      <p:sp>
        <p:nvSpPr>
          <p:cNvPr id="7" name="6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7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Conector recto"/>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4" name="3 Marcador de fecha"/>
          <p:cNvSpPr>
            <a:spLocks noGrp="1"/>
          </p:cNvSpPr>
          <p:nvPr>
            <p:ph type="dt" sz="half" idx="10"/>
          </p:nvPr>
        </p:nvSpPr>
        <p:spPr/>
        <p:txBody>
          <a:bodyPr/>
          <a:lstStyle/>
          <a:p>
            <a:fld id="{7599CAE3-F666-49B4-8F70-9AAA08DA0D7B}" type="datetimeFigureOut">
              <a:rPr lang="es-ES" smtClean="0"/>
              <a:pPr/>
              <a:t>01/02/2019</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51A41C81-7062-474A-B3DA-D9DBE745DDD6}" type="slidenum">
              <a:rPr lang="en-US" smtClean="0"/>
              <a:pPr/>
              <a:t>‹#›</a:t>
            </a:fld>
            <a:endParaRPr lang="en-US"/>
          </a:p>
        </p:txBody>
      </p:sp>
      <p:sp>
        <p:nvSpPr>
          <p:cNvPr id="8" name="7 Marcador de contenido"/>
          <p:cNvSpPr>
            <a:spLocks noGrp="1"/>
          </p:cNvSpPr>
          <p:nvPr>
            <p:ph sz="quarter" idx="1"/>
          </p:nvPr>
        </p:nvSpPr>
        <p:spPr>
          <a:xfrm>
            <a:off x="457200" y="1219200"/>
            <a:ext cx="8229600" cy="493776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a:xfrm>
            <a:off x="6400800" y="6355080"/>
            <a:ext cx="2286000" cy="365760"/>
          </a:xfrm>
        </p:spPr>
        <p:txBody>
          <a:bodyPr/>
          <a:lstStyle/>
          <a:p>
            <a:fld id="{7599CAE3-F666-49B4-8F70-9AAA08DA0D7B}" type="datetimeFigureOut">
              <a:rPr lang="es-ES" smtClean="0"/>
              <a:pPr/>
              <a:t>01/02/2019</a:t>
            </a:fld>
            <a:endParaRPr lang="en-US"/>
          </a:p>
        </p:txBody>
      </p:sp>
      <p:sp>
        <p:nvSpPr>
          <p:cNvPr id="5" name="4 Marcador de pie de página"/>
          <p:cNvSpPr>
            <a:spLocks noGrp="1"/>
          </p:cNvSpPr>
          <p:nvPr>
            <p:ph type="ftr" sz="quarter" idx="11"/>
          </p:nvPr>
        </p:nvSpPr>
        <p:spPr>
          <a:xfrm>
            <a:off x="2898648" y="6355080"/>
            <a:ext cx="3474720" cy="365760"/>
          </a:xfrm>
        </p:spPr>
        <p:txBody>
          <a:bodyPr/>
          <a:lstStyle/>
          <a:p>
            <a:endParaRPr lang="en-US"/>
          </a:p>
        </p:txBody>
      </p:sp>
      <p:sp>
        <p:nvSpPr>
          <p:cNvPr id="6" name="5 Marcador de número de diapositiva"/>
          <p:cNvSpPr>
            <a:spLocks noGrp="1"/>
          </p:cNvSpPr>
          <p:nvPr>
            <p:ph type="sldNum" sz="quarter" idx="12"/>
          </p:nvPr>
        </p:nvSpPr>
        <p:spPr>
          <a:xfrm>
            <a:off x="1069848" y="6355080"/>
            <a:ext cx="1520952" cy="365760"/>
          </a:xfrm>
        </p:spPr>
        <p:txBody>
          <a:bodyPr/>
          <a:lstStyle/>
          <a:p>
            <a:fld id="{51A41C81-7062-474A-B3DA-D9DBE745DDD6}" type="slidenum">
              <a:rPr lang="en-US" smtClean="0"/>
              <a:pPr/>
              <a:t>‹#›</a:t>
            </a:fld>
            <a:endParaRPr lang="en-US"/>
          </a:p>
        </p:txBody>
      </p:sp>
      <p:sp>
        <p:nvSpPr>
          <p:cNvPr id="7" name="6 Rectángulo"/>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p:txBody>
          <a:bodyPr/>
          <a:lstStyle/>
          <a:p>
            <a:fld id="{7599CAE3-F666-49B4-8F70-9AAA08DA0D7B}" type="datetimeFigureOut">
              <a:rPr lang="es-ES" smtClean="0"/>
              <a:pPr/>
              <a:t>01/02/2019</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51A41C81-7062-474A-B3DA-D9DBE745DDD6}" type="slidenum">
              <a:rPr lang="en-US" smtClean="0"/>
              <a:pPr/>
              <a:t>‹#›</a:t>
            </a:fld>
            <a:endParaRPr lang="en-US"/>
          </a:p>
        </p:txBody>
      </p:sp>
      <p:sp>
        <p:nvSpPr>
          <p:cNvPr id="9" name="8 Marcador de contenido"/>
          <p:cNvSpPr>
            <a:spLocks noGrp="1"/>
          </p:cNvSpPr>
          <p:nvPr>
            <p:ph sz="quarter" idx="1"/>
          </p:nvPr>
        </p:nvSpPr>
        <p:spPr>
          <a:xfrm>
            <a:off x="457200" y="1219200"/>
            <a:ext cx="4041648" cy="493776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1" name="10 Marcador de contenido"/>
          <p:cNvSpPr>
            <a:spLocks noGrp="1"/>
          </p:cNvSpPr>
          <p:nvPr>
            <p:ph sz="quarter" idx="2"/>
          </p:nvPr>
        </p:nvSpPr>
        <p:spPr>
          <a:xfrm>
            <a:off x="4632198" y="1216152"/>
            <a:ext cx="4041648" cy="493776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nchor="ctr"/>
          <a:lstStyle>
            <a:lvl1pPr>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7" name="6 Marcador de fecha"/>
          <p:cNvSpPr>
            <a:spLocks noGrp="1"/>
          </p:cNvSpPr>
          <p:nvPr>
            <p:ph type="dt" sz="half" idx="10"/>
          </p:nvPr>
        </p:nvSpPr>
        <p:spPr/>
        <p:txBody>
          <a:bodyPr/>
          <a:lstStyle/>
          <a:p>
            <a:fld id="{7599CAE3-F666-49B4-8F70-9AAA08DA0D7B}" type="datetimeFigureOut">
              <a:rPr lang="es-ES" smtClean="0"/>
              <a:pPr/>
              <a:t>01/02/2019</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51A41C81-7062-474A-B3DA-D9DBE745DDD6}" type="slidenum">
              <a:rPr lang="en-US" smtClean="0"/>
              <a:pPr/>
              <a:t>‹#›</a:t>
            </a:fld>
            <a:endParaRPr lang="en-US"/>
          </a:p>
        </p:txBody>
      </p:sp>
      <p:sp>
        <p:nvSpPr>
          <p:cNvPr id="11" name="10 Marcador de contenido"/>
          <p:cNvSpPr>
            <a:spLocks noGrp="1"/>
          </p:cNvSpPr>
          <p:nvPr>
            <p:ph sz="quarter" idx="2"/>
          </p:nvPr>
        </p:nvSpPr>
        <p:spPr>
          <a:xfrm>
            <a:off x="457200" y="2133600"/>
            <a:ext cx="4038600" cy="40386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3" name="12 Marcador de contenido"/>
          <p:cNvSpPr>
            <a:spLocks noGrp="1"/>
          </p:cNvSpPr>
          <p:nvPr>
            <p:ph sz="quarter" idx="4"/>
          </p:nvPr>
        </p:nvSpPr>
        <p:spPr>
          <a:xfrm>
            <a:off x="4648200" y="2133600"/>
            <a:ext cx="4038600" cy="40386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7599CAE3-F666-49B4-8F70-9AAA08DA0D7B}" type="datetimeFigureOut">
              <a:rPr lang="es-ES" smtClean="0"/>
              <a:pPr/>
              <a:t>01/02/2019</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51A41C81-7062-474A-B3DA-D9DBE745DDD6}" type="slidenum">
              <a:rPr lang="en-US" smtClean="0"/>
              <a:pPr/>
              <a:t>‹#›</a:t>
            </a:fld>
            <a:endParaRPr lang="en-US"/>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599CAE3-F666-49B4-8F70-9AAA08DA0D7B}" type="datetimeFigureOut">
              <a:rPr lang="es-ES" smtClean="0"/>
              <a:pPr/>
              <a:t>01/02/2019</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51A41C81-7062-474A-B3DA-D9DBE745DDD6}" type="slidenum">
              <a:rPr lang="en-US" smtClean="0"/>
              <a:pPr/>
              <a:t>‹#›</a:t>
            </a:fld>
            <a:endParaRPr lang="en-US"/>
          </a:p>
        </p:txBody>
      </p:sp>
      <p:sp>
        <p:nvSpPr>
          <p:cNvPr id="5" name="4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7599CAE3-F666-49B4-8F70-9AAA08DA0D7B}" type="datetimeFigureOut">
              <a:rPr lang="es-ES" smtClean="0"/>
              <a:pPr/>
              <a:t>01/02/2019</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51A41C81-7062-474A-B3DA-D9DBE745DDD6}" type="slidenum">
              <a:rPr lang="en-US" smtClean="0"/>
              <a:pPr/>
              <a:t>‹#›</a:t>
            </a:fld>
            <a:endParaRPr lang="en-US"/>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Conector recto"/>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Marcador de contenido"/>
          <p:cNvSpPr>
            <a:spLocks noGrp="1"/>
          </p:cNvSpPr>
          <p:nvPr>
            <p:ph sz="quarter" idx="1"/>
          </p:nvPr>
        </p:nvSpPr>
        <p:spPr>
          <a:xfrm>
            <a:off x="304800" y="304800"/>
            <a:ext cx="5715000" cy="57150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s-ES"/>
              <a:t>Haga clic en el icono para agregar una imagen</a:t>
            </a:r>
            <a:endParaRPr kumimoji="0" lang="en-US" dirty="0"/>
          </a:p>
        </p:txBody>
      </p:sp>
      <p:sp>
        <p:nvSpPr>
          <p:cNvPr id="4" name="3 Marcador de texto"/>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7599CAE3-F666-49B4-8F70-9AAA08DA0D7B}" type="datetimeFigureOut">
              <a:rPr lang="es-ES" smtClean="0"/>
              <a:pPr/>
              <a:t>01/02/2019</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51A41C81-7062-474A-B3DA-D9DBE745DDD6}" type="slidenum">
              <a:rPr lang="en-US" smtClean="0"/>
              <a:pPr/>
              <a:t>‹#›</a:t>
            </a:fld>
            <a:endParaRPr lang="en-US"/>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0" y="152400"/>
            <a:ext cx="8229600" cy="990600"/>
          </a:xfrm>
          <a:prstGeom prst="rect">
            <a:avLst/>
          </a:prstGeom>
        </p:spPr>
        <p:txBody>
          <a:bodyPr vert="horz" anchor="b" anchorCtr="0">
            <a:norm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7599CAE3-F666-49B4-8F70-9AAA08DA0D7B}" type="datetimeFigureOut">
              <a:rPr lang="es-ES" smtClean="0"/>
              <a:pPr/>
              <a:t>01/02/2019</a:t>
            </a:fld>
            <a:endParaRPr lang="en-US"/>
          </a:p>
        </p:txBody>
      </p:sp>
      <p:sp>
        <p:nvSpPr>
          <p:cNvPr id="3" name="2 Marcador de pie de página"/>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22 Marcador de número de diapositiva"/>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51A41C81-7062-474A-B3DA-D9DBE745DDD6}" type="slidenum">
              <a:rPr lang="en-US" smtClean="0"/>
              <a:pPr/>
              <a:t>‹#›</a:t>
            </a:fld>
            <a:endParaRPr lang="en-US"/>
          </a:p>
        </p:txBody>
      </p:sp>
      <p:sp>
        <p:nvSpPr>
          <p:cNvPr id="28" name="2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Conector recto"/>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MX" dirty="0" err="1"/>
              <a:t>Object</a:t>
            </a:r>
            <a:r>
              <a:rPr lang="es-MX" dirty="0"/>
              <a:t> </a:t>
            </a:r>
            <a:r>
              <a:rPr lang="es-MX" dirty="0" err="1"/>
              <a:t>Oriented</a:t>
            </a:r>
            <a:r>
              <a:rPr lang="es-MX" dirty="0"/>
              <a:t> </a:t>
            </a:r>
            <a:r>
              <a:rPr lang="es-MX" dirty="0" err="1"/>
              <a:t>Programming</a:t>
            </a:r>
            <a:endParaRPr lang="es-ES" dirty="0"/>
          </a:p>
        </p:txBody>
      </p:sp>
      <p:sp>
        <p:nvSpPr>
          <p:cNvPr id="3" name="2 Subtítulo"/>
          <p:cNvSpPr>
            <a:spLocks noGrp="1"/>
          </p:cNvSpPr>
          <p:nvPr>
            <p:ph type="subTitle" idx="1"/>
          </p:nvPr>
        </p:nvSpPr>
        <p:spPr/>
        <p:txBody>
          <a:bodyPr/>
          <a:lstStyle/>
          <a:p>
            <a:r>
              <a:rPr lang="es-MX" dirty="0"/>
              <a:t>Iván Guerrero Román</a:t>
            </a:r>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8302-17A7-4421-A79E-6F1DF9CECA9D}"/>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34A247B7-5410-4DF5-BF5D-2167BA23F6B3}"/>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069169" y="1168574"/>
            <a:ext cx="7005662" cy="1900386"/>
          </a:xfrm>
        </p:spPr>
      </p:pic>
      <p:pic>
        <p:nvPicPr>
          <p:cNvPr id="8" name="Picture 7">
            <a:extLst>
              <a:ext uri="{FF2B5EF4-FFF2-40B4-BE49-F238E27FC236}">
                <a16:creationId xmlns:a16="http://schemas.microsoft.com/office/drawing/2014/main" id="{126AA333-3BCA-4ECB-AB40-80742A1991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246" y="3645024"/>
            <a:ext cx="7399508" cy="2592288"/>
          </a:xfrm>
          <a:prstGeom prst="rect">
            <a:avLst/>
          </a:prstGeom>
        </p:spPr>
      </p:pic>
    </p:spTree>
    <p:extLst>
      <p:ext uri="{BB962C8B-B14F-4D97-AF65-F5344CB8AC3E}">
        <p14:creationId xmlns:p14="http://schemas.microsoft.com/office/powerpoint/2010/main" val="2110687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C31F4-D270-4E51-9047-A884C11891EC}"/>
              </a:ext>
            </a:extLst>
          </p:cNvPr>
          <p:cNvSpPr>
            <a:spLocks noGrp="1"/>
          </p:cNvSpPr>
          <p:nvPr>
            <p:ph type="title"/>
          </p:nvPr>
        </p:nvSpPr>
        <p:spPr/>
        <p:txBody>
          <a:bodyPr/>
          <a:lstStyle/>
          <a:p>
            <a:r>
              <a:rPr lang="es-ES" dirty="0" err="1"/>
              <a:t>Exercise</a:t>
            </a:r>
            <a:endParaRPr lang="en-US" dirty="0"/>
          </a:p>
        </p:txBody>
      </p:sp>
      <p:sp>
        <p:nvSpPr>
          <p:cNvPr id="3" name="Content Placeholder 2">
            <a:extLst>
              <a:ext uri="{FF2B5EF4-FFF2-40B4-BE49-F238E27FC236}">
                <a16:creationId xmlns:a16="http://schemas.microsoft.com/office/drawing/2014/main" id="{10DEEBE9-AD54-4F44-8059-C6399335FC41}"/>
              </a:ext>
            </a:extLst>
          </p:cNvPr>
          <p:cNvSpPr>
            <a:spLocks noGrp="1"/>
          </p:cNvSpPr>
          <p:nvPr>
            <p:ph sz="quarter" idx="1"/>
          </p:nvPr>
        </p:nvSpPr>
        <p:spPr/>
        <p:txBody>
          <a:bodyPr/>
          <a:lstStyle/>
          <a:p>
            <a:r>
              <a:rPr lang="en-US" dirty="0"/>
              <a:t>A school wants to keep students records. The information collected is their name, surnames, date of birth, date of registration, career and home address. The address consists of street, exterior number, interior (optional), colony and zip code.</a:t>
            </a:r>
          </a:p>
        </p:txBody>
      </p:sp>
    </p:spTree>
    <p:extLst>
      <p:ext uri="{BB962C8B-B14F-4D97-AF65-F5344CB8AC3E}">
        <p14:creationId xmlns:p14="http://schemas.microsoft.com/office/powerpoint/2010/main" val="1388929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Session</a:t>
            </a:r>
            <a:r>
              <a:rPr lang="es-MX" dirty="0"/>
              <a:t> $5</a:t>
            </a:r>
            <a:endParaRPr lang="es-ES" dirty="0"/>
          </a:p>
        </p:txBody>
      </p:sp>
      <p:sp>
        <p:nvSpPr>
          <p:cNvPr id="3" name="2 Marcador de contenido"/>
          <p:cNvSpPr>
            <a:spLocks noGrp="1"/>
          </p:cNvSpPr>
          <p:nvPr>
            <p:ph sz="quarter" idx="1"/>
          </p:nvPr>
        </p:nvSpPr>
        <p:spPr/>
        <p:txBody>
          <a:bodyPr>
            <a:normAutofit/>
          </a:bodyPr>
          <a:lstStyle/>
          <a:p>
            <a:r>
              <a:rPr lang="en-US" dirty="0"/>
              <a:t>OO design</a:t>
            </a:r>
          </a:p>
          <a:p>
            <a:pPr lvl="1"/>
            <a:r>
              <a:rPr lang="en-US" dirty="0"/>
              <a:t>Grammatical method and CRC cards (class-responsibility-collaboration).</a:t>
            </a:r>
          </a:p>
          <a:p>
            <a:pPr lvl="1"/>
            <a:r>
              <a:rPr lang="en-US" dirty="0"/>
              <a:t>Inheritance relationship (is-a)</a:t>
            </a:r>
          </a:p>
          <a:p>
            <a:pPr lvl="1"/>
            <a:r>
              <a:rPr lang="en-US" dirty="0"/>
              <a:t>Composition relationship (has-a)</a:t>
            </a:r>
          </a:p>
          <a:p>
            <a:pPr lvl="1"/>
            <a:r>
              <a:rPr lang="en-US" dirty="0"/>
              <a:t>Modeling classes with the grammatical method</a:t>
            </a:r>
            <a:endParaRPr lang="es-MX" dirty="0"/>
          </a:p>
        </p:txBody>
      </p:sp>
    </p:spTree>
    <p:extLst>
      <p:ext uri="{BB962C8B-B14F-4D97-AF65-F5344CB8AC3E}">
        <p14:creationId xmlns:p14="http://schemas.microsoft.com/office/powerpoint/2010/main" val="672443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Session</a:t>
            </a:r>
            <a:r>
              <a:rPr lang="es-MX" dirty="0"/>
              <a:t> $5</a:t>
            </a:r>
            <a:endParaRPr lang="es-ES" dirty="0"/>
          </a:p>
        </p:txBody>
      </p:sp>
      <p:sp>
        <p:nvSpPr>
          <p:cNvPr id="3" name="2 Marcador de contenido"/>
          <p:cNvSpPr>
            <a:spLocks noGrp="1"/>
          </p:cNvSpPr>
          <p:nvPr>
            <p:ph sz="quarter" idx="1"/>
          </p:nvPr>
        </p:nvSpPr>
        <p:spPr/>
        <p:txBody>
          <a:bodyPr>
            <a:normAutofit/>
          </a:bodyPr>
          <a:lstStyle/>
          <a:p>
            <a:r>
              <a:rPr lang="en-US" dirty="0"/>
              <a:t>OO design</a:t>
            </a:r>
          </a:p>
          <a:p>
            <a:pPr lvl="1"/>
            <a:r>
              <a:rPr lang="en-US" dirty="0"/>
              <a:t>Grammatical method and CRC cards (class-responsibility-collaboration).</a:t>
            </a:r>
          </a:p>
          <a:p>
            <a:pPr lvl="1"/>
            <a:r>
              <a:rPr lang="en-US" dirty="0"/>
              <a:t>Inheritance relationship (is-a)</a:t>
            </a:r>
          </a:p>
          <a:p>
            <a:pPr lvl="1"/>
            <a:r>
              <a:rPr lang="en-US" dirty="0"/>
              <a:t>Composition relationship (has-a)</a:t>
            </a:r>
          </a:p>
          <a:p>
            <a:pPr lvl="1"/>
            <a:r>
              <a:rPr lang="en-US" dirty="0"/>
              <a:t>Modeling classes with the grammatical method</a:t>
            </a:r>
            <a:endParaRPr lang="es-MX"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Multiplicity of the relations</a:t>
            </a:r>
          </a:p>
        </p:txBody>
      </p:sp>
      <p:graphicFrame>
        <p:nvGraphicFramePr>
          <p:cNvPr id="4" name="3 Marcador de contenido"/>
          <p:cNvGraphicFramePr>
            <a:graphicFrameLocks noGrp="1"/>
          </p:cNvGraphicFramePr>
          <p:nvPr>
            <p:ph sz="quarter" idx="1"/>
            <p:extLst/>
          </p:nvPr>
        </p:nvGraphicFramePr>
        <p:xfrm>
          <a:off x="457200" y="1219200"/>
          <a:ext cx="8229600" cy="29667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Syntax</a:t>
                      </a:r>
                    </a:p>
                  </a:txBody>
                  <a:tcPr/>
                </a:tc>
                <a:tc>
                  <a:txBody>
                    <a:bodyPr/>
                    <a:lstStyle/>
                    <a:p>
                      <a:r>
                        <a:rPr lang="en-US" dirty="0"/>
                        <a:t>Meaning</a:t>
                      </a:r>
                    </a:p>
                  </a:txBody>
                  <a:tcPr/>
                </a:tc>
                <a:extLst>
                  <a:ext uri="{0D108BD9-81ED-4DB2-BD59-A6C34878D82A}">
                    <a16:rowId xmlns:a16="http://schemas.microsoft.com/office/drawing/2014/main" val="10000"/>
                  </a:ext>
                </a:extLst>
              </a:tr>
              <a:tr h="370840">
                <a:tc>
                  <a:txBody>
                    <a:bodyPr/>
                    <a:lstStyle/>
                    <a:p>
                      <a:r>
                        <a:rPr lang="en-US" dirty="0"/>
                        <a:t>0..1</a:t>
                      </a:r>
                    </a:p>
                  </a:txBody>
                  <a:tcPr/>
                </a:tc>
                <a:tc>
                  <a:txBody>
                    <a:bodyPr/>
                    <a:lstStyle/>
                    <a:p>
                      <a:r>
                        <a:rPr lang="en-US" dirty="0"/>
                        <a:t>Zero</a:t>
                      </a:r>
                      <a:r>
                        <a:rPr lang="en-US" baseline="0" dirty="0"/>
                        <a:t> or one element</a:t>
                      </a:r>
                      <a:endParaRPr lang="en-US" dirty="0"/>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Exactly 1</a:t>
                      </a:r>
                    </a:p>
                  </a:txBody>
                  <a:tcPr/>
                </a:tc>
                <a:extLst>
                  <a:ext uri="{0D108BD9-81ED-4DB2-BD59-A6C34878D82A}">
                    <a16:rowId xmlns:a16="http://schemas.microsoft.com/office/drawing/2014/main" val="10002"/>
                  </a:ext>
                </a:extLst>
              </a:tr>
              <a:tr h="370840">
                <a:tc>
                  <a:txBody>
                    <a:bodyPr/>
                    <a:lstStyle/>
                    <a:p>
                      <a:r>
                        <a:rPr lang="en-US" dirty="0"/>
                        <a:t>0..*</a:t>
                      </a:r>
                    </a:p>
                  </a:txBody>
                  <a:tcPr/>
                </a:tc>
                <a:tc>
                  <a:txBody>
                    <a:bodyPr/>
                    <a:lstStyle/>
                    <a:p>
                      <a:r>
                        <a:rPr lang="en-US" dirty="0"/>
                        <a:t>Zero or many elements</a:t>
                      </a:r>
                    </a:p>
                  </a:txBody>
                  <a:tcPr/>
                </a:tc>
                <a:extLst>
                  <a:ext uri="{0D108BD9-81ED-4DB2-BD59-A6C34878D82A}">
                    <a16:rowId xmlns:a16="http://schemas.microsoft.com/office/drawing/2014/main" val="10003"/>
                  </a:ext>
                </a:extLst>
              </a:tr>
              <a:tr h="370840">
                <a:tc>
                  <a:txBody>
                    <a:bodyPr/>
                    <a:lstStyle/>
                    <a:p>
                      <a:r>
                        <a:rPr lang="en-US" dirty="0"/>
                        <a:t>1..*</a:t>
                      </a:r>
                    </a:p>
                  </a:txBody>
                  <a:tcPr/>
                </a:tc>
                <a:tc>
                  <a:txBody>
                    <a:bodyPr/>
                    <a:lstStyle/>
                    <a:p>
                      <a:r>
                        <a:rPr lang="en-US" dirty="0"/>
                        <a:t>One or many elements</a:t>
                      </a:r>
                    </a:p>
                  </a:txBody>
                  <a:tcPr/>
                </a:tc>
                <a:extLst>
                  <a:ext uri="{0D108BD9-81ED-4DB2-BD59-A6C34878D82A}">
                    <a16:rowId xmlns:a16="http://schemas.microsoft.com/office/drawing/2014/main" val="10004"/>
                  </a:ext>
                </a:extLst>
              </a:tr>
              <a:tr h="370840">
                <a:tc>
                  <a:txBody>
                    <a:bodyPr/>
                    <a:lstStyle/>
                    <a:p>
                      <a:r>
                        <a:rPr lang="en-US" dirty="0"/>
                        <a:t>n</a:t>
                      </a:r>
                    </a:p>
                  </a:txBody>
                  <a:tcPr/>
                </a:tc>
                <a:tc>
                  <a:txBody>
                    <a:bodyPr/>
                    <a:lstStyle/>
                    <a:p>
                      <a:r>
                        <a:rPr lang="en-US" dirty="0"/>
                        <a:t>N number of elements (n&gt;1)</a:t>
                      </a:r>
                    </a:p>
                  </a:txBody>
                  <a:tcPr/>
                </a:tc>
                <a:extLst>
                  <a:ext uri="{0D108BD9-81ED-4DB2-BD59-A6C34878D82A}">
                    <a16:rowId xmlns:a16="http://schemas.microsoft.com/office/drawing/2014/main" val="10005"/>
                  </a:ext>
                </a:extLst>
              </a:tr>
              <a:tr h="370840">
                <a:tc>
                  <a:txBody>
                    <a:bodyPr/>
                    <a:lstStyle/>
                    <a:p>
                      <a:r>
                        <a:rPr lang="en-US" dirty="0"/>
                        <a:t>0..n</a:t>
                      </a:r>
                    </a:p>
                  </a:txBody>
                  <a:tcPr/>
                </a:tc>
                <a:tc>
                  <a:txBody>
                    <a:bodyPr/>
                    <a:lstStyle/>
                    <a:p>
                      <a:r>
                        <a:rPr lang="en-US" dirty="0"/>
                        <a:t>From zero to n elements</a:t>
                      </a:r>
                    </a:p>
                  </a:txBody>
                  <a:tcPr/>
                </a:tc>
                <a:extLst>
                  <a:ext uri="{0D108BD9-81ED-4DB2-BD59-A6C34878D82A}">
                    <a16:rowId xmlns:a16="http://schemas.microsoft.com/office/drawing/2014/main" val="10006"/>
                  </a:ext>
                </a:extLst>
              </a:tr>
              <a:tr h="370840">
                <a:tc>
                  <a:txBody>
                    <a:bodyPr/>
                    <a:lstStyle/>
                    <a:p>
                      <a:r>
                        <a:rPr lang="en-US" dirty="0"/>
                        <a:t>1..n</a:t>
                      </a:r>
                    </a:p>
                  </a:txBody>
                  <a:tcPr/>
                </a:tc>
                <a:tc>
                  <a:txBody>
                    <a:bodyPr/>
                    <a:lstStyle/>
                    <a:p>
                      <a:r>
                        <a:rPr lang="en-US" dirty="0"/>
                        <a:t>From 1 to n elements</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10689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Implementing Relationships in a Class Diagram</a:t>
            </a:r>
            <a:endParaRPr lang="es-MX" dirty="0"/>
          </a:p>
        </p:txBody>
      </p:sp>
      <p:sp>
        <p:nvSpPr>
          <p:cNvPr id="11" name="TextBox 10"/>
          <p:cNvSpPr txBox="1"/>
          <p:nvPr/>
        </p:nvSpPr>
        <p:spPr>
          <a:xfrm>
            <a:off x="4055560" y="1484784"/>
            <a:ext cx="1404552" cy="369332"/>
          </a:xfrm>
          <a:prstGeom prst="rect">
            <a:avLst/>
          </a:prstGeom>
          <a:noFill/>
        </p:spPr>
        <p:txBody>
          <a:bodyPr wrap="none" rtlCol="0">
            <a:spAutoFit/>
          </a:bodyPr>
          <a:lstStyle/>
          <a:p>
            <a:r>
              <a:rPr lang="es-MX" dirty="0" err="1"/>
              <a:t>Composition</a:t>
            </a:r>
            <a:endParaRPr lang="es-MX" dirty="0"/>
          </a:p>
        </p:txBody>
      </p:sp>
      <p:grpSp>
        <p:nvGrpSpPr>
          <p:cNvPr id="22" name="Group 21"/>
          <p:cNvGrpSpPr/>
          <p:nvPr/>
        </p:nvGrpSpPr>
        <p:grpSpPr>
          <a:xfrm>
            <a:off x="4067944" y="2391392"/>
            <a:ext cx="4896544" cy="3251697"/>
            <a:chOff x="4067944" y="2391392"/>
            <a:chExt cx="4896544" cy="3251697"/>
          </a:xfrm>
        </p:grpSpPr>
        <p:sp>
          <p:nvSpPr>
            <p:cNvPr id="17" name="TextBox 16"/>
            <p:cNvSpPr txBox="1"/>
            <p:nvPr/>
          </p:nvSpPr>
          <p:spPr>
            <a:xfrm>
              <a:off x="4067944" y="2391392"/>
              <a:ext cx="4896544" cy="2031325"/>
            </a:xfrm>
            <a:prstGeom prst="rect">
              <a:avLst/>
            </a:prstGeom>
            <a:noFill/>
          </p:spPr>
          <p:txBody>
            <a:bodyPr wrap="square" rtlCol="0">
              <a:spAutoFit/>
            </a:bodyPr>
            <a:lstStyle/>
            <a:p>
              <a:r>
                <a:rPr lang="es-MX" dirty="0" err="1"/>
                <a:t>public</a:t>
              </a:r>
              <a:r>
                <a:rPr lang="es-MX" dirty="0"/>
                <a:t> </a:t>
              </a:r>
              <a:r>
                <a:rPr lang="es-MX" dirty="0" err="1"/>
                <a:t>class</a:t>
              </a:r>
              <a:r>
                <a:rPr lang="es-MX" dirty="0"/>
                <a:t> </a:t>
              </a:r>
              <a:r>
                <a:rPr lang="es-MX" dirty="0" err="1"/>
                <a:t>Container</a:t>
              </a:r>
              <a:r>
                <a:rPr lang="es-MX" dirty="0"/>
                <a:t> {</a:t>
              </a:r>
            </a:p>
            <a:p>
              <a:pPr defTabSz="442913"/>
              <a:r>
                <a:rPr lang="es-MX" dirty="0"/>
                <a:t>	</a:t>
              </a:r>
              <a:r>
                <a:rPr lang="es-MX" dirty="0" err="1"/>
                <a:t>private</a:t>
              </a:r>
              <a:r>
                <a:rPr lang="es-MX" dirty="0"/>
                <a:t> </a:t>
              </a:r>
              <a:r>
                <a:rPr lang="es-MX" dirty="0" err="1"/>
                <a:t>Component</a:t>
              </a:r>
              <a:r>
                <a:rPr lang="es-MX" dirty="0"/>
                <a:t> </a:t>
              </a:r>
              <a:r>
                <a:rPr lang="es-MX" dirty="0" err="1"/>
                <a:t>myComponent</a:t>
              </a:r>
              <a:r>
                <a:rPr lang="es-MX" dirty="0"/>
                <a:t>;</a:t>
              </a:r>
            </a:p>
            <a:p>
              <a:pPr defTabSz="442913"/>
              <a:endParaRPr lang="es-MX" dirty="0"/>
            </a:p>
            <a:p>
              <a:pPr defTabSz="442913"/>
              <a:r>
                <a:rPr lang="es-MX" dirty="0"/>
                <a:t>	</a:t>
              </a:r>
              <a:r>
                <a:rPr lang="es-MX" dirty="0" err="1"/>
                <a:t>public</a:t>
              </a:r>
              <a:r>
                <a:rPr lang="es-MX" dirty="0"/>
                <a:t> </a:t>
              </a:r>
              <a:r>
                <a:rPr lang="es-MX" dirty="0" err="1"/>
                <a:t>Container</a:t>
              </a:r>
              <a:r>
                <a:rPr lang="es-MX" dirty="0"/>
                <a:t>() {</a:t>
              </a:r>
            </a:p>
            <a:p>
              <a:pPr defTabSz="442913"/>
              <a:r>
                <a:rPr lang="es-MX" dirty="0"/>
                <a:t>		</a:t>
              </a:r>
              <a:r>
                <a:rPr lang="es-MX" dirty="0" err="1"/>
                <a:t>myComponent</a:t>
              </a:r>
              <a:r>
                <a:rPr lang="es-MX" dirty="0"/>
                <a:t> = new </a:t>
              </a:r>
              <a:r>
                <a:rPr lang="es-MX" dirty="0" err="1"/>
                <a:t>Component</a:t>
              </a:r>
              <a:r>
                <a:rPr lang="es-MX" dirty="0"/>
                <a:t>();</a:t>
              </a:r>
            </a:p>
            <a:p>
              <a:pPr defTabSz="442913"/>
              <a:r>
                <a:rPr lang="es-MX" dirty="0"/>
                <a:t>	}</a:t>
              </a:r>
            </a:p>
            <a:p>
              <a:r>
                <a:rPr lang="es-MX" dirty="0"/>
                <a:t>}</a:t>
              </a:r>
            </a:p>
          </p:txBody>
        </p:sp>
        <p:sp>
          <p:nvSpPr>
            <p:cNvPr id="18" name="TextBox 17"/>
            <p:cNvSpPr txBox="1"/>
            <p:nvPr/>
          </p:nvSpPr>
          <p:spPr>
            <a:xfrm>
              <a:off x="4283969" y="4719759"/>
              <a:ext cx="4464495" cy="923330"/>
            </a:xfrm>
            <a:prstGeom prst="rect">
              <a:avLst/>
            </a:prstGeom>
            <a:noFill/>
          </p:spPr>
          <p:txBody>
            <a:bodyPr wrap="square" rtlCol="0">
              <a:spAutoFit/>
            </a:bodyPr>
            <a:lstStyle/>
            <a:p>
              <a:r>
                <a:rPr lang="es-MX" dirty="0" err="1"/>
                <a:t>public</a:t>
              </a:r>
              <a:r>
                <a:rPr lang="es-MX" dirty="0"/>
                <a:t> </a:t>
              </a:r>
              <a:r>
                <a:rPr lang="es-MX" dirty="0" err="1"/>
                <a:t>class</a:t>
              </a:r>
              <a:r>
                <a:rPr lang="es-MX" dirty="0"/>
                <a:t> </a:t>
              </a:r>
              <a:r>
                <a:rPr lang="es-MX" dirty="0" err="1"/>
                <a:t>Component</a:t>
              </a:r>
              <a:r>
                <a:rPr lang="es-MX" dirty="0"/>
                <a:t>{ </a:t>
              </a:r>
            </a:p>
            <a:p>
              <a:r>
                <a:rPr lang="es-MX" dirty="0"/>
                <a:t>…</a:t>
              </a:r>
            </a:p>
            <a:p>
              <a:r>
                <a:rPr lang="es-MX" dirty="0"/>
                <a:t>}</a:t>
              </a:r>
            </a:p>
          </p:txBody>
        </p:sp>
      </p:grpSp>
      <p:grpSp>
        <p:nvGrpSpPr>
          <p:cNvPr id="25" name="Group 24"/>
          <p:cNvGrpSpPr/>
          <p:nvPr/>
        </p:nvGrpSpPr>
        <p:grpSpPr>
          <a:xfrm>
            <a:off x="323528" y="2391392"/>
            <a:ext cx="3648157" cy="3557888"/>
            <a:chOff x="323528" y="2391392"/>
            <a:chExt cx="3648157" cy="3557888"/>
          </a:xfrm>
        </p:grpSpPr>
        <p:grpSp>
          <p:nvGrpSpPr>
            <p:cNvPr id="21" name="Group 20"/>
            <p:cNvGrpSpPr/>
            <p:nvPr/>
          </p:nvGrpSpPr>
          <p:grpSpPr>
            <a:xfrm>
              <a:off x="323528" y="2391392"/>
              <a:ext cx="3648157" cy="3557888"/>
              <a:chOff x="323528" y="2391392"/>
              <a:chExt cx="3648157" cy="3557888"/>
            </a:xfrm>
          </p:grpSpPr>
          <p:grpSp>
            <p:nvGrpSpPr>
              <p:cNvPr id="3" name="14 Grupo"/>
              <p:cNvGrpSpPr/>
              <p:nvPr/>
            </p:nvGrpSpPr>
            <p:grpSpPr>
              <a:xfrm>
                <a:off x="323528" y="2391392"/>
                <a:ext cx="3648157" cy="1234941"/>
                <a:chOff x="4857752" y="3500438"/>
                <a:chExt cx="3071840" cy="823294"/>
              </a:xfrm>
            </p:grpSpPr>
            <p:sp>
              <p:nvSpPr>
                <p:cNvPr id="4" name="21 Rectángulo"/>
                <p:cNvSpPr/>
                <p:nvPr/>
              </p:nvSpPr>
              <p:spPr>
                <a:xfrm>
                  <a:off x="4857752" y="3500438"/>
                  <a:ext cx="307183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a:t>
                  </a:r>
                </a:p>
              </p:txBody>
            </p:sp>
            <p:sp>
              <p:nvSpPr>
                <p:cNvPr id="5" name="22 Rectángulo"/>
                <p:cNvSpPr/>
                <p:nvPr/>
              </p:nvSpPr>
              <p:spPr>
                <a:xfrm>
                  <a:off x="4857752" y="3857628"/>
                  <a:ext cx="3071834" cy="250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 Component </a:t>
                  </a:r>
                  <a:r>
                    <a:rPr lang="en-US" dirty="0" err="1"/>
                    <a:t>myComponent</a:t>
                  </a:r>
                  <a:endParaRPr lang="en-US" dirty="0"/>
                </a:p>
              </p:txBody>
            </p:sp>
            <p:sp>
              <p:nvSpPr>
                <p:cNvPr id="6" name="23 Rectángulo"/>
                <p:cNvSpPr/>
                <p:nvPr/>
              </p:nvSpPr>
              <p:spPr>
                <a:xfrm>
                  <a:off x="4857756" y="4105998"/>
                  <a:ext cx="3071836" cy="217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p:txBody>
            </p:sp>
          </p:grpSp>
          <p:grpSp>
            <p:nvGrpSpPr>
              <p:cNvPr id="7" name="14 Grupo"/>
              <p:cNvGrpSpPr/>
              <p:nvPr/>
            </p:nvGrpSpPr>
            <p:grpSpPr>
              <a:xfrm>
                <a:off x="580309" y="4714339"/>
                <a:ext cx="3071834" cy="1234941"/>
                <a:chOff x="4857752" y="3500438"/>
                <a:chExt cx="3071834" cy="823294"/>
              </a:xfrm>
            </p:grpSpPr>
            <p:sp>
              <p:nvSpPr>
                <p:cNvPr id="8" name="21 Rectángulo"/>
                <p:cNvSpPr/>
                <p:nvPr/>
              </p:nvSpPr>
              <p:spPr>
                <a:xfrm>
                  <a:off x="4857752" y="3500438"/>
                  <a:ext cx="307183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a:t>
                  </a:r>
                </a:p>
              </p:txBody>
            </p:sp>
            <p:sp>
              <p:nvSpPr>
                <p:cNvPr id="9" name="22 Rectángulo"/>
                <p:cNvSpPr/>
                <p:nvPr/>
              </p:nvSpPr>
              <p:spPr>
                <a:xfrm>
                  <a:off x="4857752" y="3857628"/>
                  <a:ext cx="3071834" cy="250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p:txBody>
            </p:sp>
            <p:sp>
              <p:nvSpPr>
                <p:cNvPr id="10" name="23 Rectángulo"/>
                <p:cNvSpPr/>
                <p:nvPr/>
              </p:nvSpPr>
              <p:spPr>
                <a:xfrm>
                  <a:off x="4857752" y="4105998"/>
                  <a:ext cx="3071834" cy="217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p:txBody>
            </p:sp>
          </p:grpSp>
          <p:cxnSp>
            <p:nvCxnSpPr>
              <p:cNvPr id="14" name="Elbow Connector 13"/>
              <p:cNvCxnSpPr>
                <a:stCxn id="19" idx="2"/>
                <a:endCxn id="8" idx="0"/>
              </p:cNvCxnSpPr>
              <p:nvPr/>
            </p:nvCxnSpPr>
            <p:spPr>
              <a:xfrm rot="5400000">
                <a:off x="1783342" y="4337948"/>
                <a:ext cx="709275" cy="4350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9" name="Diamond 18"/>
              <p:cNvSpPr/>
              <p:nvPr/>
            </p:nvSpPr>
            <p:spPr>
              <a:xfrm>
                <a:off x="1979712" y="3626333"/>
                <a:ext cx="360040" cy="37873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23" name="TextBox 22"/>
            <p:cNvSpPr txBox="1"/>
            <p:nvPr/>
          </p:nvSpPr>
          <p:spPr>
            <a:xfrm>
              <a:off x="1783963" y="3969746"/>
              <a:ext cx="300082" cy="369332"/>
            </a:xfrm>
            <a:prstGeom prst="rect">
              <a:avLst/>
            </a:prstGeom>
            <a:noFill/>
          </p:spPr>
          <p:txBody>
            <a:bodyPr wrap="none" rtlCol="0">
              <a:spAutoFit/>
            </a:bodyPr>
            <a:lstStyle/>
            <a:p>
              <a:r>
                <a:rPr lang="es-MX" dirty="0"/>
                <a:t>1</a:t>
              </a:r>
            </a:p>
          </p:txBody>
        </p:sp>
      </p:grpSp>
    </p:spTree>
    <p:extLst>
      <p:ext uri="{BB962C8B-B14F-4D97-AF65-F5344CB8AC3E}">
        <p14:creationId xmlns:p14="http://schemas.microsoft.com/office/powerpoint/2010/main" val="2113433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down)">
                                      <p:cBhvr>
                                        <p:cTn id="1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Implementing Relationships in a Class Diagram</a:t>
            </a:r>
            <a:endParaRPr lang="es-MX" dirty="0"/>
          </a:p>
        </p:txBody>
      </p:sp>
      <p:sp>
        <p:nvSpPr>
          <p:cNvPr id="11" name="TextBox 10"/>
          <p:cNvSpPr txBox="1"/>
          <p:nvPr/>
        </p:nvSpPr>
        <p:spPr>
          <a:xfrm>
            <a:off x="4055560" y="1484784"/>
            <a:ext cx="1404552" cy="369332"/>
          </a:xfrm>
          <a:prstGeom prst="rect">
            <a:avLst/>
          </a:prstGeom>
          <a:noFill/>
        </p:spPr>
        <p:txBody>
          <a:bodyPr wrap="none" rtlCol="0">
            <a:spAutoFit/>
          </a:bodyPr>
          <a:lstStyle/>
          <a:p>
            <a:r>
              <a:rPr lang="es-MX" dirty="0" err="1"/>
              <a:t>Composition</a:t>
            </a:r>
            <a:endParaRPr lang="es-MX" dirty="0"/>
          </a:p>
        </p:txBody>
      </p:sp>
      <p:grpSp>
        <p:nvGrpSpPr>
          <p:cNvPr id="22" name="Group 21"/>
          <p:cNvGrpSpPr/>
          <p:nvPr/>
        </p:nvGrpSpPr>
        <p:grpSpPr>
          <a:xfrm>
            <a:off x="4067944" y="2391392"/>
            <a:ext cx="4896544" cy="3251697"/>
            <a:chOff x="4067944" y="2391392"/>
            <a:chExt cx="4896544" cy="3251697"/>
          </a:xfrm>
        </p:grpSpPr>
        <p:sp>
          <p:nvSpPr>
            <p:cNvPr id="17" name="TextBox 16"/>
            <p:cNvSpPr txBox="1"/>
            <p:nvPr/>
          </p:nvSpPr>
          <p:spPr>
            <a:xfrm>
              <a:off x="4067944" y="2391392"/>
              <a:ext cx="4896544" cy="2031325"/>
            </a:xfrm>
            <a:prstGeom prst="rect">
              <a:avLst/>
            </a:prstGeom>
            <a:noFill/>
          </p:spPr>
          <p:txBody>
            <a:bodyPr wrap="square" rtlCol="0">
              <a:spAutoFit/>
            </a:bodyPr>
            <a:lstStyle/>
            <a:p>
              <a:r>
                <a:rPr lang="es-MX" dirty="0" err="1"/>
                <a:t>public</a:t>
              </a:r>
              <a:r>
                <a:rPr lang="es-MX" dirty="0"/>
                <a:t> </a:t>
              </a:r>
              <a:r>
                <a:rPr lang="es-MX" dirty="0" err="1"/>
                <a:t>class</a:t>
              </a:r>
              <a:r>
                <a:rPr lang="es-MX" dirty="0"/>
                <a:t> </a:t>
              </a:r>
              <a:r>
                <a:rPr lang="es-MX" dirty="0" err="1"/>
                <a:t>Container</a:t>
              </a:r>
              <a:r>
                <a:rPr lang="es-MX" dirty="0"/>
                <a:t> {</a:t>
              </a:r>
            </a:p>
            <a:p>
              <a:pPr defTabSz="442913"/>
              <a:r>
                <a:rPr lang="es-MX" dirty="0"/>
                <a:t>	</a:t>
              </a:r>
              <a:r>
                <a:rPr lang="es-MX" dirty="0" err="1"/>
                <a:t>private</a:t>
              </a:r>
              <a:r>
                <a:rPr lang="es-MX" dirty="0"/>
                <a:t> </a:t>
              </a:r>
              <a:r>
                <a:rPr lang="es-MX" dirty="0" err="1"/>
                <a:t>Component</a:t>
              </a:r>
              <a:r>
                <a:rPr lang="es-MX" dirty="0"/>
                <a:t> </a:t>
              </a:r>
              <a:r>
                <a:rPr lang="es-MX" dirty="0" err="1"/>
                <a:t>myComponent</a:t>
              </a:r>
              <a:r>
                <a:rPr lang="es-MX" dirty="0"/>
                <a:t>;</a:t>
              </a:r>
            </a:p>
            <a:p>
              <a:pPr defTabSz="442913"/>
              <a:endParaRPr lang="es-MX" dirty="0"/>
            </a:p>
            <a:p>
              <a:pPr defTabSz="442913"/>
              <a:r>
                <a:rPr lang="es-MX" dirty="0"/>
                <a:t>	</a:t>
              </a:r>
              <a:r>
                <a:rPr lang="es-MX" dirty="0" err="1"/>
                <a:t>public</a:t>
              </a:r>
              <a:r>
                <a:rPr lang="es-MX" dirty="0"/>
                <a:t> </a:t>
              </a:r>
              <a:r>
                <a:rPr lang="es-MX" dirty="0" err="1"/>
                <a:t>Container</a:t>
              </a:r>
              <a:r>
                <a:rPr lang="es-MX" dirty="0"/>
                <a:t>() {</a:t>
              </a:r>
            </a:p>
            <a:p>
              <a:pPr defTabSz="442913"/>
              <a:r>
                <a:rPr lang="es-MX" dirty="0"/>
                <a:t>		</a:t>
              </a:r>
              <a:r>
                <a:rPr lang="es-MX" dirty="0" err="1"/>
                <a:t>myComponent</a:t>
              </a:r>
              <a:r>
                <a:rPr lang="es-MX" dirty="0"/>
                <a:t> = new </a:t>
              </a:r>
              <a:r>
                <a:rPr lang="es-MX" dirty="0" err="1"/>
                <a:t>Component</a:t>
              </a:r>
              <a:r>
                <a:rPr lang="es-MX" dirty="0"/>
                <a:t>();</a:t>
              </a:r>
            </a:p>
            <a:p>
              <a:pPr defTabSz="442913"/>
              <a:r>
                <a:rPr lang="es-MX" dirty="0"/>
                <a:t>	}</a:t>
              </a:r>
            </a:p>
            <a:p>
              <a:r>
                <a:rPr lang="es-MX" dirty="0"/>
                <a:t>}</a:t>
              </a:r>
            </a:p>
          </p:txBody>
        </p:sp>
        <p:sp>
          <p:nvSpPr>
            <p:cNvPr id="18" name="TextBox 17"/>
            <p:cNvSpPr txBox="1"/>
            <p:nvPr/>
          </p:nvSpPr>
          <p:spPr>
            <a:xfrm>
              <a:off x="4283969" y="4719759"/>
              <a:ext cx="4464495" cy="923330"/>
            </a:xfrm>
            <a:prstGeom prst="rect">
              <a:avLst/>
            </a:prstGeom>
            <a:noFill/>
          </p:spPr>
          <p:txBody>
            <a:bodyPr wrap="square" rtlCol="0">
              <a:spAutoFit/>
            </a:bodyPr>
            <a:lstStyle/>
            <a:p>
              <a:r>
                <a:rPr lang="es-MX" dirty="0" err="1"/>
                <a:t>public</a:t>
              </a:r>
              <a:r>
                <a:rPr lang="es-MX" dirty="0"/>
                <a:t> </a:t>
              </a:r>
              <a:r>
                <a:rPr lang="es-MX" dirty="0" err="1"/>
                <a:t>class</a:t>
              </a:r>
              <a:r>
                <a:rPr lang="es-MX" dirty="0"/>
                <a:t> </a:t>
              </a:r>
              <a:r>
                <a:rPr lang="es-MX" dirty="0" err="1"/>
                <a:t>Component</a:t>
              </a:r>
              <a:r>
                <a:rPr lang="es-MX" dirty="0"/>
                <a:t>{ </a:t>
              </a:r>
            </a:p>
            <a:p>
              <a:r>
                <a:rPr lang="es-MX" dirty="0"/>
                <a:t>…</a:t>
              </a:r>
            </a:p>
            <a:p>
              <a:r>
                <a:rPr lang="es-MX" dirty="0"/>
                <a:t>}</a:t>
              </a:r>
            </a:p>
          </p:txBody>
        </p:sp>
      </p:grpSp>
      <p:grpSp>
        <p:nvGrpSpPr>
          <p:cNvPr id="25" name="Group 24"/>
          <p:cNvGrpSpPr/>
          <p:nvPr/>
        </p:nvGrpSpPr>
        <p:grpSpPr>
          <a:xfrm>
            <a:off x="323528" y="2391392"/>
            <a:ext cx="3648157" cy="3557888"/>
            <a:chOff x="323528" y="2391392"/>
            <a:chExt cx="3648157" cy="3557888"/>
          </a:xfrm>
        </p:grpSpPr>
        <p:grpSp>
          <p:nvGrpSpPr>
            <p:cNvPr id="21" name="Group 20"/>
            <p:cNvGrpSpPr/>
            <p:nvPr/>
          </p:nvGrpSpPr>
          <p:grpSpPr>
            <a:xfrm>
              <a:off x="323528" y="2391392"/>
              <a:ext cx="3648157" cy="3557888"/>
              <a:chOff x="323528" y="2391392"/>
              <a:chExt cx="3648157" cy="3557888"/>
            </a:xfrm>
          </p:grpSpPr>
          <p:grpSp>
            <p:nvGrpSpPr>
              <p:cNvPr id="3" name="14 Grupo"/>
              <p:cNvGrpSpPr/>
              <p:nvPr/>
            </p:nvGrpSpPr>
            <p:grpSpPr>
              <a:xfrm>
                <a:off x="323528" y="2391392"/>
                <a:ext cx="3648157" cy="1234941"/>
                <a:chOff x="4857752" y="3500438"/>
                <a:chExt cx="3071840" cy="823294"/>
              </a:xfrm>
            </p:grpSpPr>
            <p:sp>
              <p:nvSpPr>
                <p:cNvPr id="4" name="21 Rectángulo"/>
                <p:cNvSpPr/>
                <p:nvPr/>
              </p:nvSpPr>
              <p:spPr>
                <a:xfrm>
                  <a:off x="4857752" y="3500438"/>
                  <a:ext cx="307183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a:t>
                  </a:r>
                </a:p>
              </p:txBody>
            </p:sp>
            <p:sp>
              <p:nvSpPr>
                <p:cNvPr id="5" name="22 Rectángulo"/>
                <p:cNvSpPr/>
                <p:nvPr/>
              </p:nvSpPr>
              <p:spPr>
                <a:xfrm>
                  <a:off x="4857752" y="3857628"/>
                  <a:ext cx="3071834" cy="250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 Component </a:t>
                  </a:r>
                  <a:r>
                    <a:rPr lang="en-US" dirty="0" err="1"/>
                    <a:t>myComponent</a:t>
                  </a:r>
                  <a:endParaRPr lang="en-US" dirty="0"/>
                </a:p>
              </p:txBody>
            </p:sp>
            <p:sp>
              <p:nvSpPr>
                <p:cNvPr id="6" name="23 Rectángulo"/>
                <p:cNvSpPr/>
                <p:nvPr/>
              </p:nvSpPr>
              <p:spPr>
                <a:xfrm>
                  <a:off x="4857756" y="4105998"/>
                  <a:ext cx="3071836" cy="217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p:txBody>
            </p:sp>
          </p:grpSp>
          <p:grpSp>
            <p:nvGrpSpPr>
              <p:cNvPr id="7" name="14 Grupo"/>
              <p:cNvGrpSpPr/>
              <p:nvPr/>
            </p:nvGrpSpPr>
            <p:grpSpPr>
              <a:xfrm>
                <a:off x="580309" y="4714339"/>
                <a:ext cx="3071834" cy="1234941"/>
                <a:chOff x="4857752" y="3500438"/>
                <a:chExt cx="3071834" cy="823294"/>
              </a:xfrm>
            </p:grpSpPr>
            <p:sp>
              <p:nvSpPr>
                <p:cNvPr id="8" name="21 Rectángulo"/>
                <p:cNvSpPr/>
                <p:nvPr/>
              </p:nvSpPr>
              <p:spPr>
                <a:xfrm>
                  <a:off x="4857752" y="3500438"/>
                  <a:ext cx="307183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a:t>
                  </a:r>
                </a:p>
              </p:txBody>
            </p:sp>
            <p:sp>
              <p:nvSpPr>
                <p:cNvPr id="9" name="22 Rectángulo"/>
                <p:cNvSpPr/>
                <p:nvPr/>
              </p:nvSpPr>
              <p:spPr>
                <a:xfrm>
                  <a:off x="4857752" y="3857628"/>
                  <a:ext cx="3071834" cy="250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p:txBody>
            </p:sp>
            <p:sp>
              <p:nvSpPr>
                <p:cNvPr id="10" name="23 Rectángulo"/>
                <p:cNvSpPr/>
                <p:nvPr/>
              </p:nvSpPr>
              <p:spPr>
                <a:xfrm>
                  <a:off x="4857752" y="4105998"/>
                  <a:ext cx="3071834" cy="217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p:txBody>
            </p:sp>
          </p:grpSp>
          <p:cxnSp>
            <p:nvCxnSpPr>
              <p:cNvPr id="14" name="Elbow Connector 13"/>
              <p:cNvCxnSpPr>
                <a:stCxn id="19" idx="2"/>
                <a:endCxn id="8" idx="0"/>
              </p:cNvCxnSpPr>
              <p:nvPr/>
            </p:nvCxnSpPr>
            <p:spPr>
              <a:xfrm rot="5400000">
                <a:off x="1783342" y="4337948"/>
                <a:ext cx="709275" cy="4350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9" name="Diamond 18"/>
              <p:cNvSpPr/>
              <p:nvPr/>
            </p:nvSpPr>
            <p:spPr>
              <a:xfrm>
                <a:off x="1979712" y="3626333"/>
                <a:ext cx="360040" cy="37873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23" name="TextBox 22"/>
            <p:cNvSpPr txBox="1"/>
            <p:nvPr/>
          </p:nvSpPr>
          <p:spPr>
            <a:xfrm>
              <a:off x="1783963" y="3969746"/>
              <a:ext cx="300082" cy="369332"/>
            </a:xfrm>
            <a:prstGeom prst="rect">
              <a:avLst/>
            </a:prstGeom>
            <a:noFill/>
          </p:spPr>
          <p:txBody>
            <a:bodyPr wrap="none" rtlCol="0">
              <a:spAutoFit/>
            </a:bodyPr>
            <a:lstStyle/>
            <a:p>
              <a:r>
                <a:rPr lang="es-MX" dirty="0"/>
                <a:t>1</a:t>
              </a:r>
            </a:p>
          </p:txBody>
        </p:sp>
      </p:grpSp>
      <p:sp>
        <p:nvSpPr>
          <p:cNvPr id="20" name="TextBox 19"/>
          <p:cNvSpPr txBox="1"/>
          <p:nvPr/>
        </p:nvSpPr>
        <p:spPr>
          <a:xfrm>
            <a:off x="2436011" y="2763947"/>
            <a:ext cx="3918411" cy="20313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b="1" dirty="0"/>
              <a:t>Important</a:t>
            </a:r>
          </a:p>
          <a:p>
            <a:pPr marL="285750" indent="-285750">
              <a:buFont typeface="Arial" panose="020B0604020202020204" pitchFamily="34" charset="0"/>
              <a:buChar char="•"/>
            </a:pPr>
            <a:r>
              <a:rPr lang="en-US" dirty="0"/>
              <a:t>Members of a container are not shared by other containers</a:t>
            </a:r>
          </a:p>
          <a:p>
            <a:pPr marL="285750" indent="-285750">
              <a:buFont typeface="Arial" panose="020B0604020202020204" pitchFamily="34" charset="0"/>
              <a:buChar char="•"/>
            </a:pPr>
            <a:r>
              <a:rPr lang="en-US" dirty="0"/>
              <a:t>Destroying the container destroys the elements</a:t>
            </a:r>
          </a:p>
          <a:p>
            <a:pPr marL="285750" indent="-285750">
              <a:buFont typeface="Arial" panose="020B0604020202020204" pitchFamily="34" charset="0"/>
              <a:buChar char="•"/>
            </a:pPr>
            <a:r>
              <a:rPr lang="en-US" dirty="0"/>
              <a:t>Removing the container prevents the component from working</a:t>
            </a:r>
            <a:endParaRPr lang="es-MX" dirty="0"/>
          </a:p>
        </p:txBody>
      </p:sp>
    </p:spTree>
    <p:extLst>
      <p:ext uri="{BB962C8B-B14F-4D97-AF65-F5344CB8AC3E}">
        <p14:creationId xmlns:p14="http://schemas.microsoft.com/office/powerpoint/2010/main" val="192949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down)">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0"/>
                                        <p:tgtEl>
                                          <p:spTgt spid="20"/>
                                        </p:tgtEl>
                                      </p:cBhvr>
                                    </p:animEffect>
                                    <p:anim calcmode="lin" valueType="num">
                                      <p:cBhvr>
                                        <p:cTn id="21" dur="1000" fill="hold"/>
                                        <p:tgtEl>
                                          <p:spTgt spid="20"/>
                                        </p:tgtEl>
                                        <p:attrNameLst>
                                          <p:attrName>ppt_x</p:attrName>
                                        </p:attrNameLst>
                                      </p:cBhvr>
                                      <p:tavLst>
                                        <p:tav tm="0">
                                          <p:val>
                                            <p:strVal val="#ppt_x"/>
                                          </p:val>
                                        </p:tav>
                                        <p:tav tm="100000">
                                          <p:val>
                                            <p:strVal val="#ppt_x"/>
                                          </p:val>
                                        </p:tav>
                                      </p:tavLst>
                                    </p:anim>
                                    <p:anim calcmode="lin" valueType="num">
                                      <p:cBhvr>
                                        <p:cTn id="22"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Implementing Relationships in a Class Diagram</a:t>
            </a:r>
            <a:endParaRPr lang="es-MX" dirty="0"/>
          </a:p>
        </p:txBody>
      </p:sp>
      <p:sp>
        <p:nvSpPr>
          <p:cNvPr id="11" name="TextBox 10"/>
          <p:cNvSpPr txBox="1"/>
          <p:nvPr/>
        </p:nvSpPr>
        <p:spPr>
          <a:xfrm>
            <a:off x="4055560" y="1484784"/>
            <a:ext cx="1297343" cy="369332"/>
          </a:xfrm>
          <a:prstGeom prst="rect">
            <a:avLst/>
          </a:prstGeom>
          <a:noFill/>
        </p:spPr>
        <p:txBody>
          <a:bodyPr wrap="none" rtlCol="0">
            <a:spAutoFit/>
          </a:bodyPr>
          <a:lstStyle/>
          <a:p>
            <a:r>
              <a:rPr lang="es-MX" dirty="0" err="1"/>
              <a:t>Aggregation</a:t>
            </a:r>
            <a:endParaRPr lang="es-MX" dirty="0"/>
          </a:p>
        </p:txBody>
      </p:sp>
      <p:grpSp>
        <p:nvGrpSpPr>
          <p:cNvPr id="22" name="Group 21"/>
          <p:cNvGrpSpPr/>
          <p:nvPr/>
        </p:nvGrpSpPr>
        <p:grpSpPr>
          <a:xfrm>
            <a:off x="4055560" y="2391392"/>
            <a:ext cx="5088440" cy="3251697"/>
            <a:chOff x="4055560" y="2391392"/>
            <a:chExt cx="5088440" cy="3251697"/>
          </a:xfrm>
        </p:grpSpPr>
        <p:sp>
          <p:nvSpPr>
            <p:cNvPr id="17" name="TextBox 16"/>
            <p:cNvSpPr txBox="1"/>
            <p:nvPr/>
          </p:nvSpPr>
          <p:spPr>
            <a:xfrm>
              <a:off x="4055560" y="2391392"/>
              <a:ext cx="5088440" cy="2031325"/>
            </a:xfrm>
            <a:prstGeom prst="rect">
              <a:avLst/>
            </a:prstGeom>
            <a:noFill/>
          </p:spPr>
          <p:txBody>
            <a:bodyPr wrap="square" rtlCol="0">
              <a:spAutoFit/>
            </a:bodyPr>
            <a:lstStyle/>
            <a:p>
              <a:r>
                <a:rPr lang="es-MX" dirty="0" err="1"/>
                <a:t>public</a:t>
              </a:r>
              <a:r>
                <a:rPr lang="es-MX" dirty="0"/>
                <a:t> </a:t>
              </a:r>
              <a:r>
                <a:rPr lang="es-MX" dirty="0" err="1"/>
                <a:t>class</a:t>
              </a:r>
              <a:r>
                <a:rPr lang="es-MX" dirty="0"/>
                <a:t> </a:t>
              </a:r>
              <a:r>
                <a:rPr lang="es-MX" dirty="0" err="1"/>
                <a:t>Container</a:t>
              </a:r>
              <a:r>
                <a:rPr lang="es-MX" dirty="0"/>
                <a:t> {</a:t>
              </a:r>
            </a:p>
            <a:p>
              <a:pPr defTabSz="442913"/>
              <a:r>
                <a:rPr lang="es-MX" dirty="0"/>
                <a:t>	</a:t>
              </a:r>
              <a:r>
                <a:rPr lang="es-MX" dirty="0" err="1"/>
                <a:t>private</a:t>
              </a:r>
              <a:r>
                <a:rPr lang="es-MX" dirty="0"/>
                <a:t> </a:t>
              </a:r>
              <a:r>
                <a:rPr lang="es-MX" dirty="0" err="1"/>
                <a:t>Component</a:t>
              </a:r>
              <a:r>
                <a:rPr lang="es-MX" dirty="0"/>
                <a:t> </a:t>
              </a:r>
              <a:r>
                <a:rPr lang="es-MX" dirty="0" err="1"/>
                <a:t>myComponent</a:t>
              </a:r>
              <a:r>
                <a:rPr lang="es-MX" dirty="0"/>
                <a:t>;</a:t>
              </a:r>
            </a:p>
            <a:p>
              <a:pPr defTabSz="442913"/>
              <a:endParaRPr lang="es-MX" dirty="0"/>
            </a:p>
            <a:p>
              <a:pPr defTabSz="442913"/>
              <a:r>
                <a:rPr lang="es-MX" dirty="0"/>
                <a:t>	</a:t>
              </a:r>
              <a:r>
                <a:rPr lang="es-MX" dirty="0" err="1"/>
                <a:t>public</a:t>
              </a:r>
              <a:r>
                <a:rPr lang="es-MX" dirty="0"/>
                <a:t> </a:t>
              </a:r>
              <a:r>
                <a:rPr lang="es-MX" dirty="0" err="1"/>
                <a:t>void</a:t>
              </a:r>
              <a:r>
                <a:rPr lang="es-MX" dirty="0"/>
                <a:t> </a:t>
              </a:r>
              <a:r>
                <a:rPr lang="es-MX" dirty="0" err="1"/>
                <a:t>setComponent</a:t>
              </a:r>
              <a:r>
                <a:rPr lang="es-MX" dirty="0"/>
                <a:t>(</a:t>
              </a:r>
              <a:r>
                <a:rPr lang="es-MX" dirty="0" err="1"/>
                <a:t>Component</a:t>
              </a:r>
              <a:r>
                <a:rPr lang="es-MX" dirty="0"/>
                <a:t> c) {</a:t>
              </a:r>
            </a:p>
            <a:p>
              <a:pPr defTabSz="442913"/>
              <a:r>
                <a:rPr lang="es-MX" dirty="0"/>
                <a:t>		</a:t>
              </a:r>
              <a:r>
                <a:rPr lang="es-MX" dirty="0" err="1"/>
                <a:t>myComponent</a:t>
              </a:r>
              <a:r>
                <a:rPr lang="es-MX" dirty="0"/>
                <a:t> = c;</a:t>
              </a:r>
            </a:p>
            <a:p>
              <a:pPr defTabSz="442913"/>
              <a:r>
                <a:rPr lang="es-MX" dirty="0"/>
                <a:t>	}</a:t>
              </a:r>
            </a:p>
            <a:p>
              <a:r>
                <a:rPr lang="es-MX" dirty="0"/>
                <a:t>}</a:t>
              </a:r>
            </a:p>
          </p:txBody>
        </p:sp>
        <p:sp>
          <p:nvSpPr>
            <p:cNvPr id="18" name="TextBox 17"/>
            <p:cNvSpPr txBox="1"/>
            <p:nvPr/>
          </p:nvSpPr>
          <p:spPr>
            <a:xfrm>
              <a:off x="4283969" y="4719759"/>
              <a:ext cx="4464495" cy="923330"/>
            </a:xfrm>
            <a:prstGeom prst="rect">
              <a:avLst/>
            </a:prstGeom>
            <a:noFill/>
          </p:spPr>
          <p:txBody>
            <a:bodyPr wrap="square" rtlCol="0">
              <a:spAutoFit/>
            </a:bodyPr>
            <a:lstStyle/>
            <a:p>
              <a:r>
                <a:rPr lang="es-MX" dirty="0" err="1"/>
                <a:t>public</a:t>
              </a:r>
              <a:r>
                <a:rPr lang="es-MX" dirty="0"/>
                <a:t> </a:t>
              </a:r>
              <a:r>
                <a:rPr lang="es-MX" dirty="0" err="1"/>
                <a:t>class</a:t>
              </a:r>
              <a:r>
                <a:rPr lang="es-MX" dirty="0"/>
                <a:t> </a:t>
              </a:r>
              <a:r>
                <a:rPr lang="es-MX" dirty="0" err="1"/>
                <a:t>Component</a:t>
              </a:r>
              <a:r>
                <a:rPr lang="es-MX" dirty="0"/>
                <a:t> { </a:t>
              </a:r>
            </a:p>
            <a:p>
              <a:r>
                <a:rPr lang="es-MX" dirty="0"/>
                <a:t>…</a:t>
              </a:r>
            </a:p>
            <a:p>
              <a:r>
                <a:rPr lang="es-MX" dirty="0"/>
                <a:t>}</a:t>
              </a:r>
            </a:p>
          </p:txBody>
        </p:sp>
      </p:grpSp>
      <p:grpSp>
        <p:nvGrpSpPr>
          <p:cNvPr id="25" name="Group 24"/>
          <p:cNvGrpSpPr/>
          <p:nvPr/>
        </p:nvGrpSpPr>
        <p:grpSpPr>
          <a:xfrm>
            <a:off x="323528" y="2391392"/>
            <a:ext cx="3648157" cy="3557888"/>
            <a:chOff x="323528" y="2391392"/>
            <a:chExt cx="3648157" cy="3557888"/>
          </a:xfrm>
        </p:grpSpPr>
        <p:grpSp>
          <p:nvGrpSpPr>
            <p:cNvPr id="21" name="Group 20"/>
            <p:cNvGrpSpPr/>
            <p:nvPr/>
          </p:nvGrpSpPr>
          <p:grpSpPr>
            <a:xfrm>
              <a:off x="323528" y="2391392"/>
              <a:ext cx="3648157" cy="3557888"/>
              <a:chOff x="323528" y="2391392"/>
              <a:chExt cx="3648157" cy="3557888"/>
            </a:xfrm>
          </p:grpSpPr>
          <p:grpSp>
            <p:nvGrpSpPr>
              <p:cNvPr id="3" name="14 Grupo"/>
              <p:cNvGrpSpPr/>
              <p:nvPr/>
            </p:nvGrpSpPr>
            <p:grpSpPr>
              <a:xfrm>
                <a:off x="323528" y="2391392"/>
                <a:ext cx="3648157" cy="1234941"/>
                <a:chOff x="4857752" y="3500438"/>
                <a:chExt cx="3071840" cy="823294"/>
              </a:xfrm>
            </p:grpSpPr>
            <p:sp>
              <p:nvSpPr>
                <p:cNvPr id="4" name="21 Rectángulo"/>
                <p:cNvSpPr/>
                <p:nvPr/>
              </p:nvSpPr>
              <p:spPr>
                <a:xfrm>
                  <a:off x="4857752" y="3500438"/>
                  <a:ext cx="307183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a:t>
                  </a:r>
                </a:p>
              </p:txBody>
            </p:sp>
            <p:sp>
              <p:nvSpPr>
                <p:cNvPr id="5" name="22 Rectángulo"/>
                <p:cNvSpPr/>
                <p:nvPr/>
              </p:nvSpPr>
              <p:spPr>
                <a:xfrm>
                  <a:off x="4857752" y="3857628"/>
                  <a:ext cx="3071834" cy="250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 Component </a:t>
                  </a:r>
                  <a:r>
                    <a:rPr lang="en-US" dirty="0" err="1"/>
                    <a:t>myComponent</a:t>
                  </a:r>
                  <a:endParaRPr lang="en-US" dirty="0"/>
                </a:p>
              </p:txBody>
            </p:sp>
            <p:sp>
              <p:nvSpPr>
                <p:cNvPr id="6" name="23 Rectángulo"/>
                <p:cNvSpPr/>
                <p:nvPr/>
              </p:nvSpPr>
              <p:spPr>
                <a:xfrm>
                  <a:off x="4857756" y="4105998"/>
                  <a:ext cx="3071836" cy="217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t>+ void </a:t>
                  </a:r>
                  <a:r>
                    <a:rPr lang="en-US" sz="1400" dirty="0" err="1"/>
                    <a:t>setComponent</a:t>
                  </a:r>
                  <a:r>
                    <a:rPr lang="en-US" sz="1400" dirty="0"/>
                    <a:t> (Component)</a:t>
                  </a:r>
                </a:p>
              </p:txBody>
            </p:sp>
          </p:grpSp>
          <p:grpSp>
            <p:nvGrpSpPr>
              <p:cNvPr id="7" name="14 Grupo"/>
              <p:cNvGrpSpPr/>
              <p:nvPr/>
            </p:nvGrpSpPr>
            <p:grpSpPr>
              <a:xfrm>
                <a:off x="580309" y="4714339"/>
                <a:ext cx="3071834" cy="1234941"/>
                <a:chOff x="4857752" y="3500438"/>
                <a:chExt cx="3071834" cy="823294"/>
              </a:xfrm>
            </p:grpSpPr>
            <p:sp>
              <p:nvSpPr>
                <p:cNvPr id="8" name="21 Rectángulo"/>
                <p:cNvSpPr/>
                <p:nvPr/>
              </p:nvSpPr>
              <p:spPr>
                <a:xfrm>
                  <a:off x="4857752" y="3500438"/>
                  <a:ext cx="307183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a:t>
                  </a:r>
                </a:p>
              </p:txBody>
            </p:sp>
            <p:sp>
              <p:nvSpPr>
                <p:cNvPr id="9" name="22 Rectángulo"/>
                <p:cNvSpPr/>
                <p:nvPr/>
              </p:nvSpPr>
              <p:spPr>
                <a:xfrm>
                  <a:off x="4857752" y="3857628"/>
                  <a:ext cx="3071834" cy="250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p:txBody>
            </p:sp>
            <p:sp>
              <p:nvSpPr>
                <p:cNvPr id="10" name="23 Rectángulo"/>
                <p:cNvSpPr/>
                <p:nvPr/>
              </p:nvSpPr>
              <p:spPr>
                <a:xfrm>
                  <a:off x="4857752" y="4105998"/>
                  <a:ext cx="3071834" cy="217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p:txBody>
            </p:sp>
          </p:grpSp>
          <p:cxnSp>
            <p:nvCxnSpPr>
              <p:cNvPr id="14" name="Elbow Connector 13"/>
              <p:cNvCxnSpPr>
                <a:stCxn id="19" idx="2"/>
                <a:endCxn id="8" idx="0"/>
              </p:cNvCxnSpPr>
              <p:nvPr/>
            </p:nvCxnSpPr>
            <p:spPr>
              <a:xfrm rot="5400000">
                <a:off x="1783342" y="4337948"/>
                <a:ext cx="709275" cy="4350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9" name="Diamond 18"/>
              <p:cNvSpPr/>
              <p:nvPr/>
            </p:nvSpPr>
            <p:spPr>
              <a:xfrm>
                <a:off x="1979712" y="3626333"/>
                <a:ext cx="360040" cy="378731"/>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23" name="TextBox 22"/>
            <p:cNvSpPr txBox="1"/>
            <p:nvPr/>
          </p:nvSpPr>
          <p:spPr>
            <a:xfrm>
              <a:off x="1783963" y="3969746"/>
              <a:ext cx="300082" cy="369332"/>
            </a:xfrm>
            <a:prstGeom prst="rect">
              <a:avLst/>
            </a:prstGeom>
            <a:noFill/>
          </p:spPr>
          <p:txBody>
            <a:bodyPr wrap="none" rtlCol="0">
              <a:spAutoFit/>
            </a:bodyPr>
            <a:lstStyle/>
            <a:p>
              <a:r>
                <a:rPr lang="es-MX" dirty="0"/>
                <a:t>1</a:t>
              </a:r>
            </a:p>
          </p:txBody>
        </p:sp>
      </p:grpSp>
      <p:sp>
        <p:nvSpPr>
          <p:cNvPr id="12" name="TextBox 11"/>
          <p:cNvSpPr txBox="1"/>
          <p:nvPr/>
        </p:nvSpPr>
        <p:spPr>
          <a:xfrm>
            <a:off x="2371858" y="2838398"/>
            <a:ext cx="3918411" cy="23083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b="1" dirty="0"/>
              <a:t>Important</a:t>
            </a:r>
          </a:p>
          <a:p>
            <a:pPr marL="285750" indent="-285750">
              <a:buFont typeface="Arial" panose="020B0604020202020204" pitchFamily="34" charset="0"/>
              <a:buChar char="•"/>
            </a:pPr>
            <a:r>
              <a:rPr lang="en-US" dirty="0"/>
              <a:t>Members of a container can be shared by other containers</a:t>
            </a:r>
          </a:p>
          <a:p>
            <a:pPr marL="285750" indent="-285750">
              <a:buFont typeface="Arial" panose="020B0604020202020204" pitchFamily="34" charset="0"/>
              <a:buChar char="•"/>
            </a:pPr>
            <a:r>
              <a:rPr lang="en-US" dirty="0"/>
              <a:t>Destroying the container does not destroy the component</a:t>
            </a:r>
          </a:p>
          <a:p>
            <a:pPr marL="285750" indent="-285750">
              <a:buFont typeface="Arial" panose="020B0604020202020204" pitchFamily="34" charset="0"/>
              <a:buChar char="•"/>
            </a:pPr>
            <a:r>
              <a:rPr lang="en-US" dirty="0"/>
              <a:t>Removing the container does not prevent the component from working</a:t>
            </a:r>
            <a:endParaRPr lang="es-MX" dirty="0"/>
          </a:p>
        </p:txBody>
      </p:sp>
    </p:spTree>
    <p:extLst>
      <p:ext uri="{BB962C8B-B14F-4D97-AF65-F5344CB8AC3E}">
        <p14:creationId xmlns:p14="http://schemas.microsoft.com/office/powerpoint/2010/main" val="113600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down)">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Implementing Relationships in a Class Diagram</a:t>
            </a:r>
            <a:endParaRPr lang="es-MX" dirty="0"/>
          </a:p>
        </p:txBody>
      </p:sp>
      <p:sp>
        <p:nvSpPr>
          <p:cNvPr id="11" name="TextBox 10"/>
          <p:cNvSpPr txBox="1"/>
          <p:nvPr/>
        </p:nvSpPr>
        <p:spPr>
          <a:xfrm>
            <a:off x="4055560" y="1484784"/>
            <a:ext cx="1261884" cy="369332"/>
          </a:xfrm>
          <a:prstGeom prst="rect">
            <a:avLst/>
          </a:prstGeom>
          <a:noFill/>
        </p:spPr>
        <p:txBody>
          <a:bodyPr wrap="none" rtlCol="0">
            <a:spAutoFit/>
          </a:bodyPr>
          <a:lstStyle/>
          <a:p>
            <a:r>
              <a:rPr lang="es-MX" dirty="0" err="1"/>
              <a:t>Association</a:t>
            </a:r>
            <a:endParaRPr lang="es-MX" dirty="0"/>
          </a:p>
        </p:txBody>
      </p:sp>
      <p:grpSp>
        <p:nvGrpSpPr>
          <p:cNvPr id="22" name="Group 21"/>
          <p:cNvGrpSpPr/>
          <p:nvPr/>
        </p:nvGrpSpPr>
        <p:grpSpPr>
          <a:xfrm>
            <a:off x="4055560" y="2391392"/>
            <a:ext cx="4908928" cy="3969951"/>
            <a:chOff x="4055560" y="2391392"/>
            <a:chExt cx="4908928" cy="3969951"/>
          </a:xfrm>
        </p:grpSpPr>
        <p:sp>
          <p:nvSpPr>
            <p:cNvPr id="17" name="TextBox 16"/>
            <p:cNvSpPr txBox="1"/>
            <p:nvPr/>
          </p:nvSpPr>
          <p:spPr>
            <a:xfrm>
              <a:off x="4067944" y="2391392"/>
              <a:ext cx="4896544" cy="2800767"/>
            </a:xfrm>
            <a:prstGeom prst="rect">
              <a:avLst/>
            </a:prstGeom>
            <a:noFill/>
          </p:spPr>
          <p:txBody>
            <a:bodyPr wrap="square" rtlCol="0">
              <a:spAutoFit/>
            </a:bodyPr>
            <a:lstStyle/>
            <a:p>
              <a:pPr>
                <a:tabLst>
                  <a:tab pos="354013" algn="l"/>
                </a:tabLst>
              </a:pPr>
              <a:r>
                <a:rPr lang="es-MX" sz="1600" dirty="0" err="1"/>
                <a:t>public</a:t>
              </a:r>
              <a:r>
                <a:rPr lang="es-MX" sz="1600" dirty="0"/>
                <a:t> </a:t>
              </a:r>
              <a:r>
                <a:rPr lang="es-MX" sz="1600" dirty="0" err="1"/>
                <a:t>class</a:t>
              </a:r>
              <a:r>
                <a:rPr lang="es-MX" sz="1600" dirty="0"/>
                <a:t> </a:t>
              </a:r>
              <a:r>
                <a:rPr lang="es-MX" sz="1600" dirty="0" err="1"/>
                <a:t>MainClass</a:t>
              </a:r>
              <a:r>
                <a:rPr lang="es-MX" sz="1600" dirty="0"/>
                <a:t> {</a:t>
              </a:r>
            </a:p>
            <a:p>
              <a:pPr defTabSz="442913">
                <a:tabLst>
                  <a:tab pos="354013" algn="l"/>
                </a:tabLst>
              </a:pPr>
              <a:endParaRPr lang="es-MX" sz="1600" dirty="0"/>
            </a:p>
            <a:p>
              <a:pPr defTabSz="442913">
                <a:tabLst>
                  <a:tab pos="354013" algn="l"/>
                </a:tabLst>
              </a:pPr>
              <a:r>
                <a:rPr lang="es-MX" sz="1600" dirty="0"/>
                <a:t>	</a:t>
              </a:r>
              <a:r>
                <a:rPr lang="es-MX" sz="1600" dirty="0" err="1"/>
                <a:t>public</a:t>
              </a:r>
              <a:r>
                <a:rPr lang="es-MX" sz="1600" dirty="0"/>
                <a:t> </a:t>
              </a:r>
              <a:r>
                <a:rPr lang="es-MX" sz="1600" dirty="0" err="1"/>
                <a:t>void</a:t>
              </a:r>
              <a:r>
                <a:rPr lang="es-MX" sz="1600" dirty="0"/>
                <a:t> </a:t>
              </a:r>
              <a:r>
                <a:rPr lang="es-MX" sz="1600" dirty="0" err="1"/>
                <a:t>useTool</a:t>
              </a:r>
              <a:r>
                <a:rPr lang="es-MX" sz="1600" dirty="0"/>
                <a:t>(</a:t>
              </a:r>
              <a:r>
                <a:rPr lang="es-MX" sz="1600" dirty="0" err="1"/>
                <a:t>Tool</a:t>
              </a:r>
              <a:r>
                <a:rPr lang="es-MX" sz="1600" dirty="0"/>
                <a:t> t) {</a:t>
              </a:r>
            </a:p>
            <a:p>
              <a:pPr defTabSz="442913">
                <a:tabLst>
                  <a:tab pos="354013" algn="l"/>
                </a:tabLst>
              </a:pPr>
              <a:r>
                <a:rPr lang="es-MX" sz="1600" dirty="0"/>
                <a:t>		…</a:t>
              </a:r>
            </a:p>
            <a:p>
              <a:pPr defTabSz="442913">
                <a:tabLst>
                  <a:tab pos="354013" algn="l"/>
                </a:tabLst>
              </a:pPr>
              <a:r>
                <a:rPr lang="es-MX" sz="1600" dirty="0"/>
                <a:t>		</a:t>
              </a:r>
              <a:r>
                <a:rPr lang="es-MX" sz="1600" dirty="0" err="1"/>
                <a:t>t.doSomething</a:t>
              </a:r>
              <a:r>
                <a:rPr lang="es-MX" sz="1600" dirty="0"/>
                <a:t>();</a:t>
              </a:r>
            </a:p>
            <a:p>
              <a:pPr defTabSz="442913">
                <a:tabLst>
                  <a:tab pos="354013" algn="l"/>
                </a:tabLst>
              </a:pPr>
              <a:r>
                <a:rPr lang="es-MX" sz="1600" dirty="0"/>
                <a:t>	}</a:t>
              </a:r>
            </a:p>
            <a:p>
              <a:pPr defTabSz="442913">
                <a:tabLst>
                  <a:tab pos="354013" algn="l"/>
                </a:tabLst>
              </a:pPr>
              <a:r>
                <a:rPr lang="es-MX" sz="1600" dirty="0"/>
                <a:t>	</a:t>
              </a:r>
              <a:r>
                <a:rPr lang="es-MX" sz="1600" dirty="0" err="1"/>
                <a:t>public</a:t>
              </a:r>
              <a:r>
                <a:rPr lang="es-MX" sz="1600" dirty="0"/>
                <a:t> </a:t>
              </a:r>
              <a:r>
                <a:rPr lang="es-MX" sz="1600" dirty="0" err="1"/>
                <a:t>void</a:t>
              </a:r>
              <a:r>
                <a:rPr lang="es-MX" sz="1600" dirty="0"/>
                <a:t> </a:t>
              </a:r>
              <a:r>
                <a:rPr lang="es-MX" sz="1600" dirty="0" err="1"/>
                <a:t>method</a:t>
              </a:r>
              <a:r>
                <a:rPr lang="es-MX" sz="1600" dirty="0"/>
                <a:t>() {</a:t>
              </a:r>
            </a:p>
            <a:p>
              <a:pPr defTabSz="442913">
                <a:tabLst>
                  <a:tab pos="354013" algn="l"/>
                </a:tabLst>
              </a:pPr>
              <a:r>
                <a:rPr lang="es-MX" sz="1600" dirty="0"/>
                <a:t>		Tool t = new Tool();</a:t>
              </a:r>
            </a:p>
            <a:p>
              <a:pPr defTabSz="442913">
                <a:tabLst>
                  <a:tab pos="354013" algn="l"/>
                </a:tabLst>
              </a:pPr>
              <a:r>
                <a:rPr lang="es-MX" sz="1600" dirty="0"/>
                <a:t>		</a:t>
              </a:r>
              <a:r>
                <a:rPr lang="es-MX" sz="1600" dirty="0" err="1"/>
                <a:t>t.doSomething</a:t>
              </a:r>
              <a:r>
                <a:rPr lang="es-MX" sz="1600" dirty="0"/>
                <a:t>();</a:t>
              </a:r>
            </a:p>
            <a:p>
              <a:pPr defTabSz="442913">
                <a:tabLst>
                  <a:tab pos="354013" algn="l"/>
                </a:tabLst>
              </a:pPr>
              <a:r>
                <a:rPr lang="es-MX" sz="1600" dirty="0"/>
                <a:t>	}</a:t>
              </a:r>
            </a:p>
            <a:p>
              <a:pPr>
                <a:tabLst>
                  <a:tab pos="354013" algn="l"/>
                </a:tabLst>
              </a:pPr>
              <a:r>
                <a:rPr lang="es-MX" sz="1600" dirty="0"/>
                <a:t>}</a:t>
              </a:r>
            </a:p>
          </p:txBody>
        </p:sp>
        <p:sp>
          <p:nvSpPr>
            <p:cNvPr id="18" name="TextBox 17"/>
            <p:cNvSpPr txBox="1"/>
            <p:nvPr/>
          </p:nvSpPr>
          <p:spPr>
            <a:xfrm>
              <a:off x="4055560" y="4884015"/>
              <a:ext cx="4464495" cy="1477328"/>
            </a:xfrm>
            <a:prstGeom prst="rect">
              <a:avLst/>
            </a:prstGeom>
            <a:noFill/>
          </p:spPr>
          <p:txBody>
            <a:bodyPr wrap="square" rtlCol="0">
              <a:spAutoFit/>
            </a:bodyPr>
            <a:lstStyle/>
            <a:p>
              <a:r>
                <a:rPr lang="es-MX" dirty="0" err="1"/>
                <a:t>public</a:t>
              </a:r>
              <a:r>
                <a:rPr lang="es-MX" dirty="0"/>
                <a:t> </a:t>
              </a:r>
              <a:r>
                <a:rPr lang="es-MX" dirty="0" err="1"/>
                <a:t>class</a:t>
              </a:r>
              <a:r>
                <a:rPr lang="es-MX" dirty="0"/>
                <a:t> </a:t>
              </a:r>
              <a:r>
                <a:rPr lang="es-MX" dirty="0" err="1"/>
                <a:t>Tool</a:t>
              </a:r>
              <a:r>
                <a:rPr lang="es-MX" dirty="0"/>
                <a:t> { </a:t>
              </a:r>
            </a:p>
            <a:p>
              <a:pPr>
                <a:tabLst>
                  <a:tab pos="185738" algn="l"/>
                </a:tabLst>
              </a:pPr>
              <a:r>
                <a:rPr lang="es-MX" dirty="0"/>
                <a:t>	</a:t>
              </a:r>
              <a:r>
                <a:rPr lang="es-MX" dirty="0" err="1"/>
                <a:t>public</a:t>
              </a:r>
              <a:r>
                <a:rPr lang="es-MX" dirty="0"/>
                <a:t> </a:t>
              </a:r>
              <a:r>
                <a:rPr lang="es-MX" dirty="0" err="1"/>
                <a:t>void</a:t>
              </a:r>
              <a:r>
                <a:rPr lang="es-MX" dirty="0"/>
                <a:t> </a:t>
              </a:r>
              <a:r>
                <a:rPr lang="es-MX" dirty="0" err="1"/>
                <a:t>doSomething</a:t>
              </a:r>
              <a:r>
                <a:rPr lang="es-MX" dirty="0"/>
                <a:t>() {</a:t>
              </a:r>
            </a:p>
            <a:p>
              <a:pPr>
                <a:tabLst>
                  <a:tab pos="185738" algn="l"/>
                </a:tabLst>
              </a:pPr>
              <a:r>
                <a:rPr lang="es-MX" dirty="0"/>
                <a:t>	…</a:t>
              </a:r>
            </a:p>
            <a:p>
              <a:pPr>
                <a:tabLst>
                  <a:tab pos="185738" algn="l"/>
                </a:tabLst>
              </a:pPr>
              <a:r>
                <a:rPr lang="es-MX" dirty="0"/>
                <a:t>	}</a:t>
              </a:r>
            </a:p>
            <a:p>
              <a:r>
                <a:rPr lang="es-MX" dirty="0"/>
                <a:t>}</a:t>
              </a:r>
            </a:p>
          </p:txBody>
        </p:sp>
      </p:grpSp>
      <p:grpSp>
        <p:nvGrpSpPr>
          <p:cNvPr id="15" name="Group 14"/>
          <p:cNvGrpSpPr/>
          <p:nvPr/>
        </p:nvGrpSpPr>
        <p:grpSpPr>
          <a:xfrm>
            <a:off x="323528" y="2391392"/>
            <a:ext cx="3648157" cy="3557888"/>
            <a:chOff x="323528" y="2391392"/>
            <a:chExt cx="3648157" cy="3557888"/>
          </a:xfrm>
        </p:grpSpPr>
        <p:grpSp>
          <p:nvGrpSpPr>
            <p:cNvPr id="21" name="Group 20"/>
            <p:cNvGrpSpPr/>
            <p:nvPr/>
          </p:nvGrpSpPr>
          <p:grpSpPr>
            <a:xfrm>
              <a:off x="323528" y="2391392"/>
              <a:ext cx="3648157" cy="3557888"/>
              <a:chOff x="323528" y="2391392"/>
              <a:chExt cx="3648157" cy="3557888"/>
            </a:xfrm>
          </p:grpSpPr>
          <p:grpSp>
            <p:nvGrpSpPr>
              <p:cNvPr id="3" name="14 Grupo"/>
              <p:cNvGrpSpPr/>
              <p:nvPr/>
            </p:nvGrpSpPr>
            <p:grpSpPr>
              <a:xfrm>
                <a:off x="323528" y="2391392"/>
                <a:ext cx="3648157" cy="1594278"/>
                <a:chOff x="4857752" y="3500438"/>
                <a:chExt cx="3071840" cy="1062852"/>
              </a:xfrm>
            </p:grpSpPr>
            <p:sp>
              <p:nvSpPr>
                <p:cNvPr id="4" name="21 Rectángulo"/>
                <p:cNvSpPr/>
                <p:nvPr/>
              </p:nvSpPr>
              <p:spPr>
                <a:xfrm>
                  <a:off x="4857752" y="3500438"/>
                  <a:ext cx="307183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MainClass</a:t>
                  </a:r>
                  <a:endParaRPr lang="en-US" dirty="0"/>
                </a:p>
              </p:txBody>
            </p:sp>
            <p:sp>
              <p:nvSpPr>
                <p:cNvPr id="5" name="22 Rectángulo"/>
                <p:cNvSpPr/>
                <p:nvPr/>
              </p:nvSpPr>
              <p:spPr>
                <a:xfrm>
                  <a:off x="4857752" y="3857628"/>
                  <a:ext cx="3071834" cy="250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p:txBody>
            </p:sp>
            <p:sp>
              <p:nvSpPr>
                <p:cNvPr id="6" name="23 Rectángulo"/>
                <p:cNvSpPr/>
                <p:nvPr/>
              </p:nvSpPr>
              <p:spPr>
                <a:xfrm>
                  <a:off x="4857756" y="4105998"/>
                  <a:ext cx="3071836" cy="457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t>+ void </a:t>
                  </a:r>
                  <a:r>
                    <a:rPr lang="en-US" sz="1400" dirty="0" err="1"/>
                    <a:t>useTool</a:t>
                  </a:r>
                  <a:r>
                    <a:rPr lang="en-US" sz="1400" dirty="0"/>
                    <a:t>(Tool)</a:t>
                  </a:r>
                </a:p>
                <a:p>
                  <a:r>
                    <a:rPr lang="en-US" sz="1400" dirty="0"/>
                    <a:t>+ void method()</a:t>
                  </a:r>
                </a:p>
              </p:txBody>
            </p:sp>
          </p:grpSp>
          <p:grpSp>
            <p:nvGrpSpPr>
              <p:cNvPr id="7" name="14 Grupo"/>
              <p:cNvGrpSpPr/>
              <p:nvPr/>
            </p:nvGrpSpPr>
            <p:grpSpPr>
              <a:xfrm>
                <a:off x="580309" y="4714339"/>
                <a:ext cx="3071834" cy="1234941"/>
                <a:chOff x="4857752" y="3500438"/>
                <a:chExt cx="3071834" cy="823294"/>
              </a:xfrm>
            </p:grpSpPr>
            <p:sp>
              <p:nvSpPr>
                <p:cNvPr id="8" name="21 Rectángulo"/>
                <p:cNvSpPr/>
                <p:nvPr/>
              </p:nvSpPr>
              <p:spPr>
                <a:xfrm>
                  <a:off x="4857752" y="3500438"/>
                  <a:ext cx="307183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Tool</a:t>
                  </a:r>
                </a:p>
              </p:txBody>
            </p:sp>
            <p:sp>
              <p:nvSpPr>
                <p:cNvPr id="9" name="22 Rectángulo"/>
                <p:cNvSpPr/>
                <p:nvPr/>
              </p:nvSpPr>
              <p:spPr>
                <a:xfrm>
                  <a:off x="4857752" y="3857628"/>
                  <a:ext cx="3071834" cy="250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p:txBody>
            </p:sp>
            <p:sp>
              <p:nvSpPr>
                <p:cNvPr id="10" name="23 Rectángulo"/>
                <p:cNvSpPr/>
                <p:nvPr/>
              </p:nvSpPr>
              <p:spPr>
                <a:xfrm>
                  <a:off x="4857752" y="4105998"/>
                  <a:ext cx="3071834" cy="217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 void </a:t>
                  </a:r>
                  <a:r>
                    <a:rPr lang="en-US" dirty="0" err="1"/>
                    <a:t>doSomething</a:t>
                  </a:r>
                  <a:r>
                    <a:rPr lang="en-US" dirty="0"/>
                    <a:t>()</a:t>
                  </a:r>
                </a:p>
              </p:txBody>
            </p:sp>
          </p:grpSp>
          <p:cxnSp>
            <p:nvCxnSpPr>
              <p:cNvPr id="14" name="Elbow Connector 13"/>
              <p:cNvCxnSpPr>
                <a:stCxn id="6" idx="2"/>
                <a:endCxn id="8" idx="0"/>
              </p:cNvCxnSpPr>
              <p:nvPr/>
            </p:nvCxnSpPr>
            <p:spPr>
              <a:xfrm rot="5400000">
                <a:off x="1767584" y="4334313"/>
                <a:ext cx="728669" cy="31383"/>
              </a:xfrm>
              <a:prstGeom prst="bentConnector3">
                <a:avLst/>
              </a:prstGeom>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2259035" y="3985670"/>
              <a:ext cx="1037463" cy="369332"/>
            </a:xfrm>
            <a:prstGeom prst="rect">
              <a:avLst/>
            </a:prstGeom>
            <a:noFill/>
          </p:spPr>
          <p:txBody>
            <a:bodyPr wrap="none" rtlCol="0">
              <a:spAutoFit/>
            </a:bodyPr>
            <a:lstStyle/>
            <a:p>
              <a:r>
                <a:rPr lang="es-MX" dirty="0"/>
                <a:t>&lt;&lt;use&gt;&gt;</a:t>
              </a:r>
            </a:p>
          </p:txBody>
        </p:sp>
      </p:grpSp>
      <p:sp>
        <p:nvSpPr>
          <p:cNvPr id="20" name="TextBox 19"/>
          <p:cNvSpPr txBox="1"/>
          <p:nvPr/>
        </p:nvSpPr>
        <p:spPr>
          <a:xfrm>
            <a:off x="1987486" y="3160497"/>
            <a:ext cx="3918411" cy="17543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b="1" dirty="0"/>
              <a:t>Important</a:t>
            </a:r>
          </a:p>
          <a:p>
            <a:pPr marL="285750" indent="-285750">
              <a:buFont typeface="Arial" panose="020B0604020202020204" pitchFamily="34" charset="0"/>
              <a:buChar char="•"/>
            </a:pPr>
            <a:r>
              <a:rPr lang="en-US" dirty="0"/>
              <a:t>It is a relation between the objects of the classes</a:t>
            </a:r>
          </a:p>
          <a:p>
            <a:pPr marL="285750" indent="-285750">
              <a:buFont typeface="Arial" panose="020B0604020202020204" pitchFamily="34" charset="0"/>
              <a:buChar char="•"/>
            </a:pPr>
            <a:r>
              <a:rPr lang="en-US" dirty="0"/>
              <a:t>An object of the main class effects an action (uses, for example) with an object of the class tool</a:t>
            </a:r>
            <a:endParaRPr lang="es-MX" dirty="0"/>
          </a:p>
        </p:txBody>
      </p:sp>
    </p:spTree>
    <p:extLst>
      <p:ext uri="{BB962C8B-B14F-4D97-AF65-F5344CB8AC3E}">
        <p14:creationId xmlns:p14="http://schemas.microsoft.com/office/powerpoint/2010/main" val="1110768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Implementing Relationships in a Class Diagram</a:t>
            </a:r>
            <a:endParaRPr lang="es-MX" dirty="0"/>
          </a:p>
        </p:txBody>
      </p:sp>
      <p:sp>
        <p:nvSpPr>
          <p:cNvPr id="11" name="TextBox 10"/>
          <p:cNvSpPr txBox="1"/>
          <p:nvPr/>
        </p:nvSpPr>
        <p:spPr>
          <a:xfrm>
            <a:off x="4067944" y="1484784"/>
            <a:ext cx="1228221" cy="369332"/>
          </a:xfrm>
          <a:prstGeom prst="rect">
            <a:avLst/>
          </a:prstGeom>
          <a:noFill/>
        </p:spPr>
        <p:txBody>
          <a:bodyPr wrap="none" rtlCol="0">
            <a:spAutoFit/>
          </a:bodyPr>
          <a:lstStyle/>
          <a:p>
            <a:r>
              <a:rPr lang="es-MX" dirty="0" err="1"/>
              <a:t>Inheritance</a:t>
            </a:r>
            <a:endParaRPr lang="es-MX" dirty="0"/>
          </a:p>
        </p:txBody>
      </p:sp>
      <p:grpSp>
        <p:nvGrpSpPr>
          <p:cNvPr id="13" name="Group 12"/>
          <p:cNvGrpSpPr/>
          <p:nvPr/>
        </p:nvGrpSpPr>
        <p:grpSpPr>
          <a:xfrm>
            <a:off x="580309" y="2391392"/>
            <a:ext cx="3103085" cy="3557888"/>
            <a:chOff x="580309" y="2391392"/>
            <a:chExt cx="3103085" cy="3557888"/>
          </a:xfrm>
        </p:grpSpPr>
        <p:grpSp>
          <p:nvGrpSpPr>
            <p:cNvPr id="3" name="14 Grupo"/>
            <p:cNvGrpSpPr/>
            <p:nvPr/>
          </p:nvGrpSpPr>
          <p:grpSpPr>
            <a:xfrm>
              <a:off x="611560" y="2391392"/>
              <a:ext cx="3071834" cy="1234941"/>
              <a:chOff x="4857752" y="3500438"/>
              <a:chExt cx="3071834" cy="823294"/>
            </a:xfrm>
          </p:grpSpPr>
          <p:sp>
            <p:nvSpPr>
              <p:cNvPr id="4" name="21 Rectángulo"/>
              <p:cNvSpPr/>
              <p:nvPr/>
            </p:nvSpPr>
            <p:spPr>
              <a:xfrm>
                <a:off x="4857752" y="3500438"/>
                <a:ext cx="307183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ParentClass</a:t>
                </a:r>
                <a:endParaRPr lang="en-US" dirty="0"/>
              </a:p>
            </p:txBody>
          </p:sp>
          <p:sp>
            <p:nvSpPr>
              <p:cNvPr id="5" name="22 Rectángulo"/>
              <p:cNvSpPr/>
              <p:nvPr/>
            </p:nvSpPr>
            <p:spPr>
              <a:xfrm>
                <a:off x="4857752" y="3857628"/>
                <a:ext cx="3071834" cy="250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p:txBody>
          </p:sp>
          <p:sp>
            <p:nvSpPr>
              <p:cNvPr id="6" name="23 Rectángulo"/>
              <p:cNvSpPr/>
              <p:nvPr/>
            </p:nvSpPr>
            <p:spPr>
              <a:xfrm>
                <a:off x="4857752" y="4105998"/>
                <a:ext cx="3071834" cy="217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p:txBody>
          </p:sp>
        </p:grpSp>
        <p:grpSp>
          <p:nvGrpSpPr>
            <p:cNvPr id="7" name="14 Grupo"/>
            <p:cNvGrpSpPr/>
            <p:nvPr/>
          </p:nvGrpSpPr>
          <p:grpSpPr>
            <a:xfrm>
              <a:off x="580309" y="4714339"/>
              <a:ext cx="3071834" cy="1234941"/>
              <a:chOff x="4857752" y="3500438"/>
              <a:chExt cx="3071834" cy="823294"/>
            </a:xfrm>
          </p:grpSpPr>
          <p:sp>
            <p:nvSpPr>
              <p:cNvPr id="8" name="21 Rectángulo"/>
              <p:cNvSpPr/>
              <p:nvPr/>
            </p:nvSpPr>
            <p:spPr>
              <a:xfrm>
                <a:off x="4857752" y="3500438"/>
                <a:ext cx="307183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ChildClass</a:t>
                </a:r>
                <a:endParaRPr lang="en-US" dirty="0"/>
              </a:p>
            </p:txBody>
          </p:sp>
          <p:sp>
            <p:nvSpPr>
              <p:cNvPr id="9" name="22 Rectángulo"/>
              <p:cNvSpPr/>
              <p:nvPr/>
            </p:nvSpPr>
            <p:spPr>
              <a:xfrm>
                <a:off x="4857752" y="3857628"/>
                <a:ext cx="3071834" cy="250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p:txBody>
          </p:sp>
          <p:sp>
            <p:nvSpPr>
              <p:cNvPr id="10" name="23 Rectángulo"/>
              <p:cNvSpPr/>
              <p:nvPr/>
            </p:nvSpPr>
            <p:spPr>
              <a:xfrm>
                <a:off x="4857752" y="4105998"/>
                <a:ext cx="3071834" cy="217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p:txBody>
          </p:sp>
        </p:grpSp>
        <p:sp>
          <p:nvSpPr>
            <p:cNvPr id="12" name="Isosceles Triangle 11"/>
            <p:cNvSpPr/>
            <p:nvPr/>
          </p:nvSpPr>
          <p:spPr>
            <a:xfrm>
              <a:off x="1972210" y="3626333"/>
              <a:ext cx="295534" cy="3787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4" name="Elbow Connector 13"/>
            <p:cNvCxnSpPr>
              <a:stCxn id="12" idx="3"/>
              <a:endCxn id="8" idx="0"/>
            </p:cNvCxnSpPr>
            <p:nvPr/>
          </p:nvCxnSpPr>
          <p:spPr>
            <a:xfrm rot="5400000">
              <a:off x="1763465" y="4357826"/>
              <a:ext cx="709275" cy="3751"/>
            </a:xfrm>
            <a:prstGeom prst="bentConnector3">
              <a:avLst/>
            </a:prstGeom>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4259713" y="2391392"/>
            <a:ext cx="4464495" cy="3251697"/>
            <a:chOff x="4259713" y="2391392"/>
            <a:chExt cx="4464495" cy="3251697"/>
          </a:xfrm>
        </p:grpSpPr>
        <p:sp>
          <p:nvSpPr>
            <p:cNvPr id="17" name="TextBox 16"/>
            <p:cNvSpPr txBox="1"/>
            <p:nvPr/>
          </p:nvSpPr>
          <p:spPr>
            <a:xfrm>
              <a:off x="5024958" y="2391392"/>
              <a:ext cx="2934005" cy="923330"/>
            </a:xfrm>
            <a:prstGeom prst="rect">
              <a:avLst/>
            </a:prstGeom>
            <a:noFill/>
          </p:spPr>
          <p:txBody>
            <a:bodyPr wrap="square" rtlCol="0">
              <a:spAutoFit/>
            </a:bodyPr>
            <a:lstStyle/>
            <a:p>
              <a:r>
                <a:rPr lang="es-MX" dirty="0" err="1"/>
                <a:t>public</a:t>
              </a:r>
              <a:r>
                <a:rPr lang="es-MX" dirty="0"/>
                <a:t> </a:t>
              </a:r>
              <a:r>
                <a:rPr lang="es-MX" dirty="0" err="1"/>
                <a:t>class</a:t>
              </a:r>
              <a:r>
                <a:rPr lang="es-MX" dirty="0"/>
                <a:t> </a:t>
              </a:r>
              <a:r>
                <a:rPr lang="es-MX" dirty="0" err="1"/>
                <a:t>ParentClass</a:t>
              </a:r>
              <a:r>
                <a:rPr lang="es-MX" dirty="0"/>
                <a:t> {</a:t>
              </a:r>
            </a:p>
            <a:p>
              <a:r>
                <a:rPr lang="es-MX" dirty="0"/>
                <a:t>…</a:t>
              </a:r>
            </a:p>
            <a:p>
              <a:r>
                <a:rPr lang="es-MX" dirty="0"/>
                <a:t>}</a:t>
              </a:r>
            </a:p>
          </p:txBody>
        </p:sp>
        <p:sp>
          <p:nvSpPr>
            <p:cNvPr id="18" name="TextBox 17"/>
            <p:cNvSpPr txBox="1"/>
            <p:nvPr/>
          </p:nvSpPr>
          <p:spPr>
            <a:xfrm>
              <a:off x="4259713" y="4719759"/>
              <a:ext cx="4464495" cy="923330"/>
            </a:xfrm>
            <a:prstGeom prst="rect">
              <a:avLst/>
            </a:prstGeom>
            <a:noFill/>
          </p:spPr>
          <p:txBody>
            <a:bodyPr wrap="square" rtlCol="0">
              <a:spAutoFit/>
            </a:bodyPr>
            <a:lstStyle/>
            <a:p>
              <a:r>
                <a:rPr lang="es-MX" dirty="0" err="1"/>
                <a:t>public</a:t>
              </a:r>
              <a:r>
                <a:rPr lang="es-MX" dirty="0"/>
                <a:t> </a:t>
              </a:r>
              <a:r>
                <a:rPr lang="es-MX" dirty="0" err="1"/>
                <a:t>class</a:t>
              </a:r>
              <a:r>
                <a:rPr lang="es-MX" dirty="0"/>
                <a:t> </a:t>
              </a:r>
              <a:r>
                <a:rPr lang="es-MX" dirty="0" err="1"/>
                <a:t>ChildClass</a:t>
              </a:r>
              <a:r>
                <a:rPr lang="es-MX" dirty="0"/>
                <a:t> </a:t>
              </a:r>
              <a:r>
                <a:rPr lang="es-MX" dirty="0" err="1"/>
                <a:t>extends</a:t>
              </a:r>
              <a:r>
                <a:rPr lang="es-MX" dirty="0"/>
                <a:t> </a:t>
              </a:r>
              <a:r>
                <a:rPr lang="es-MX" dirty="0" err="1"/>
                <a:t>ParentClass</a:t>
              </a:r>
              <a:r>
                <a:rPr lang="es-MX" dirty="0"/>
                <a:t> { </a:t>
              </a:r>
            </a:p>
            <a:p>
              <a:r>
                <a:rPr lang="es-MX" dirty="0"/>
                <a:t>…</a:t>
              </a:r>
            </a:p>
            <a:p>
              <a:r>
                <a:rPr lang="es-MX" dirty="0"/>
                <a:t>}</a:t>
              </a:r>
            </a:p>
          </p:txBody>
        </p:sp>
      </p:grpSp>
      <p:sp>
        <p:nvSpPr>
          <p:cNvPr id="19" name="TextBox 18"/>
          <p:cNvSpPr txBox="1"/>
          <p:nvPr/>
        </p:nvSpPr>
        <p:spPr>
          <a:xfrm>
            <a:off x="2573549" y="2683014"/>
            <a:ext cx="3918411" cy="20313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b="1" dirty="0"/>
              <a:t>Important</a:t>
            </a:r>
          </a:p>
          <a:p>
            <a:pPr marL="285750" indent="-285750">
              <a:buFont typeface="Arial" panose="020B0604020202020204" pitchFamily="34" charset="0"/>
              <a:buChar char="•"/>
            </a:pPr>
            <a:r>
              <a:rPr lang="en-US" dirty="0"/>
              <a:t>If X is a subclass of Y, then the objects of X can be stored as objects of Y</a:t>
            </a:r>
          </a:p>
          <a:p>
            <a:pPr marL="285750" indent="-285750">
              <a:buFont typeface="Arial" panose="020B0604020202020204" pitchFamily="34" charset="0"/>
              <a:buChar char="•"/>
            </a:pPr>
            <a:r>
              <a:rPr lang="en-US" dirty="0"/>
              <a:t>The tasks performed by the objects of Y can be performed by the objects of X</a:t>
            </a:r>
            <a:endParaRPr lang="es-MX" dirty="0"/>
          </a:p>
        </p:txBody>
      </p:sp>
    </p:spTree>
    <p:extLst>
      <p:ext uri="{BB962C8B-B14F-4D97-AF65-F5344CB8AC3E}">
        <p14:creationId xmlns:p14="http://schemas.microsoft.com/office/powerpoint/2010/main" val="399267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1" presetClass="entr" presetSubtype="3"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heel(3)">
                                      <p:cBhvr>
                                        <p:cTn id="17" dur="2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F3CCC-ACD5-4FAF-8F04-0CE937E4DF34}"/>
              </a:ext>
            </a:extLst>
          </p:cNvPr>
          <p:cNvSpPr>
            <a:spLocks noGrp="1"/>
          </p:cNvSpPr>
          <p:nvPr>
            <p:ph type="title"/>
          </p:nvPr>
        </p:nvSpPr>
        <p:spPr/>
        <p:txBody>
          <a:bodyPr/>
          <a:lstStyle/>
          <a:p>
            <a:r>
              <a:rPr lang="en-US"/>
              <a:t>Aggregation</a:t>
            </a:r>
          </a:p>
        </p:txBody>
      </p:sp>
      <p:sp>
        <p:nvSpPr>
          <p:cNvPr id="3" name="Content Placeholder 2">
            <a:extLst>
              <a:ext uri="{FF2B5EF4-FFF2-40B4-BE49-F238E27FC236}">
                <a16:creationId xmlns:a16="http://schemas.microsoft.com/office/drawing/2014/main" id="{0C42695E-158C-4EC3-BE5A-51833036B8B6}"/>
              </a:ext>
            </a:extLst>
          </p:cNvPr>
          <p:cNvSpPr>
            <a:spLocks noGrp="1"/>
          </p:cNvSpPr>
          <p:nvPr>
            <p:ph sz="quarter" idx="1"/>
          </p:nvPr>
        </p:nvSpPr>
        <p:spPr/>
        <p:txBody>
          <a:bodyPr/>
          <a:lstStyle/>
          <a:p>
            <a:r>
              <a:rPr lang="en-US" dirty="0"/>
              <a:t>A factory builds vehicles for the Tesla brand. To produce a unit, it requires knowing the model, color, if it requires autopilot, tire size and motor torque. Once the vehicle is finished, a review of the following aspects is carried out:</a:t>
            </a:r>
          </a:p>
          <a:p>
            <a:pPr lvl="1"/>
            <a:r>
              <a:rPr lang="en-US" dirty="0"/>
              <a:t>Time to reach 60 mph</a:t>
            </a:r>
          </a:p>
          <a:p>
            <a:pPr lvl="1"/>
            <a:r>
              <a:rPr lang="en-US" dirty="0"/>
              <a:t>Proper operation of the autopilot</a:t>
            </a:r>
          </a:p>
          <a:p>
            <a:pPr lvl="1"/>
            <a:r>
              <a:rPr lang="en-US" dirty="0"/>
              <a:t>Maximum speed</a:t>
            </a:r>
          </a:p>
          <a:p>
            <a:r>
              <a:rPr lang="en-US" dirty="0"/>
              <a:t>This report is attached to each vehicle.</a:t>
            </a:r>
          </a:p>
        </p:txBody>
      </p:sp>
    </p:spTree>
    <p:extLst>
      <p:ext uri="{BB962C8B-B14F-4D97-AF65-F5344CB8AC3E}">
        <p14:creationId xmlns:p14="http://schemas.microsoft.com/office/powerpoint/2010/main" val="24895020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en">
  <a:themeElements>
    <a:clrScheme name="Orige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e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725</TotalTime>
  <Words>493</Words>
  <Application>Microsoft Office PowerPoint</Application>
  <PresentationFormat>On-screen Show (4:3)</PresentationFormat>
  <Paragraphs>136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Bookman Old Style</vt:lpstr>
      <vt:lpstr>Gill Sans MT</vt:lpstr>
      <vt:lpstr>Wingdings</vt:lpstr>
      <vt:lpstr>Wingdings 3</vt:lpstr>
      <vt:lpstr>Origen</vt:lpstr>
      <vt:lpstr>Object Oriented Programming</vt:lpstr>
      <vt:lpstr>Session $5</vt:lpstr>
      <vt:lpstr>Multiplicity of the relations</vt:lpstr>
      <vt:lpstr>Implementing Relationships in a Class Diagram</vt:lpstr>
      <vt:lpstr>Implementing Relationships in a Class Diagram</vt:lpstr>
      <vt:lpstr>Implementing Relationships in a Class Diagram</vt:lpstr>
      <vt:lpstr>Implementing Relationships in a Class Diagram</vt:lpstr>
      <vt:lpstr>Implementing Relationships in a Class Diagram</vt:lpstr>
      <vt:lpstr>Aggregation</vt:lpstr>
      <vt:lpstr>PowerPoint Presentation</vt:lpstr>
      <vt:lpstr>Exercise</vt:lpstr>
      <vt:lpstr>Session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Orientada a Objetos</dc:title>
  <dc:creator>Ganso</dc:creator>
  <cp:lastModifiedBy>Ivan Guerrero</cp:lastModifiedBy>
  <cp:revision>170</cp:revision>
  <dcterms:created xsi:type="dcterms:W3CDTF">2012-01-26T18:36:35Z</dcterms:created>
  <dcterms:modified xsi:type="dcterms:W3CDTF">2019-02-01T19:09:06Z</dcterms:modified>
</cp:coreProperties>
</file>