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1" r:id="rId4"/>
    <p:sldId id="284" r:id="rId5"/>
    <p:sldId id="286" r:id="rId6"/>
    <p:sldId id="287" r:id="rId7"/>
    <p:sldId id="285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0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599CAE3-F666-49B4-8F70-9AAA08DA0D7B}" type="datetimeFigureOut">
              <a:rPr lang="es-ES" smtClean="0"/>
              <a:pPr/>
              <a:t>08/02/2019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1A41C81-7062-474A-B3DA-D9DBE745DDD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CAE3-F666-49B4-8F70-9AAA08DA0D7B}" type="datetimeFigureOut">
              <a:rPr lang="es-ES" smtClean="0"/>
              <a:pPr/>
              <a:t>08/02/2019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C81-7062-474A-B3DA-D9DBE745DDD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CAE3-F666-49B4-8F70-9AAA08DA0D7B}" type="datetimeFigureOut">
              <a:rPr lang="es-ES" smtClean="0"/>
              <a:pPr/>
              <a:t>08/02/2019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C81-7062-474A-B3DA-D9DBE745DDD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CAE3-F666-49B4-8F70-9AAA08DA0D7B}" type="datetimeFigureOut">
              <a:rPr lang="es-ES" smtClean="0"/>
              <a:pPr/>
              <a:t>08/02/2019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C81-7062-474A-B3DA-D9DBE745DDD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599CAE3-F666-49B4-8F70-9AAA08DA0D7B}" type="datetimeFigureOut">
              <a:rPr lang="es-ES" smtClean="0"/>
              <a:pPr/>
              <a:t>08/02/2019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1A41C81-7062-474A-B3DA-D9DBE745DDD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CAE3-F666-49B4-8F70-9AAA08DA0D7B}" type="datetimeFigureOut">
              <a:rPr lang="es-ES" smtClean="0"/>
              <a:pPr/>
              <a:t>08/02/2019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C81-7062-474A-B3DA-D9DBE745DDD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CAE3-F666-49B4-8F70-9AAA08DA0D7B}" type="datetimeFigureOut">
              <a:rPr lang="es-ES" smtClean="0"/>
              <a:pPr/>
              <a:t>08/02/2019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C81-7062-474A-B3DA-D9DBE745DDD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CAE3-F666-49B4-8F70-9AAA08DA0D7B}" type="datetimeFigureOut">
              <a:rPr lang="es-ES" smtClean="0"/>
              <a:pPr/>
              <a:t>08/02/2019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C81-7062-474A-B3DA-D9DBE745DDD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CAE3-F666-49B4-8F70-9AAA08DA0D7B}" type="datetimeFigureOut">
              <a:rPr lang="es-ES" smtClean="0"/>
              <a:pPr/>
              <a:t>08/02/2019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C81-7062-474A-B3DA-D9DBE745DDD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CAE3-F666-49B4-8F70-9AAA08DA0D7B}" type="datetimeFigureOut">
              <a:rPr lang="es-ES" smtClean="0"/>
              <a:pPr/>
              <a:t>08/02/2019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C81-7062-474A-B3DA-D9DBE745DDD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CAE3-F666-49B4-8F70-9AAA08DA0D7B}" type="datetimeFigureOut">
              <a:rPr lang="es-ES" smtClean="0"/>
              <a:pPr/>
              <a:t>08/02/2019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C81-7062-474A-B3DA-D9DBE745DDD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99CAE3-F666-49B4-8F70-9AAA08DA0D7B}" type="datetimeFigureOut">
              <a:rPr lang="es-ES" smtClean="0"/>
              <a:pPr/>
              <a:t>08/02/2019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1A41C81-7062-474A-B3DA-D9DBE745DDD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Object</a:t>
            </a:r>
            <a:r>
              <a:rPr lang="es-MX" dirty="0"/>
              <a:t> </a:t>
            </a:r>
            <a:r>
              <a:rPr lang="es-MX" dirty="0" err="1"/>
              <a:t>Oriented</a:t>
            </a:r>
            <a:r>
              <a:rPr lang="es-MX" dirty="0"/>
              <a:t> </a:t>
            </a:r>
            <a:r>
              <a:rPr lang="es-MX" dirty="0" err="1"/>
              <a:t>Programming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Iván Guerrero Román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Session</a:t>
            </a:r>
            <a:r>
              <a:rPr lang="es-MX" dirty="0"/>
              <a:t> $7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OO design</a:t>
            </a:r>
          </a:p>
          <a:p>
            <a:pPr lvl="1"/>
            <a:r>
              <a:rPr lang="en-US" dirty="0"/>
              <a:t>Grammatical method and CRC cards (class-responsibility-collaboration).</a:t>
            </a:r>
          </a:p>
          <a:p>
            <a:pPr lvl="1"/>
            <a:r>
              <a:rPr lang="en-US" dirty="0"/>
              <a:t>Inheritance relationship (is-a)</a:t>
            </a:r>
          </a:p>
          <a:p>
            <a:pPr lvl="1"/>
            <a:r>
              <a:rPr lang="en-US" dirty="0"/>
              <a:t>Composition relationship (has-a)</a:t>
            </a:r>
          </a:p>
          <a:p>
            <a:pPr lvl="1"/>
            <a:r>
              <a:rPr lang="en-US" dirty="0"/>
              <a:t>Modeling classes with the grammatical method</a:t>
            </a:r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Relationships in a Class Diagram</a:t>
            </a:r>
            <a:endParaRPr lang="es-MX" dirty="0"/>
          </a:p>
        </p:txBody>
      </p:sp>
      <p:sp>
        <p:nvSpPr>
          <p:cNvPr id="11" name="TextBox 10"/>
          <p:cNvSpPr txBox="1"/>
          <p:nvPr/>
        </p:nvSpPr>
        <p:spPr>
          <a:xfrm>
            <a:off x="4055560" y="1484784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Composition</a:t>
            </a:r>
            <a:endParaRPr lang="es-MX" dirty="0"/>
          </a:p>
        </p:txBody>
      </p:sp>
      <p:grpSp>
        <p:nvGrpSpPr>
          <p:cNvPr id="22" name="Group 21"/>
          <p:cNvGrpSpPr/>
          <p:nvPr/>
        </p:nvGrpSpPr>
        <p:grpSpPr>
          <a:xfrm>
            <a:off x="4067944" y="2391392"/>
            <a:ext cx="4896544" cy="3864452"/>
            <a:chOff x="4067944" y="2391392"/>
            <a:chExt cx="4896544" cy="3864452"/>
          </a:xfrm>
        </p:grpSpPr>
        <p:sp>
          <p:nvSpPr>
            <p:cNvPr id="17" name="TextBox 16"/>
            <p:cNvSpPr txBox="1"/>
            <p:nvPr/>
          </p:nvSpPr>
          <p:spPr>
            <a:xfrm>
              <a:off x="4067944" y="2391392"/>
              <a:ext cx="489654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err="1"/>
                <a:t>public</a:t>
              </a:r>
              <a:r>
                <a:rPr lang="es-MX" dirty="0"/>
                <a:t> </a:t>
              </a:r>
              <a:r>
                <a:rPr lang="es-MX" dirty="0" err="1"/>
                <a:t>class</a:t>
              </a:r>
              <a:r>
                <a:rPr lang="es-MX" dirty="0"/>
                <a:t> </a:t>
              </a:r>
              <a:r>
                <a:rPr lang="es-MX" dirty="0" err="1"/>
                <a:t>Container</a:t>
              </a:r>
              <a:r>
                <a:rPr lang="es-MX" dirty="0"/>
                <a:t> {</a:t>
              </a:r>
            </a:p>
            <a:p>
              <a:pPr defTabSz="442913"/>
              <a:r>
                <a:rPr lang="es-MX" dirty="0"/>
                <a:t>	</a:t>
              </a:r>
              <a:r>
                <a:rPr lang="es-MX" dirty="0" err="1"/>
                <a:t>private</a:t>
              </a:r>
              <a:r>
                <a:rPr lang="es-MX" dirty="0"/>
                <a:t> </a:t>
              </a:r>
              <a:r>
                <a:rPr lang="es-MX" dirty="0" err="1"/>
                <a:t>Component</a:t>
              </a:r>
              <a:r>
                <a:rPr lang="es-MX" dirty="0"/>
                <a:t>[] </a:t>
              </a:r>
              <a:r>
                <a:rPr lang="es-MX" dirty="0" err="1"/>
                <a:t>components</a:t>
              </a:r>
              <a:r>
                <a:rPr lang="es-MX" dirty="0"/>
                <a:t>;</a:t>
              </a:r>
            </a:p>
            <a:p>
              <a:pPr defTabSz="442913"/>
              <a:r>
                <a:rPr lang="es-MX" dirty="0"/>
                <a:t>	</a:t>
              </a:r>
              <a:r>
                <a:rPr lang="es-MX" dirty="0" err="1"/>
                <a:t>private</a:t>
              </a:r>
              <a:r>
                <a:rPr lang="es-MX" dirty="0"/>
                <a:t> final </a:t>
              </a:r>
              <a:r>
                <a:rPr lang="es-MX" dirty="0" err="1"/>
                <a:t>int</a:t>
              </a:r>
              <a:r>
                <a:rPr lang="es-MX" dirty="0"/>
                <a:t> SIZE = 10;</a:t>
              </a:r>
            </a:p>
            <a:p>
              <a:pPr defTabSz="442913"/>
              <a:endParaRPr lang="es-MX" dirty="0"/>
            </a:p>
            <a:p>
              <a:pPr defTabSz="442913"/>
              <a:r>
                <a:rPr lang="es-MX" dirty="0"/>
                <a:t>	</a:t>
              </a:r>
              <a:r>
                <a:rPr lang="es-MX" dirty="0" err="1"/>
                <a:t>public</a:t>
              </a:r>
              <a:r>
                <a:rPr lang="es-MX" dirty="0"/>
                <a:t> </a:t>
              </a:r>
              <a:r>
                <a:rPr lang="es-MX" dirty="0" err="1"/>
                <a:t>Container</a:t>
              </a:r>
              <a:r>
                <a:rPr lang="es-MX" dirty="0"/>
                <a:t>() {</a:t>
              </a:r>
            </a:p>
            <a:p>
              <a:pPr defTabSz="442913"/>
              <a:r>
                <a:rPr lang="es-MX" dirty="0"/>
                <a:t>		</a:t>
              </a:r>
              <a:r>
                <a:rPr lang="es-MX" dirty="0" err="1"/>
                <a:t>components</a:t>
              </a:r>
              <a:r>
                <a:rPr lang="es-MX" dirty="0"/>
                <a:t> = new </a:t>
              </a:r>
              <a:r>
                <a:rPr lang="es-MX" dirty="0" err="1"/>
                <a:t>Component</a:t>
              </a:r>
              <a:r>
                <a:rPr lang="es-MX" dirty="0"/>
                <a:t>[SIZE];</a:t>
              </a:r>
            </a:p>
            <a:p>
              <a:pPr defTabSz="442913"/>
              <a:r>
                <a:rPr lang="es-MX" dirty="0"/>
                <a:t>		</a:t>
              </a:r>
              <a:r>
                <a:rPr lang="es-MX" dirty="0" err="1"/>
                <a:t>for</a:t>
              </a:r>
              <a:r>
                <a:rPr lang="es-MX" dirty="0"/>
                <a:t> (</a:t>
              </a:r>
              <a:r>
                <a:rPr lang="es-MX" dirty="0" err="1"/>
                <a:t>int</a:t>
              </a:r>
              <a:r>
                <a:rPr lang="es-MX" dirty="0"/>
                <a:t> i=0; i&lt;SIZE; i++)</a:t>
              </a:r>
            </a:p>
            <a:p>
              <a:pPr defTabSz="442913"/>
              <a:r>
                <a:rPr lang="es-MX" dirty="0"/>
                <a:t>			</a:t>
              </a:r>
              <a:r>
                <a:rPr lang="es-MX" dirty="0" err="1"/>
                <a:t>components</a:t>
              </a:r>
              <a:r>
                <a:rPr lang="es-MX" dirty="0"/>
                <a:t>[i] = new </a:t>
              </a:r>
              <a:r>
                <a:rPr lang="es-MX" dirty="0" err="1"/>
                <a:t>Component</a:t>
              </a:r>
              <a:r>
                <a:rPr lang="es-MX" dirty="0"/>
                <a:t>();</a:t>
              </a:r>
            </a:p>
            <a:p>
              <a:pPr defTabSz="442913"/>
              <a:r>
                <a:rPr lang="es-MX" dirty="0"/>
                <a:t>	}</a:t>
              </a:r>
            </a:p>
            <a:p>
              <a:r>
                <a:rPr lang="es-MX" dirty="0"/>
                <a:t>}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99196" y="5332514"/>
              <a:ext cx="44644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err="1"/>
                <a:t>public</a:t>
              </a:r>
              <a:r>
                <a:rPr lang="es-MX" dirty="0"/>
                <a:t> </a:t>
              </a:r>
              <a:r>
                <a:rPr lang="es-MX" dirty="0" err="1"/>
                <a:t>class</a:t>
              </a:r>
              <a:r>
                <a:rPr lang="es-MX" dirty="0"/>
                <a:t> </a:t>
              </a:r>
              <a:r>
                <a:rPr lang="es-MX" dirty="0" err="1"/>
                <a:t>Component</a:t>
              </a:r>
              <a:r>
                <a:rPr lang="es-MX" dirty="0"/>
                <a:t>{ </a:t>
              </a:r>
            </a:p>
            <a:p>
              <a:r>
                <a:rPr lang="es-MX" dirty="0"/>
                <a:t>…</a:t>
              </a:r>
            </a:p>
            <a:p>
              <a:r>
                <a:rPr lang="es-MX" dirty="0"/>
                <a:t>}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23532" y="2115284"/>
            <a:ext cx="3660274" cy="3833996"/>
            <a:chOff x="323532" y="2115284"/>
            <a:chExt cx="3660274" cy="3833996"/>
          </a:xfrm>
        </p:grpSpPr>
        <p:grpSp>
          <p:nvGrpSpPr>
            <p:cNvPr id="21" name="Group 20"/>
            <p:cNvGrpSpPr/>
            <p:nvPr/>
          </p:nvGrpSpPr>
          <p:grpSpPr>
            <a:xfrm>
              <a:off x="323532" y="2115284"/>
              <a:ext cx="3660274" cy="3833996"/>
              <a:chOff x="323532" y="2115284"/>
              <a:chExt cx="3660274" cy="3833996"/>
            </a:xfrm>
          </p:grpSpPr>
          <p:grpSp>
            <p:nvGrpSpPr>
              <p:cNvPr id="3" name="14 Grupo"/>
              <p:cNvGrpSpPr/>
              <p:nvPr/>
            </p:nvGrpSpPr>
            <p:grpSpPr>
              <a:xfrm>
                <a:off x="323532" y="2115284"/>
                <a:ext cx="3660274" cy="1511051"/>
                <a:chOff x="4857756" y="3316365"/>
                <a:chExt cx="3082043" cy="1007367"/>
              </a:xfrm>
            </p:grpSpPr>
            <p:sp>
              <p:nvSpPr>
                <p:cNvPr id="4" name="21 Rectángulo"/>
                <p:cNvSpPr/>
                <p:nvPr/>
              </p:nvSpPr>
              <p:spPr>
                <a:xfrm>
                  <a:off x="4867965" y="3316365"/>
                  <a:ext cx="3071834" cy="3571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Container</a:t>
                  </a:r>
                </a:p>
              </p:txBody>
            </p:sp>
            <p:sp>
              <p:nvSpPr>
                <p:cNvPr id="5" name="22 Rectángulo"/>
                <p:cNvSpPr/>
                <p:nvPr/>
              </p:nvSpPr>
              <p:spPr>
                <a:xfrm>
                  <a:off x="4867965" y="3676800"/>
                  <a:ext cx="3071834" cy="42919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- Component[] components</a:t>
                  </a:r>
                </a:p>
                <a:p>
                  <a:r>
                    <a:rPr lang="es-ES" dirty="0"/>
                    <a:t>- </a:t>
                  </a:r>
                  <a:r>
                    <a:rPr lang="es-ES" dirty="0" err="1"/>
                    <a:t>int</a:t>
                  </a:r>
                  <a:r>
                    <a:rPr lang="es-ES" dirty="0"/>
                    <a:t> SIZE</a:t>
                  </a:r>
                  <a:endParaRPr lang="en-US" dirty="0"/>
                </a:p>
              </p:txBody>
            </p:sp>
            <p:sp>
              <p:nvSpPr>
                <p:cNvPr id="6" name="23 Rectángulo"/>
                <p:cNvSpPr/>
                <p:nvPr/>
              </p:nvSpPr>
              <p:spPr>
                <a:xfrm>
                  <a:off x="4857756" y="4105998"/>
                  <a:ext cx="3071836" cy="2177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dirty="0"/>
                </a:p>
              </p:txBody>
            </p:sp>
          </p:grpSp>
          <p:grpSp>
            <p:nvGrpSpPr>
              <p:cNvPr id="7" name="14 Grupo"/>
              <p:cNvGrpSpPr/>
              <p:nvPr/>
            </p:nvGrpSpPr>
            <p:grpSpPr>
              <a:xfrm>
                <a:off x="580309" y="4714339"/>
                <a:ext cx="3071834" cy="1234941"/>
                <a:chOff x="4857752" y="3500438"/>
                <a:chExt cx="3071834" cy="823294"/>
              </a:xfrm>
            </p:grpSpPr>
            <p:sp>
              <p:nvSpPr>
                <p:cNvPr id="8" name="21 Rectángulo"/>
                <p:cNvSpPr/>
                <p:nvPr/>
              </p:nvSpPr>
              <p:spPr>
                <a:xfrm>
                  <a:off x="4857752" y="3500438"/>
                  <a:ext cx="3071834" cy="3571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Component</a:t>
                  </a:r>
                </a:p>
              </p:txBody>
            </p:sp>
            <p:sp>
              <p:nvSpPr>
                <p:cNvPr id="9" name="22 Rectángulo"/>
                <p:cNvSpPr/>
                <p:nvPr/>
              </p:nvSpPr>
              <p:spPr>
                <a:xfrm>
                  <a:off x="4857752" y="3857628"/>
                  <a:ext cx="3071834" cy="25060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dirty="0"/>
                </a:p>
              </p:txBody>
            </p:sp>
            <p:sp>
              <p:nvSpPr>
                <p:cNvPr id="10" name="23 Rectángulo"/>
                <p:cNvSpPr/>
                <p:nvPr/>
              </p:nvSpPr>
              <p:spPr>
                <a:xfrm>
                  <a:off x="4857752" y="4105998"/>
                  <a:ext cx="3071834" cy="2177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dirty="0"/>
                </a:p>
              </p:txBody>
            </p:sp>
          </p:grpSp>
          <p:cxnSp>
            <p:nvCxnSpPr>
              <p:cNvPr id="14" name="Elbow Connector 13"/>
              <p:cNvCxnSpPr>
                <a:stCxn id="19" idx="2"/>
                <a:endCxn id="8" idx="0"/>
              </p:cNvCxnSpPr>
              <p:nvPr/>
            </p:nvCxnSpPr>
            <p:spPr>
              <a:xfrm rot="5400000">
                <a:off x="1783342" y="4337948"/>
                <a:ext cx="709275" cy="43506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Diamond 18"/>
              <p:cNvSpPr/>
              <p:nvPr/>
            </p:nvSpPr>
            <p:spPr>
              <a:xfrm>
                <a:off x="1979712" y="3626333"/>
                <a:ext cx="360040" cy="378731"/>
              </a:xfrm>
              <a:prstGeom prst="diamon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783963" y="3969746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1..*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343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Relationships in a Class Diagram</a:t>
            </a:r>
            <a:endParaRPr lang="es-MX" dirty="0"/>
          </a:p>
        </p:txBody>
      </p:sp>
      <p:sp>
        <p:nvSpPr>
          <p:cNvPr id="11" name="TextBox 10"/>
          <p:cNvSpPr txBox="1"/>
          <p:nvPr/>
        </p:nvSpPr>
        <p:spPr>
          <a:xfrm>
            <a:off x="4055560" y="1484784"/>
            <a:ext cx="129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Aggregation</a:t>
            </a:r>
            <a:endParaRPr lang="es-MX" dirty="0"/>
          </a:p>
        </p:txBody>
      </p:sp>
      <p:grpSp>
        <p:nvGrpSpPr>
          <p:cNvPr id="22" name="Group 21"/>
          <p:cNvGrpSpPr/>
          <p:nvPr/>
        </p:nvGrpSpPr>
        <p:grpSpPr>
          <a:xfrm>
            <a:off x="4055558" y="1996446"/>
            <a:ext cx="5088442" cy="4519751"/>
            <a:chOff x="4055558" y="1996446"/>
            <a:chExt cx="5088442" cy="4519751"/>
          </a:xfrm>
        </p:grpSpPr>
        <p:sp>
          <p:nvSpPr>
            <p:cNvPr id="17" name="TextBox 16"/>
            <p:cNvSpPr txBox="1"/>
            <p:nvPr/>
          </p:nvSpPr>
          <p:spPr>
            <a:xfrm>
              <a:off x="4055560" y="1996446"/>
              <a:ext cx="5088440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err="1"/>
                <a:t>public</a:t>
              </a:r>
              <a:r>
                <a:rPr lang="es-MX" dirty="0"/>
                <a:t> </a:t>
              </a:r>
              <a:r>
                <a:rPr lang="es-MX" dirty="0" err="1"/>
                <a:t>class</a:t>
              </a:r>
              <a:r>
                <a:rPr lang="es-MX" dirty="0"/>
                <a:t> </a:t>
              </a:r>
              <a:r>
                <a:rPr lang="es-MX" dirty="0" err="1"/>
                <a:t>Container</a:t>
              </a:r>
              <a:r>
                <a:rPr lang="es-MX" dirty="0"/>
                <a:t> {</a:t>
              </a:r>
            </a:p>
            <a:p>
              <a:pPr defTabSz="442913"/>
              <a:r>
                <a:rPr lang="es-MX" dirty="0"/>
                <a:t>	</a:t>
              </a:r>
              <a:r>
                <a:rPr lang="es-MX" dirty="0" err="1"/>
                <a:t>private</a:t>
              </a:r>
              <a:r>
                <a:rPr lang="es-MX" dirty="0"/>
                <a:t> </a:t>
              </a:r>
              <a:r>
                <a:rPr lang="es-MX" dirty="0" err="1"/>
                <a:t>Component</a:t>
              </a:r>
              <a:r>
                <a:rPr lang="es-MX" dirty="0"/>
                <a:t>[] </a:t>
              </a:r>
              <a:r>
                <a:rPr lang="es-MX" dirty="0" err="1"/>
                <a:t>components</a:t>
              </a:r>
              <a:r>
                <a:rPr lang="es-MX" dirty="0"/>
                <a:t>;</a:t>
              </a:r>
            </a:p>
            <a:p>
              <a:pPr defTabSz="442913"/>
              <a:r>
                <a:rPr lang="es-MX" dirty="0"/>
                <a:t>	</a:t>
              </a:r>
              <a:r>
                <a:rPr lang="es-MX" dirty="0" err="1"/>
                <a:t>private</a:t>
              </a:r>
              <a:r>
                <a:rPr lang="es-MX" dirty="0"/>
                <a:t> </a:t>
              </a:r>
              <a:r>
                <a:rPr lang="es-MX" dirty="0" err="1"/>
                <a:t>int</a:t>
              </a:r>
              <a:r>
                <a:rPr lang="es-MX" dirty="0"/>
                <a:t> </a:t>
              </a:r>
              <a:r>
                <a:rPr lang="es-MX" dirty="0" err="1"/>
                <a:t>counter</a:t>
              </a:r>
              <a:r>
                <a:rPr lang="es-MX" dirty="0"/>
                <a:t>;</a:t>
              </a:r>
            </a:p>
            <a:p>
              <a:pPr defTabSz="442913"/>
              <a:endParaRPr lang="es-MX" dirty="0"/>
            </a:p>
            <a:p>
              <a:pPr defTabSz="442913"/>
              <a:r>
                <a:rPr lang="es-MX" dirty="0"/>
                <a:t>	</a:t>
              </a:r>
              <a:r>
                <a:rPr lang="es-MX" dirty="0" err="1"/>
                <a:t>public</a:t>
              </a:r>
              <a:r>
                <a:rPr lang="es-MX" dirty="0"/>
                <a:t> Container() {</a:t>
              </a:r>
            </a:p>
            <a:p>
              <a:pPr defTabSz="442913"/>
              <a:r>
                <a:rPr lang="es-MX" dirty="0"/>
                <a:t>		</a:t>
              </a:r>
              <a:r>
                <a:rPr lang="es-MX" dirty="0" err="1"/>
                <a:t>components</a:t>
              </a:r>
              <a:r>
                <a:rPr lang="es-MX" dirty="0"/>
                <a:t> = new </a:t>
              </a:r>
              <a:r>
                <a:rPr lang="es-MX" dirty="0" err="1"/>
                <a:t>Component</a:t>
              </a:r>
              <a:r>
                <a:rPr lang="es-MX" dirty="0"/>
                <a:t>[10];</a:t>
              </a:r>
            </a:p>
            <a:p>
              <a:pPr defTabSz="442913"/>
              <a:r>
                <a:rPr lang="es-MX" dirty="0"/>
                <a:t>	}</a:t>
              </a:r>
            </a:p>
            <a:p>
              <a:pPr defTabSz="442913"/>
              <a:endParaRPr lang="es-MX" dirty="0"/>
            </a:p>
            <a:p>
              <a:pPr defTabSz="442913"/>
              <a:r>
                <a:rPr lang="es-MX" dirty="0"/>
                <a:t>	</a:t>
              </a:r>
              <a:r>
                <a:rPr lang="es-MX" dirty="0" err="1"/>
                <a:t>public</a:t>
              </a:r>
              <a:r>
                <a:rPr lang="es-MX" dirty="0"/>
                <a:t> </a:t>
              </a:r>
              <a:r>
                <a:rPr lang="es-MX" dirty="0" err="1"/>
                <a:t>void</a:t>
              </a:r>
              <a:r>
                <a:rPr lang="es-MX" dirty="0"/>
                <a:t> </a:t>
              </a:r>
              <a:r>
                <a:rPr lang="es-MX" dirty="0" err="1"/>
                <a:t>addComponent</a:t>
              </a:r>
              <a:r>
                <a:rPr lang="es-MX" dirty="0"/>
                <a:t>(</a:t>
              </a:r>
              <a:r>
                <a:rPr lang="es-MX" dirty="0" err="1"/>
                <a:t>Component</a:t>
              </a:r>
              <a:r>
                <a:rPr lang="es-MX" dirty="0"/>
                <a:t> c) {</a:t>
              </a:r>
            </a:p>
            <a:p>
              <a:pPr defTabSz="442913"/>
              <a:r>
                <a:rPr lang="es-MX" dirty="0"/>
                <a:t>		</a:t>
              </a:r>
              <a:r>
                <a:rPr lang="es-MX" dirty="0" err="1"/>
                <a:t>components</a:t>
              </a:r>
              <a:r>
                <a:rPr lang="es-MX" dirty="0"/>
                <a:t>[</a:t>
              </a:r>
              <a:r>
                <a:rPr lang="es-MX" dirty="0" err="1"/>
                <a:t>counter</a:t>
              </a:r>
              <a:r>
                <a:rPr lang="es-MX" dirty="0"/>
                <a:t>] = c;</a:t>
              </a:r>
            </a:p>
            <a:p>
              <a:pPr defTabSz="442913"/>
              <a:r>
                <a:rPr lang="es-MX" dirty="0"/>
                <a:t>		</a:t>
              </a:r>
              <a:r>
                <a:rPr lang="es-MX" dirty="0" err="1"/>
                <a:t>counter</a:t>
              </a:r>
              <a:r>
                <a:rPr lang="es-MX" dirty="0"/>
                <a:t>++;</a:t>
              </a:r>
            </a:p>
            <a:p>
              <a:pPr defTabSz="442913"/>
              <a:r>
                <a:rPr lang="es-MX" dirty="0"/>
                <a:t>	}</a:t>
              </a:r>
            </a:p>
            <a:p>
              <a:r>
                <a:rPr lang="es-MX" dirty="0"/>
                <a:t>}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55558" y="5592867"/>
              <a:ext cx="44644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err="1"/>
                <a:t>public</a:t>
              </a:r>
              <a:r>
                <a:rPr lang="es-MX" dirty="0"/>
                <a:t> </a:t>
              </a:r>
              <a:r>
                <a:rPr lang="es-MX" dirty="0" err="1"/>
                <a:t>class</a:t>
              </a:r>
              <a:r>
                <a:rPr lang="es-MX" dirty="0"/>
                <a:t> </a:t>
              </a:r>
              <a:r>
                <a:rPr lang="es-MX" dirty="0" err="1"/>
                <a:t>Component</a:t>
              </a:r>
              <a:r>
                <a:rPr lang="es-MX" dirty="0"/>
                <a:t> { </a:t>
              </a:r>
            </a:p>
            <a:p>
              <a:r>
                <a:rPr lang="es-MX" dirty="0"/>
                <a:t>…</a:t>
              </a:r>
            </a:p>
            <a:p>
              <a:r>
                <a:rPr lang="es-MX" dirty="0"/>
                <a:t>}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07408" y="1979545"/>
            <a:ext cx="3648152" cy="3917973"/>
            <a:chOff x="347786" y="2031307"/>
            <a:chExt cx="3648152" cy="391797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786" y="2031307"/>
              <a:ext cx="3648152" cy="3917973"/>
              <a:chOff x="347786" y="2031307"/>
              <a:chExt cx="3648152" cy="3917973"/>
            </a:xfrm>
          </p:grpSpPr>
          <p:grpSp>
            <p:nvGrpSpPr>
              <p:cNvPr id="3" name="14 Grupo"/>
              <p:cNvGrpSpPr/>
              <p:nvPr/>
            </p:nvGrpSpPr>
            <p:grpSpPr>
              <a:xfrm>
                <a:off x="347786" y="2031307"/>
                <a:ext cx="3648152" cy="1565952"/>
                <a:chOff x="4878178" y="3260381"/>
                <a:chExt cx="3071836" cy="1043968"/>
              </a:xfrm>
            </p:grpSpPr>
            <p:sp>
              <p:nvSpPr>
                <p:cNvPr id="4" name="21 Rectángulo"/>
                <p:cNvSpPr/>
                <p:nvPr/>
              </p:nvSpPr>
              <p:spPr>
                <a:xfrm>
                  <a:off x="4878178" y="3260381"/>
                  <a:ext cx="3071834" cy="3571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Container</a:t>
                  </a:r>
                </a:p>
              </p:txBody>
            </p:sp>
            <p:sp>
              <p:nvSpPr>
                <p:cNvPr id="5" name="22 Rectángulo"/>
                <p:cNvSpPr/>
                <p:nvPr/>
              </p:nvSpPr>
              <p:spPr>
                <a:xfrm>
                  <a:off x="4878178" y="3622773"/>
                  <a:ext cx="3071834" cy="4661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dirty="0"/>
                    <a:t>- Component[] components</a:t>
                  </a:r>
                </a:p>
                <a:p>
                  <a:r>
                    <a:rPr lang="es-ES" dirty="0"/>
                    <a:t>- </a:t>
                  </a:r>
                  <a:r>
                    <a:rPr lang="es-ES" dirty="0" err="1"/>
                    <a:t>int</a:t>
                  </a:r>
                  <a:r>
                    <a:rPr lang="es-ES" dirty="0"/>
                    <a:t> </a:t>
                  </a:r>
                  <a:r>
                    <a:rPr lang="es-ES" dirty="0" err="1"/>
                    <a:t>counter</a:t>
                  </a:r>
                  <a:endParaRPr lang="en-US" dirty="0"/>
                </a:p>
              </p:txBody>
            </p:sp>
            <p:sp>
              <p:nvSpPr>
                <p:cNvPr id="6" name="23 Rectángulo"/>
                <p:cNvSpPr/>
                <p:nvPr/>
              </p:nvSpPr>
              <p:spPr>
                <a:xfrm>
                  <a:off x="4878178" y="4086615"/>
                  <a:ext cx="3071836" cy="2177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400" dirty="0"/>
                    <a:t>+ void </a:t>
                  </a:r>
                  <a:r>
                    <a:rPr lang="en-US" sz="1400" dirty="0" err="1"/>
                    <a:t>addComponent</a:t>
                  </a:r>
                  <a:r>
                    <a:rPr lang="en-US" sz="1400" dirty="0"/>
                    <a:t> (Component)</a:t>
                  </a:r>
                </a:p>
              </p:txBody>
            </p:sp>
          </p:grpSp>
          <p:grpSp>
            <p:nvGrpSpPr>
              <p:cNvPr id="7" name="14 Grupo"/>
              <p:cNvGrpSpPr/>
              <p:nvPr/>
            </p:nvGrpSpPr>
            <p:grpSpPr>
              <a:xfrm>
                <a:off x="580309" y="4714339"/>
                <a:ext cx="3071834" cy="1234941"/>
                <a:chOff x="4857752" y="3500438"/>
                <a:chExt cx="3071834" cy="823294"/>
              </a:xfrm>
            </p:grpSpPr>
            <p:sp>
              <p:nvSpPr>
                <p:cNvPr id="8" name="21 Rectángulo"/>
                <p:cNvSpPr/>
                <p:nvPr/>
              </p:nvSpPr>
              <p:spPr>
                <a:xfrm>
                  <a:off x="4857752" y="3500438"/>
                  <a:ext cx="3071834" cy="3571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Component</a:t>
                  </a:r>
                </a:p>
              </p:txBody>
            </p:sp>
            <p:sp>
              <p:nvSpPr>
                <p:cNvPr id="9" name="22 Rectángulo"/>
                <p:cNvSpPr/>
                <p:nvPr/>
              </p:nvSpPr>
              <p:spPr>
                <a:xfrm>
                  <a:off x="4857752" y="3857628"/>
                  <a:ext cx="3071834" cy="25060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dirty="0"/>
                </a:p>
              </p:txBody>
            </p:sp>
            <p:sp>
              <p:nvSpPr>
                <p:cNvPr id="10" name="23 Rectángulo"/>
                <p:cNvSpPr/>
                <p:nvPr/>
              </p:nvSpPr>
              <p:spPr>
                <a:xfrm>
                  <a:off x="4857752" y="4105998"/>
                  <a:ext cx="3071834" cy="2177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dirty="0"/>
                </a:p>
              </p:txBody>
            </p:sp>
          </p:grpSp>
          <p:cxnSp>
            <p:nvCxnSpPr>
              <p:cNvPr id="14" name="Elbow Connector 13"/>
              <p:cNvCxnSpPr>
                <a:stCxn id="19" idx="2"/>
                <a:endCxn id="8" idx="0"/>
              </p:cNvCxnSpPr>
              <p:nvPr/>
            </p:nvCxnSpPr>
            <p:spPr>
              <a:xfrm rot="5400000">
                <a:off x="1783342" y="4337948"/>
                <a:ext cx="709275" cy="43506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Diamond 18"/>
              <p:cNvSpPr/>
              <p:nvPr/>
            </p:nvSpPr>
            <p:spPr>
              <a:xfrm>
                <a:off x="1979712" y="3626333"/>
                <a:ext cx="360040" cy="378731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730284" y="396981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/>
                <a:t>1..*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600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E13A3B-5760-4FB3-A521-74E33C55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Exercise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12241-A6C6-47BD-B9CE-73EDC22F547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are asked to create a simulator of an android. For this, you need to store </a:t>
            </a:r>
            <a:r>
              <a:rPr lang="en-US" dirty="0">
                <a:latin typeface="Ink Free" panose="03080402000500000000" pitchFamily="66" charset="0"/>
              </a:rPr>
              <a:t>the</a:t>
            </a:r>
            <a:r>
              <a:rPr lang="en-US" dirty="0"/>
              <a:t> number of steps it can take to consume 1% of your battery. Additionally, store its current position (as x, y coordinates), and orientation (north, south, east, west). </a:t>
            </a:r>
          </a:p>
          <a:p>
            <a:r>
              <a:rPr lang="en-US" dirty="0"/>
              <a:t>Besides, it is equipped with two sensors: one to measure the capacity of the battery, and another to measure its temperature.  </a:t>
            </a:r>
          </a:p>
          <a:p>
            <a:r>
              <a:rPr lang="en-US" dirty="0"/>
              <a:t>The former sensor has an initial capacity, and every certain number of steps given by the robot, this capacity is diminished. When the battery capacity reaches a lower limit, the robot most recharge its battery.</a:t>
            </a:r>
          </a:p>
          <a:p>
            <a:r>
              <a:rPr lang="en-US" dirty="0"/>
              <a:t>The latter sensor, stores the current robot’s temperature and the number of steps required to increase 1°C. It also has a temperature limit. When this is reached the robot most stop for 2 minutes to cool down.</a:t>
            </a:r>
          </a:p>
        </p:txBody>
      </p:sp>
    </p:spTree>
    <p:extLst>
      <p:ext uri="{BB962C8B-B14F-4D97-AF65-F5344CB8AC3E}">
        <p14:creationId xmlns:p14="http://schemas.microsoft.com/office/powerpoint/2010/main" val="35303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8CE1-BC46-4932-BCE9-4B4CDFB4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3688E-DF25-4C1E-AF86-0889FDF83B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 the sensors can check up its status to determine it the robot can keep on working, can also register a step given by the robot, and can display its internal status. </a:t>
            </a:r>
          </a:p>
          <a:p>
            <a:r>
              <a:rPr lang="en-US" dirty="0"/>
              <a:t>The android has a method to move to a given position, but the android can only walk in a straight line or turn 90° clock wise or counter clock wise.</a:t>
            </a:r>
          </a:p>
        </p:txBody>
      </p:sp>
    </p:spTree>
    <p:extLst>
      <p:ext uri="{BB962C8B-B14F-4D97-AF65-F5344CB8AC3E}">
        <p14:creationId xmlns:p14="http://schemas.microsoft.com/office/powerpoint/2010/main" val="217837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Session</a:t>
            </a:r>
            <a:r>
              <a:rPr lang="es-MX" dirty="0"/>
              <a:t> $7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OO design</a:t>
            </a:r>
          </a:p>
          <a:p>
            <a:pPr lvl="1"/>
            <a:r>
              <a:rPr lang="en-US" dirty="0"/>
              <a:t>Grammatical method and CRC cards (class-responsibility-collaboration).</a:t>
            </a:r>
          </a:p>
          <a:p>
            <a:pPr lvl="1"/>
            <a:r>
              <a:rPr lang="en-US" dirty="0"/>
              <a:t>Inheritance relationship (is-a)</a:t>
            </a:r>
          </a:p>
          <a:p>
            <a:pPr lvl="1"/>
            <a:r>
              <a:rPr lang="en-US" dirty="0"/>
              <a:t>Composition relationship (has-a)</a:t>
            </a:r>
          </a:p>
          <a:p>
            <a:pPr lvl="1"/>
            <a:r>
              <a:rPr lang="en-US" dirty="0"/>
              <a:t>Modeling classes with the grammatical method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3106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860</TotalTime>
  <Words>360</Words>
  <Application>Microsoft Office PowerPoint</Application>
  <PresentationFormat>Presentación en pantalla (4:3)</PresentationFormat>
  <Paragraphs>65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Bookman Old Style</vt:lpstr>
      <vt:lpstr>Gill Sans MT</vt:lpstr>
      <vt:lpstr>Ink Free</vt:lpstr>
      <vt:lpstr>Wingdings</vt:lpstr>
      <vt:lpstr>Wingdings 3</vt:lpstr>
      <vt:lpstr>Origen</vt:lpstr>
      <vt:lpstr>Object Oriented Programming</vt:lpstr>
      <vt:lpstr>Session $7</vt:lpstr>
      <vt:lpstr>Implementing Relationships in a Class Diagram</vt:lpstr>
      <vt:lpstr>Implementing Relationships in a Class Diagram</vt:lpstr>
      <vt:lpstr>Exercise</vt:lpstr>
      <vt:lpstr>Presentación de PowerPoint</vt:lpstr>
      <vt:lpstr>Session $7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Ganso</dc:creator>
  <cp:lastModifiedBy>Pedro Rangel Palacios</cp:lastModifiedBy>
  <cp:revision>184</cp:revision>
  <dcterms:created xsi:type="dcterms:W3CDTF">2012-01-26T18:36:35Z</dcterms:created>
  <dcterms:modified xsi:type="dcterms:W3CDTF">2019-02-08T19:19:28Z</dcterms:modified>
</cp:coreProperties>
</file>