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3" r:id="rId4"/>
    <p:sldId id="264" r:id="rId5"/>
    <p:sldId id="265" r:id="rId6"/>
    <p:sldId id="266" r:id="rId7"/>
    <p:sldId id="272" r:id="rId8"/>
    <p:sldId id="269" r:id="rId9"/>
    <p:sldId id="273" r:id="rId10"/>
    <p:sldId id="270" r:id="rId11"/>
    <p:sldId id="274" r:id="rId12"/>
    <p:sldId id="271" r:id="rId13"/>
    <p:sldId id="259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A0DE7-9188-46D8-8C58-A07A31B3393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86BA-75CE-4004-9514-C1E786B4A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9CAE3-F666-49B4-8F70-9AAA08DA0D7B}" type="datetimeFigureOut">
              <a:rPr lang="es-ES" smtClean="0"/>
              <a:pPr/>
              <a:t>21/02/2019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A41C81-7062-474A-B3DA-D9DBE745D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thumbs.dreamstime.com/z/cartoon-professor-vector-illustration-3046350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7" r="19536"/>
          <a:stretch/>
        </p:blipFill>
        <p:spPr bwMode="auto">
          <a:xfrm flipH="1">
            <a:off x="961342" y="2564904"/>
            <a:ext cx="237626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3928" y="286196"/>
            <a:ext cx="4762872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Movie</a:t>
            </a:r>
            <a:r>
              <a:rPr lang="es-MX" dirty="0"/>
              <a:t>[] </a:t>
            </a:r>
            <a:r>
              <a:rPr lang="es-MX" dirty="0" err="1"/>
              <a:t>movies</a:t>
            </a:r>
            <a:r>
              <a:rPr lang="es-MX" dirty="0"/>
              <a:t>;</a:t>
            </a:r>
          </a:p>
          <a:p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Videogame</a:t>
            </a:r>
            <a:r>
              <a:rPr lang="es-MX" dirty="0"/>
              <a:t>[] </a:t>
            </a:r>
            <a:r>
              <a:rPr lang="es-MX" dirty="0" err="1"/>
              <a:t>games</a:t>
            </a:r>
            <a:r>
              <a:rPr lang="es-MX" dirty="0"/>
              <a:t>;</a:t>
            </a:r>
          </a:p>
          <a:p>
            <a:r>
              <a:rPr lang="es-MX" dirty="0" err="1"/>
              <a:t>private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movieCounter</a:t>
            </a:r>
            <a:r>
              <a:rPr lang="es-MX" dirty="0"/>
              <a:t>, </a:t>
            </a:r>
            <a:r>
              <a:rPr lang="es-MX" dirty="0" err="1"/>
              <a:t>gameCounter</a:t>
            </a:r>
            <a:r>
              <a:rPr lang="es-MX" dirty="0"/>
              <a:t>;</a:t>
            </a:r>
          </a:p>
          <a:p>
            <a:endParaRPr lang="es-MX" dirty="0"/>
          </a:p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addMovie</a:t>
            </a:r>
            <a:r>
              <a:rPr lang="es-MX" dirty="0"/>
              <a:t>(</a:t>
            </a:r>
            <a:r>
              <a:rPr lang="es-MX" dirty="0" err="1"/>
              <a:t>Movie</a:t>
            </a:r>
            <a:r>
              <a:rPr lang="es-MX" dirty="0"/>
              <a:t> m) {</a:t>
            </a:r>
          </a:p>
          <a:p>
            <a:r>
              <a:rPr lang="es-MX" dirty="0"/>
              <a:t>	</a:t>
            </a:r>
            <a:r>
              <a:rPr lang="es-MX" dirty="0" err="1"/>
              <a:t>movies</a:t>
            </a:r>
            <a:r>
              <a:rPr lang="es-MX" dirty="0"/>
              <a:t>[</a:t>
            </a:r>
            <a:r>
              <a:rPr lang="es-MX" dirty="0" err="1"/>
              <a:t>movieCounter</a:t>
            </a:r>
            <a:r>
              <a:rPr lang="es-MX" dirty="0"/>
              <a:t>] = m;</a:t>
            </a:r>
          </a:p>
          <a:p>
            <a:r>
              <a:rPr lang="es-MX" dirty="0"/>
              <a:t>	</a:t>
            </a:r>
            <a:r>
              <a:rPr lang="es-MX" dirty="0" err="1"/>
              <a:t>movieCounter</a:t>
            </a:r>
            <a:r>
              <a:rPr lang="es-MX" dirty="0"/>
              <a:t>++;</a:t>
            </a:r>
          </a:p>
          <a:p>
            <a:r>
              <a:rPr lang="es-MX" dirty="0"/>
              <a:t>}</a:t>
            </a:r>
          </a:p>
          <a:p>
            <a:endParaRPr lang="es-MX" dirty="0"/>
          </a:p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addVideogame</a:t>
            </a:r>
            <a:r>
              <a:rPr lang="es-MX" dirty="0"/>
              <a:t>(</a:t>
            </a:r>
            <a:r>
              <a:rPr lang="es-MX" dirty="0" err="1"/>
              <a:t>Videogame</a:t>
            </a:r>
            <a:r>
              <a:rPr lang="es-MX" dirty="0"/>
              <a:t> v) {</a:t>
            </a:r>
          </a:p>
          <a:p>
            <a:r>
              <a:rPr lang="es-MX" dirty="0"/>
              <a:t>	</a:t>
            </a:r>
            <a:r>
              <a:rPr lang="es-MX" dirty="0" err="1"/>
              <a:t>games</a:t>
            </a:r>
            <a:r>
              <a:rPr lang="es-MX" dirty="0"/>
              <a:t>[</a:t>
            </a:r>
            <a:r>
              <a:rPr lang="es-MX" dirty="0" err="1"/>
              <a:t>gameCounter</a:t>
            </a:r>
            <a:r>
              <a:rPr lang="es-MX" dirty="0"/>
              <a:t>] = v;</a:t>
            </a:r>
          </a:p>
          <a:p>
            <a:r>
              <a:rPr lang="es-MX" dirty="0"/>
              <a:t>	</a:t>
            </a:r>
            <a:r>
              <a:rPr lang="es-MX" dirty="0" err="1"/>
              <a:t>gameCounter</a:t>
            </a:r>
            <a:r>
              <a:rPr lang="es-MX" dirty="0"/>
              <a:t>++;</a:t>
            </a:r>
          </a:p>
          <a:p>
            <a:r>
              <a:rPr lang="es-MX" dirty="0"/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0" y="908720"/>
            <a:ext cx="3923928" cy="1224136"/>
          </a:xfrm>
          <a:prstGeom prst="wedgeEllipseCallout">
            <a:avLst>
              <a:gd name="adj1" fmla="val 1309"/>
              <a:gd name="adj2" fmla="val 122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wanted</a:t>
            </a:r>
            <a:r>
              <a:rPr lang="es-MX" dirty="0"/>
              <a:t> to store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movies</a:t>
            </a:r>
            <a:r>
              <a:rPr lang="es-MX" dirty="0"/>
              <a:t> and </a:t>
            </a:r>
            <a:r>
              <a:rPr lang="es-MX" dirty="0" err="1"/>
              <a:t>videogames</a:t>
            </a:r>
            <a:r>
              <a:rPr lang="es-MX" dirty="0"/>
              <a:t>,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would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arrays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2050" name="Picture 2" descr="http://www.clipartlord.com/wp-content/uploads/2015/02/stude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51" y="3429000"/>
            <a:ext cx="23336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thumbs.dreamstime.com/z/cartoon-professor-vector-illustration-3046350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7" r="19536"/>
          <a:stretch/>
        </p:blipFill>
        <p:spPr bwMode="auto">
          <a:xfrm flipH="1">
            <a:off x="961342" y="2564904"/>
            <a:ext cx="237626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3928" y="1700808"/>
            <a:ext cx="476287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private Material[] materials;</a:t>
            </a:r>
          </a:p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counter;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addMaterial</a:t>
            </a:r>
            <a:r>
              <a:rPr lang="en-US" dirty="0"/>
              <a:t>(Material m) {</a:t>
            </a:r>
          </a:p>
          <a:p>
            <a:r>
              <a:rPr lang="en-US" dirty="0"/>
              <a:t>	materials[counter] = m;</a:t>
            </a:r>
          </a:p>
          <a:p>
            <a:r>
              <a:rPr lang="en-US" dirty="0"/>
              <a:t>	counter++;</a:t>
            </a:r>
          </a:p>
          <a:p>
            <a:r>
              <a:rPr lang="en-US" dirty="0"/>
              <a:t>}</a:t>
            </a:r>
            <a:endParaRPr lang="es-MX" dirty="0"/>
          </a:p>
        </p:txBody>
      </p:sp>
      <p:sp>
        <p:nvSpPr>
          <p:cNvPr id="6" name="Oval Callout 5"/>
          <p:cNvSpPr/>
          <p:nvPr/>
        </p:nvSpPr>
        <p:spPr>
          <a:xfrm>
            <a:off x="0" y="908720"/>
            <a:ext cx="3923928" cy="1224136"/>
          </a:xfrm>
          <a:prstGeom prst="wedgeEllipseCallout">
            <a:avLst>
              <a:gd name="adj1" fmla="val 1309"/>
              <a:gd name="adj2" fmla="val 122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use </a:t>
            </a:r>
            <a:r>
              <a:rPr lang="es-MX" dirty="0" err="1"/>
              <a:t>inheritance</a:t>
            </a:r>
            <a:r>
              <a:rPr lang="es-MX" dirty="0"/>
              <a:t>…</a:t>
            </a:r>
            <a:endParaRPr lang="en-US" dirty="0"/>
          </a:p>
        </p:txBody>
      </p:sp>
      <p:pic>
        <p:nvPicPr>
          <p:cNvPr id="2050" name="Picture 2" descr="http://www.clipartlord.com/wp-content/uploads/2015/02/stude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51" y="3429000"/>
            <a:ext cx="23336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thumbs.dreamstime.com/z/cartoon-professor-vector-illustration-3046350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7" r="19536"/>
          <a:stretch/>
        </p:blipFill>
        <p:spPr bwMode="auto">
          <a:xfrm flipH="1">
            <a:off x="961342" y="2564904"/>
            <a:ext cx="237626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partlord.com/wp-content/uploads/2015/02/stude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22" y="3638063"/>
            <a:ext cx="23336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014392" y="1141313"/>
            <a:ext cx="3923928" cy="1224136"/>
          </a:xfrm>
          <a:prstGeom prst="wedgeEllipseCallout">
            <a:avLst>
              <a:gd name="adj1" fmla="val -117392"/>
              <a:gd name="adj2" fmla="val 131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we can store both movies and video games without duplicating code.</a:t>
            </a:r>
          </a:p>
        </p:txBody>
      </p:sp>
    </p:spTree>
    <p:extLst>
      <p:ext uri="{BB962C8B-B14F-4D97-AF65-F5344CB8AC3E}">
        <p14:creationId xmlns:p14="http://schemas.microsoft.com/office/powerpoint/2010/main" val="194626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4. Inheritance and polymorphism</a:t>
            </a:r>
          </a:p>
          <a:p>
            <a:pPr lvl="2"/>
            <a:r>
              <a:rPr lang="en-US" dirty="0"/>
              <a:t>a. Concept of inheritance</a:t>
            </a:r>
          </a:p>
          <a:p>
            <a:pPr lvl="2"/>
            <a:r>
              <a:rPr lang="en-US" dirty="0"/>
              <a:t>b. Access modifiers</a:t>
            </a:r>
          </a:p>
          <a:p>
            <a:pPr lvl="2"/>
            <a:r>
              <a:rPr lang="en-US" dirty="0"/>
              <a:t>c. Concept of polymorphism</a:t>
            </a:r>
          </a:p>
          <a:p>
            <a:pPr lvl="2"/>
            <a:r>
              <a:rPr lang="en-US" dirty="0"/>
              <a:t>d. Overriding and overloading</a:t>
            </a:r>
          </a:p>
          <a:p>
            <a:pPr lvl="2"/>
            <a:r>
              <a:rPr lang="en-US" dirty="0"/>
              <a:t>e. Abstract classes and interfaces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02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#13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Today’s topics</a:t>
            </a:r>
          </a:p>
          <a:p>
            <a:pPr lvl="1"/>
            <a:r>
              <a:rPr lang="en-US" dirty="0"/>
              <a:t>4. Inheritance and polymorphism</a:t>
            </a:r>
          </a:p>
          <a:p>
            <a:pPr lvl="2"/>
            <a:r>
              <a:rPr lang="en-US" dirty="0"/>
              <a:t>a. Concept of inheritance</a:t>
            </a:r>
          </a:p>
          <a:p>
            <a:pPr lvl="2"/>
            <a:r>
              <a:rPr lang="en-US" dirty="0"/>
              <a:t>b. Access modifiers</a:t>
            </a:r>
          </a:p>
          <a:p>
            <a:pPr lvl="2"/>
            <a:r>
              <a:rPr lang="en-US" dirty="0"/>
              <a:t>c. Concept of polymorphism</a:t>
            </a:r>
          </a:p>
          <a:p>
            <a:pPr lvl="2"/>
            <a:r>
              <a:rPr lang="en-US" dirty="0"/>
              <a:t>d. Overriding and overloading</a:t>
            </a:r>
          </a:p>
          <a:p>
            <a:pPr lvl="2"/>
            <a:r>
              <a:rPr lang="en-US" dirty="0"/>
              <a:t>e. Abstract classes and interfaces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Inheritance</a:t>
            </a:r>
            <a:endParaRPr lang="es-MX" dirty="0"/>
          </a:p>
        </p:txBody>
      </p:sp>
      <p:grpSp>
        <p:nvGrpSpPr>
          <p:cNvPr id="13" name="Group 12"/>
          <p:cNvGrpSpPr/>
          <p:nvPr/>
        </p:nvGrpSpPr>
        <p:grpSpPr>
          <a:xfrm>
            <a:off x="580309" y="2391392"/>
            <a:ext cx="3103085" cy="3557888"/>
            <a:chOff x="580309" y="2391392"/>
            <a:chExt cx="3103085" cy="3557888"/>
          </a:xfrm>
        </p:grpSpPr>
        <p:grpSp>
          <p:nvGrpSpPr>
            <p:cNvPr id="3" name="14 Grupo"/>
            <p:cNvGrpSpPr/>
            <p:nvPr/>
          </p:nvGrpSpPr>
          <p:grpSpPr>
            <a:xfrm>
              <a:off x="611560" y="2391392"/>
              <a:ext cx="3071834" cy="1234941"/>
              <a:chOff x="4857752" y="3500438"/>
              <a:chExt cx="3071834" cy="823294"/>
            </a:xfrm>
          </p:grpSpPr>
          <p:sp>
            <p:nvSpPr>
              <p:cNvPr id="4" name="21 Rectángulo"/>
              <p:cNvSpPr/>
              <p:nvPr/>
            </p:nvSpPr>
            <p:spPr>
              <a:xfrm>
                <a:off x="4857752" y="3500438"/>
                <a:ext cx="3071834" cy="357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ParentClass</a:t>
                </a:r>
                <a:endParaRPr lang="en-US" dirty="0"/>
              </a:p>
            </p:txBody>
          </p:sp>
          <p:sp>
            <p:nvSpPr>
              <p:cNvPr id="5" name="22 Rectángulo"/>
              <p:cNvSpPr/>
              <p:nvPr/>
            </p:nvSpPr>
            <p:spPr>
              <a:xfrm>
                <a:off x="4857752" y="3857628"/>
                <a:ext cx="3071834" cy="2506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  <p:sp>
            <p:nvSpPr>
              <p:cNvPr id="6" name="23 Rectángulo"/>
              <p:cNvSpPr/>
              <p:nvPr/>
            </p:nvSpPr>
            <p:spPr>
              <a:xfrm>
                <a:off x="4857752" y="4105998"/>
                <a:ext cx="3071834" cy="2177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</p:grpSp>
        <p:grpSp>
          <p:nvGrpSpPr>
            <p:cNvPr id="7" name="14 Grupo"/>
            <p:cNvGrpSpPr/>
            <p:nvPr/>
          </p:nvGrpSpPr>
          <p:grpSpPr>
            <a:xfrm>
              <a:off x="580309" y="4714339"/>
              <a:ext cx="3071834" cy="1234941"/>
              <a:chOff x="4857752" y="3500438"/>
              <a:chExt cx="3071834" cy="823294"/>
            </a:xfrm>
          </p:grpSpPr>
          <p:sp>
            <p:nvSpPr>
              <p:cNvPr id="8" name="21 Rectángulo"/>
              <p:cNvSpPr/>
              <p:nvPr/>
            </p:nvSpPr>
            <p:spPr>
              <a:xfrm>
                <a:off x="4857752" y="3500438"/>
                <a:ext cx="3071834" cy="357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ChildClass</a:t>
                </a:r>
                <a:endParaRPr lang="en-US" dirty="0"/>
              </a:p>
            </p:txBody>
          </p:sp>
          <p:sp>
            <p:nvSpPr>
              <p:cNvPr id="9" name="22 Rectángulo"/>
              <p:cNvSpPr/>
              <p:nvPr/>
            </p:nvSpPr>
            <p:spPr>
              <a:xfrm>
                <a:off x="4857752" y="3857628"/>
                <a:ext cx="3071834" cy="2506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  <p:sp>
            <p:nvSpPr>
              <p:cNvPr id="10" name="23 Rectángulo"/>
              <p:cNvSpPr/>
              <p:nvPr/>
            </p:nvSpPr>
            <p:spPr>
              <a:xfrm>
                <a:off x="4857752" y="4105998"/>
                <a:ext cx="3071834" cy="2177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</p:grpSp>
        <p:sp>
          <p:nvSpPr>
            <p:cNvPr id="12" name="Isosceles Triangle 11"/>
            <p:cNvSpPr/>
            <p:nvPr/>
          </p:nvSpPr>
          <p:spPr>
            <a:xfrm>
              <a:off x="1972210" y="3626333"/>
              <a:ext cx="295534" cy="3787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Elbow Connector 13"/>
            <p:cNvCxnSpPr>
              <a:stCxn id="12" idx="3"/>
              <a:endCxn id="8" idx="0"/>
            </p:cNvCxnSpPr>
            <p:nvPr/>
          </p:nvCxnSpPr>
          <p:spPr>
            <a:xfrm rot="5400000">
              <a:off x="1763465" y="4357826"/>
              <a:ext cx="709275" cy="375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259713" y="2391392"/>
            <a:ext cx="4464495" cy="3251697"/>
            <a:chOff x="4259713" y="2391392"/>
            <a:chExt cx="4464495" cy="3251697"/>
          </a:xfrm>
        </p:grpSpPr>
        <p:sp>
          <p:nvSpPr>
            <p:cNvPr id="17" name="TextBox 16"/>
            <p:cNvSpPr txBox="1"/>
            <p:nvPr/>
          </p:nvSpPr>
          <p:spPr>
            <a:xfrm>
              <a:off x="5024958" y="2391392"/>
              <a:ext cx="29340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public</a:t>
              </a:r>
              <a:r>
                <a:rPr lang="es-MX" dirty="0"/>
                <a:t> </a:t>
              </a:r>
              <a:r>
                <a:rPr lang="es-MX" dirty="0" err="1"/>
                <a:t>class</a:t>
              </a:r>
              <a:r>
                <a:rPr lang="es-MX" dirty="0"/>
                <a:t> </a:t>
              </a:r>
              <a:r>
                <a:rPr lang="es-MX" dirty="0" err="1"/>
                <a:t>ParentClass</a:t>
              </a:r>
              <a:r>
                <a:rPr lang="es-MX" dirty="0"/>
                <a:t> {</a:t>
              </a:r>
            </a:p>
            <a:p>
              <a:r>
                <a:rPr lang="es-MX" dirty="0"/>
                <a:t>…</a:t>
              </a:r>
            </a:p>
            <a:p>
              <a:r>
                <a:rPr lang="es-MX" dirty="0"/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59713" y="4719759"/>
              <a:ext cx="4464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public</a:t>
              </a:r>
              <a:r>
                <a:rPr lang="es-MX" dirty="0"/>
                <a:t> </a:t>
              </a:r>
              <a:r>
                <a:rPr lang="es-MX" dirty="0" err="1"/>
                <a:t>class</a:t>
              </a:r>
              <a:r>
                <a:rPr lang="es-MX" dirty="0"/>
                <a:t> </a:t>
              </a:r>
              <a:r>
                <a:rPr lang="es-MX" dirty="0" err="1"/>
                <a:t>ChildClass</a:t>
              </a:r>
              <a:r>
                <a:rPr lang="es-MX" dirty="0"/>
                <a:t> </a:t>
              </a:r>
              <a:r>
                <a:rPr lang="es-MX" dirty="0" err="1"/>
                <a:t>extends</a:t>
              </a:r>
              <a:r>
                <a:rPr lang="es-MX" dirty="0"/>
                <a:t> </a:t>
              </a:r>
              <a:r>
                <a:rPr lang="es-MX" dirty="0" err="1"/>
                <a:t>ParentClass</a:t>
              </a:r>
              <a:r>
                <a:rPr lang="es-MX" dirty="0"/>
                <a:t> { </a:t>
              </a:r>
            </a:p>
            <a:p>
              <a:r>
                <a:rPr lang="es-MX" dirty="0"/>
                <a:t>…</a:t>
              </a:r>
            </a:p>
            <a:p>
              <a:r>
                <a:rPr lang="es-MX" dirty="0"/>
                <a:t>}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61200" y="2969119"/>
            <a:ext cx="4384124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X is a subclass of Y, then the objects of X can be stored in objects of 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tasks performed by the objects of Y can be performed by the objects of 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24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creation</a:t>
            </a:r>
            <a:endParaRPr lang="es-MX" dirty="0"/>
          </a:p>
          <a:p>
            <a:r>
              <a:rPr lang="es-MX" dirty="0" err="1"/>
              <a:t>ReferenceClass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= new </a:t>
            </a:r>
            <a:r>
              <a:rPr lang="es-MX" dirty="0" err="1"/>
              <a:t>CreationClass</a:t>
            </a:r>
            <a:r>
              <a:rPr lang="es-MX" dirty="0"/>
              <a:t>();</a:t>
            </a:r>
          </a:p>
          <a:p>
            <a:pPr lvl="1"/>
            <a:r>
              <a:rPr lang="en-US" dirty="0" err="1"/>
              <a:t>ReferenceClass</a:t>
            </a:r>
            <a:r>
              <a:rPr lang="en-US" dirty="0"/>
              <a:t> is a class with which we have access to the object</a:t>
            </a:r>
          </a:p>
          <a:p>
            <a:pPr lvl="1"/>
            <a:r>
              <a:rPr lang="en-US" dirty="0" err="1"/>
              <a:t>CreationClass</a:t>
            </a:r>
            <a:r>
              <a:rPr lang="en-US" dirty="0"/>
              <a:t> is a class with which we indicate the type of object that we are going to create</a:t>
            </a:r>
            <a:endParaRPr lang="es-MX" dirty="0"/>
          </a:p>
          <a:p>
            <a:r>
              <a:rPr lang="es-MX" dirty="0"/>
              <a:t>In </a:t>
            </a:r>
            <a:r>
              <a:rPr lang="es-MX" dirty="0" err="1"/>
              <a:t>multiple</a:t>
            </a:r>
            <a:r>
              <a:rPr lang="es-MX" dirty="0"/>
              <a:t> times, Reference and </a:t>
            </a:r>
            <a:r>
              <a:rPr lang="es-MX" dirty="0" err="1"/>
              <a:t>Creation</a:t>
            </a:r>
            <a:r>
              <a:rPr lang="es-MX" dirty="0"/>
              <a:t> </a:t>
            </a:r>
            <a:r>
              <a:rPr lang="es-MX" dirty="0" err="1"/>
              <a:t>classes</a:t>
            </a:r>
            <a:r>
              <a:rPr lang="es-MX" dirty="0"/>
              <a:t> are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same</a:t>
            </a:r>
            <a:endParaRPr lang="es-MX" dirty="0"/>
          </a:p>
          <a:p>
            <a:r>
              <a:rPr lang="es-MX" dirty="0" err="1"/>
              <a:t>Nevertheless</a:t>
            </a:r>
            <a:r>
              <a:rPr lang="es-MX" dirty="0"/>
              <a:t>, in OO </a:t>
            </a:r>
            <a:r>
              <a:rPr lang="es-MX" dirty="0" err="1"/>
              <a:t>languages</a:t>
            </a:r>
            <a:r>
              <a:rPr lang="es-MX" dirty="0"/>
              <a:t>,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possible</a:t>
            </a:r>
            <a:r>
              <a:rPr lang="es-MX" dirty="0"/>
              <a:t> to use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classes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Material </a:t>
            </a:r>
            <a:r>
              <a:rPr lang="es-MX" dirty="0" err="1"/>
              <a:t>myMaterial</a:t>
            </a:r>
            <a:r>
              <a:rPr lang="es-MX" dirty="0"/>
              <a:t> = new </a:t>
            </a:r>
            <a:r>
              <a:rPr lang="es-MX" dirty="0" err="1"/>
              <a:t>Movie</a:t>
            </a:r>
            <a:r>
              <a:rPr lang="es-MX" dirty="0"/>
              <a:t>();</a:t>
            </a:r>
          </a:p>
          <a:p>
            <a:pPr lvl="1"/>
            <a:r>
              <a:rPr lang="es-MX" dirty="0"/>
              <a:t>Material </a:t>
            </a:r>
            <a:r>
              <a:rPr lang="es-MX" dirty="0" err="1"/>
              <a:t>myMaterial</a:t>
            </a:r>
            <a:r>
              <a:rPr lang="es-MX" dirty="0"/>
              <a:t> = new </a:t>
            </a:r>
            <a:r>
              <a:rPr lang="es-MX" dirty="0" err="1"/>
              <a:t>Viveogame</a:t>
            </a:r>
            <a:r>
              <a:rPr lang="es-MX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824"/>
          </a:xfrm>
        </p:spPr>
        <p:txBody>
          <a:bodyPr>
            <a:normAutofit/>
          </a:bodyPr>
          <a:lstStyle/>
          <a:p>
            <a:r>
              <a:rPr lang="es-MX" dirty="0" err="1"/>
              <a:t>ReferenceClass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= new </a:t>
            </a:r>
            <a:r>
              <a:rPr lang="es-MX" dirty="0" err="1"/>
              <a:t>CreationClass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ReferenceClass</a:t>
            </a:r>
            <a:r>
              <a:rPr lang="es-MX" dirty="0"/>
              <a:t> determines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components</a:t>
            </a:r>
            <a:r>
              <a:rPr lang="es-MX" dirty="0"/>
              <a:t> (</a:t>
            </a:r>
            <a:r>
              <a:rPr lang="es-MX" dirty="0" err="1"/>
              <a:t>methods</a:t>
            </a:r>
            <a:r>
              <a:rPr lang="es-MX" dirty="0"/>
              <a:t> and </a:t>
            </a:r>
            <a:r>
              <a:rPr lang="es-MX" dirty="0" err="1"/>
              <a:t>attributes</a:t>
            </a:r>
            <a:r>
              <a:rPr lang="es-MX" dirty="0"/>
              <a:t>) </a:t>
            </a:r>
            <a:r>
              <a:rPr lang="es-MX" dirty="0" err="1"/>
              <a:t>that</a:t>
            </a:r>
            <a:r>
              <a:rPr lang="es-MX" dirty="0"/>
              <a:t> can be </a:t>
            </a:r>
            <a:r>
              <a:rPr lang="es-MX" dirty="0" err="1"/>
              <a:t>accessed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object</a:t>
            </a:r>
            <a:endParaRPr lang="es-MX" dirty="0"/>
          </a:p>
          <a:p>
            <a:pPr lvl="1"/>
            <a:r>
              <a:rPr lang="es-MX" dirty="0" err="1"/>
              <a:t>CreationClass</a:t>
            </a:r>
            <a:r>
              <a:rPr lang="es-MX" dirty="0"/>
              <a:t> determines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behavior</a:t>
            </a:r>
            <a:r>
              <a:rPr lang="es-MX" dirty="0"/>
              <a:t> (</a:t>
            </a:r>
            <a:r>
              <a:rPr lang="es-MX" dirty="0" err="1"/>
              <a:t>methods</a:t>
            </a:r>
            <a:r>
              <a:rPr lang="es-MX" dirty="0"/>
              <a:t>)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9712" y="3645024"/>
            <a:ext cx="5760640" cy="2457564"/>
            <a:chOff x="1979712" y="3645024"/>
            <a:chExt cx="5760640" cy="2457564"/>
          </a:xfrm>
        </p:grpSpPr>
        <p:sp>
          <p:nvSpPr>
            <p:cNvPr id="4" name="Oval 3"/>
            <p:cNvSpPr/>
            <p:nvPr/>
          </p:nvSpPr>
          <p:spPr>
            <a:xfrm>
              <a:off x="5292080" y="4221088"/>
              <a:ext cx="2448272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Created</a:t>
              </a:r>
              <a:r>
                <a:rPr lang="es-MX" dirty="0"/>
                <a:t> </a:t>
              </a:r>
              <a:r>
                <a:rPr lang="es-MX" dirty="0" err="1"/>
                <a:t>object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79712" y="4329100"/>
              <a:ext cx="129614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object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  <a:endCxn id="4" idx="2"/>
            </p:cNvCxnSpPr>
            <p:nvPr/>
          </p:nvCxnSpPr>
          <p:spPr>
            <a:xfrm>
              <a:off x="3275856" y="4653136"/>
              <a:ext cx="2016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Diagonal Corner Rectangle 8"/>
            <p:cNvSpPr/>
            <p:nvPr/>
          </p:nvSpPr>
          <p:spPr>
            <a:xfrm>
              <a:off x="4067944" y="3645024"/>
              <a:ext cx="360040" cy="2088232"/>
            </a:xfrm>
            <a:prstGeom prst="snip2Diag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5733256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ReferenceClass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38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Material </a:t>
            </a:r>
            <a:r>
              <a:rPr lang="es-MX" dirty="0" err="1"/>
              <a:t>myMaterial</a:t>
            </a:r>
            <a:r>
              <a:rPr lang="es-MX" dirty="0"/>
              <a:t> = new Material();</a:t>
            </a:r>
          </a:p>
        </p:txBody>
      </p:sp>
      <p:sp>
        <p:nvSpPr>
          <p:cNvPr id="4" name="Oval 3"/>
          <p:cNvSpPr/>
          <p:nvPr/>
        </p:nvSpPr>
        <p:spPr>
          <a:xfrm>
            <a:off x="5292080" y="4221088"/>
            <a:ext cx="244827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Material </a:t>
            </a:r>
            <a:r>
              <a:rPr lang="es-MX" dirty="0" err="1"/>
              <a:t>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712" y="432910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myMaterial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4" idx="2"/>
          </p:cNvCxnSpPr>
          <p:nvPr/>
        </p:nvCxnSpPr>
        <p:spPr>
          <a:xfrm>
            <a:off x="3275856" y="4653136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Diagonal Corner Rectangle 6"/>
          <p:cNvSpPr/>
          <p:nvPr/>
        </p:nvSpPr>
        <p:spPr>
          <a:xfrm>
            <a:off x="4067944" y="3645024"/>
            <a:ext cx="360040" cy="208823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7904" y="57332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Material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6256" y="3212504"/>
            <a:ext cx="1728192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object behaves like a Material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3166" y="5695295"/>
            <a:ext cx="227509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 have access to the methods and attributes of the Material class</a:t>
            </a:r>
          </a:p>
        </p:txBody>
      </p:sp>
    </p:spTree>
    <p:extLst>
      <p:ext uri="{BB962C8B-B14F-4D97-AF65-F5344CB8AC3E}">
        <p14:creationId xmlns:p14="http://schemas.microsoft.com/office/powerpoint/2010/main" val="300673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Material </a:t>
            </a:r>
            <a:r>
              <a:rPr lang="es-MX" dirty="0" err="1"/>
              <a:t>myMaterial</a:t>
            </a:r>
            <a:r>
              <a:rPr lang="es-MX" dirty="0"/>
              <a:t> = new </a:t>
            </a:r>
            <a:r>
              <a:rPr lang="es-MX" dirty="0" err="1"/>
              <a:t>Movie</a:t>
            </a:r>
            <a:r>
              <a:rPr lang="es-MX" dirty="0"/>
              <a:t>();</a:t>
            </a:r>
          </a:p>
        </p:txBody>
      </p:sp>
      <p:sp>
        <p:nvSpPr>
          <p:cNvPr id="4" name="Oval 3"/>
          <p:cNvSpPr/>
          <p:nvPr/>
        </p:nvSpPr>
        <p:spPr>
          <a:xfrm>
            <a:off x="5292080" y="4221088"/>
            <a:ext cx="244827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Movie</a:t>
            </a:r>
            <a:r>
              <a:rPr lang="es-MX" dirty="0"/>
              <a:t> </a:t>
            </a:r>
            <a:r>
              <a:rPr lang="es-MX" dirty="0" err="1"/>
              <a:t>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712" y="432910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myMaterial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4" idx="2"/>
          </p:cNvCxnSpPr>
          <p:nvPr/>
        </p:nvCxnSpPr>
        <p:spPr>
          <a:xfrm>
            <a:off x="3275856" y="4653136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Diagonal Corner Rectangle 6"/>
          <p:cNvSpPr/>
          <p:nvPr/>
        </p:nvSpPr>
        <p:spPr>
          <a:xfrm>
            <a:off x="4067944" y="3645024"/>
            <a:ext cx="360040" cy="208823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7904" y="57332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Material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6256" y="3212504"/>
            <a:ext cx="1728192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object behaves like a Movie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3166" y="5695295"/>
            <a:ext cx="227509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 have access to the methods and attributes of the Material class</a:t>
            </a:r>
          </a:p>
        </p:txBody>
      </p:sp>
    </p:spTree>
    <p:extLst>
      <p:ext uri="{BB962C8B-B14F-4D97-AF65-F5344CB8AC3E}">
        <p14:creationId xmlns:p14="http://schemas.microsoft.com/office/powerpoint/2010/main" val="33954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thumbs.dreamstime.com/z/cartoon-professor-vector-illustration-3046350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7" r="19536"/>
          <a:stretch/>
        </p:blipFill>
        <p:spPr bwMode="auto">
          <a:xfrm flipH="1">
            <a:off x="1115616" y="2276872"/>
            <a:ext cx="237626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awandinesh.name/wp-content/uploads/2014/05/Confu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2385" y="2632154"/>
            <a:ext cx="2899549" cy="31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5878488" y="1219200"/>
            <a:ext cx="2808312" cy="1057672"/>
          </a:xfrm>
          <a:prstGeom prst="wedgeEllipseCallout">
            <a:avLst>
              <a:gd name="adj1" fmla="val -32535"/>
              <a:gd name="adj2" fmla="val 173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5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humbs.dreamstime.com/z/cartoon-professor-vector-illustration-3046350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7" r="19536"/>
          <a:stretch/>
        </p:blipFill>
        <p:spPr bwMode="auto">
          <a:xfrm flipH="1">
            <a:off x="1115616" y="2276872"/>
            <a:ext cx="237626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0" y="908720"/>
            <a:ext cx="3923928" cy="1224136"/>
          </a:xfrm>
          <a:prstGeom prst="wedgeEllipseCallout">
            <a:avLst>
              <a:gd name="adj1" fmla="val 1309"/>
              <a:gd name="adj2" fmla="val 122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Imagine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/>
              <a:t>scenario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43087"/>
            <a:ext cx="5153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78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422</TotalTime>
  <Words>386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Gill Sans MT</vt:lpstr>
      <vt:lpstr>Wingdings</vt:lpstr>
      <vt:lpstr>Wingdings 3</vt:lpstr>
      <vt:lpstr>Origen</vt:lpstr>
      <vt:lpstr>Object oriented programming</vt:lpstr>
      <vt:lpstr>Session #13</vt:lpstr>
      <vt:lpstr>Inheritance</vt:lpstr>
      <vt:lpstr>Inheritance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#13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Ganso</dc:creator>
  <cp:lastModifiedBy>Ivan Guerrero</cp:lastModifiedBy>
  <cp:revision>133</cp:revision>
  <dcterms:created xsi:type="dcterms:W3CDTF">2012-01-26T18:36:35Z</dcterms:created>
  <dcterms:modified xsi:type="dcterms:W3CDTF">2019-02-21T20:51:08Z</dcterms:modified>
</cp:coreProperties>
</file>