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96" r:id="rId3"/>
    <p:sldId id="299" r:id="rId4"/>
    <p:sldId id="271" r:id="rId5"/>
    <p:sldId id="272" r:id="rId6"/>
    <p:sldId id="298" r:id="rId7"/>
    <p:sldId id="292" r:id="rId8"/>
    <p:sldId id="293" r:id="rId9"/>
    <p:sldId id="291" r:id="rId10"/>
    <p:sldId id="294" r:id="rId11"/>
    <p:sldId id="274" r:id="rId12"/>
    <p:sldId id="295" r:id="rId13"/>
    <p:sldId id="29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FA17A8-766E-4826-84B1-28D37A3C7F53}" type="datetimeFigureOut">
              <a:rPr lang="es-ES" smtClean="0"/>
              <a:pPr/>
              <a:t>10/10/2017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eginnersbook.com/2013/03/polymorphism-in-jav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oriented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Iván Guerrero Román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Overwrite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child class has the same method as its parent class.</a:t>
            </a:r>
          </a:p>
          <a:p>
            <a:endParaRPr lang="en-US" dirty="0"/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Only applicable to inherited methods</a:t>
            </a:r>
          </a:p>
          <a:p>
            <a:pPr lvl="1"/>
            <a:r>
              <a:rPr lang="en-US" dirty="0"/>
              <a:t>The type of a created object determines the method to be called</a:t>
            </a:r>
          </a:p>
          <a:p>
            <a:pPr lvl="1"/>
            <a:r>
              <a:rPr lang="en-US" dirty="0" smtClean="0"/>
              <a:t>Constructors can </a:t>
            </a:r>
            <a:r>
              <a:rPr lang="en-US" dirty="0"/>
              <a:t>not be </a:t>
            </a:r>
            <a:r>
              <a:rPr lang="en-US" dirty="0" smtClean="0"/>
              <a:t>overwritten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714348" y="2071678"/>
            <a:ext cx="2571768" cy="1643074"/>
            <a:chOff x="285720" y="1643050"/>
            <a:chExt cx="2571768" cy="1643074"/>
          </a:xfrm>
        </p:grpSpPr>
        <p:sp>
          <p:nvSpPr>
            <p:cNvPr id="5" name="4 Rectángulo"/>
            <p:cNvSpPr/>
            <p:nvPr/>
          </p:nvSpPr>
          <p:spPr>
            <a:xfrm>
              <a:off x="285720" y="1643050"/>
              <a:ext cx="257176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</a:t>
              </a:r>
              <a:endParaRPr lang="en-US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85720" y="2000240"/>
              <a:ext cx="2571768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+ String name</a:t>
              </a:r>
            </a:p>
            <a:p>
              <a:r>
                <a:rPr lang="en-US" sz="1600" dirty="0" smtClean="0"/>
                <a:t>+ String phone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85720" y="2571744"/>
              <a:ext cx="257176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+ Person( )</a:t>
              </a:r>
            </a:p>
            <a:p>
              <a:r>
                <a:rPr lang="en-US" sz="1600" dirty="0" smtClean="0"/>
                <a:t>+ void </a:t>
              </a:r>
              <a:r>
                <a:rPr lang="en-US" sz="1600" dirty="0" err="1" smtClean="0"/>
                <a:t>readData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smtClean="0"/>
                <a:t>+ void </a:t>
              </a:r>
              <a:r>
                <a:rPr lang="en-US" sz="1600" dirty="0" err="1" smtClean="0"/>
                <a:t>toString</a:t>
              </a:r>
              <a:r>
                <a:rPr lang="en-US" sz="1600" dirty="0" smtClean="0"/>
                <a:t>()</a:t>
              </a: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285720" y="4572008"/>
            <a:ext cx="2571768" cy="2071702"/>
            <a:chOff x="571472" y="4071942"/>
            <a:chExt cx="2571768" cy="2071702"/>
          </a:xfrm>
        </p:grpSpPr>
        <p:sp>
          <p:nvSpPr>
            <p:cNvPr id="9" name="8 Rectángulo"/>
            <p:cNvSpPr/>
            <p:nvPr/>
          </p:nvSpPr>
          <p:spPr>
            <a:xfrm>
              <a:off x="571472" y="4071942"/>
              <a:ext cx="257176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71472" y="4429132"/>
              <a:ext cx="2571768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+ String address</a:t>
              </a:r>
            </a:p>
            <a:p>
              <a:r>
                <a:rPr lang="en-US" sz="1600" dirty="0" smtClean="0"/>
                <a:t>+ Date </a:t>
              </a:r>
              <a:r>
                <a:rPr lang="en-US" sz="1600" dirty="0" err="1" smtClean="0"/>
                <a:t>lastVisit</a:t>
              </a:r>
              <a:endParaRPr lang="en-US" sz="1600" dirty="0" smtClean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71472" y="5286388"/>
              <a:ext cx="2571768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+ Client( )</a:t>
              </a:r>
            </a:p>
            <a:p>
              <a:r>
                <a:rPr lang="en-US" sz="1600" dirty="0" smtClean="0"/>
                <a:t>+ void </a:t>
              </a:r>
              <a:r>
                <a:rPr lang="en-US" sz="1600" dirty="0" err="1" smtClean="0"/>
                <a:t>readData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smtClean="0"/>
                <a:t>+ void </a:t>
              </a:r>
              <a:r>
                <a:rPr lang="en-US" sz="1600" dirty="0" err="1" smtClean="0"/>
                <a:t>toString</a:t>
              </a:r>
              <a:r>
                <a:rPr lang="en-US" sz="1600" dirty="0" smtClean="0"/>
                <a:t>()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3143240" y="4572008"/>
            <a:ext cx="2571768" cy="2000264"/>
            <a:chOff x="571472" y="4071942"/>
            <a:chExt cx="2571768" cy="2000264"/>
          </a:xfrm>
        </p:grpSpPr>
        <p:sp>
          <p:nvSpPr>
            <p:cNvPr id="13" name="12 Rectángulo"/>
            <p:cNvSpPr/>
            <p:nvPr/>
          </p:nvSpPr>
          <p:spPr>
            <a:xfrm>
              <a:off x="571472" y="4071942"/>
              <a:ext cx="257176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Provider</a:t>
              </a:r>
              <a:endParaRPr lang="en-US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571472" y="4429132"/>
              <a:ext cx="2571768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+ Date </a:t>
              </a:r>
              <a:r>
                <a:rPr lang="en-US" sz="1600" dirty="0" err="1" smtClean="0"/>
                <a:t>deliveryDate</a:t>
              </a:r>
              <a:endParaRPr lang="en-US" sz="1600" dirty="0" smtClean="0"/>
            </a:p>
            <a:p>
              <a:r>
                <a:rPr lang="en-US" sz="1600" dirty="0" smtClean="0"/>
                <a:t>+ Product[] products</a:t>
              </a:r>
            </a:p>
            <a:p>
              <a:r>
                <a:rPr lang="en-US" sz="1600" dirty="0" smtClean="0"/>
                <a:t>- 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counter</a:t>
              </a: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571472" y="5286388"/>
              <a:ext cx="257176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+ Provider( )</a:t>
              </a:r>
            </a:p>
            <a:p>
              <a:r>
                <a:rPr lang="en-US" sz="1600" dirty="0" smtClean="0"/>
                <a:t>+ void </a:t>
              </a:r>
              <a:r>
                <a:rPr lang="en-US" sz="1600" dirty="0" err="1" smtClean="0"/>
                <a:t>readData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smtClean="0"/>
                <a:t>+ void </a:t>
              </a:r>
              <a:r>
                <a:rPr lang="en-US" sz="1600" dirty="0" err="1" smtClean="0"/>
                <a:t>toString</a:t>
              </a:r>
              <a:r>
                <a:rPr lang="en-US" sz="1600" dirty="0" smtClean="0"/>
                <a:t>()</a:t>
              </a:r>
            </a:p>
          </p:txBody>
        </p:sp>
      </p:grpSp>
      <p:sp>
        <p:nvSpPr>
          <p:cNvPr id="16" name="15 Triángulo isósceles"/>
          <p:cNvSpPr/>
          <p:nvPr/>
        </p:nvSpPr>
        <p:spPr>
          <a:xfrm>
            <a:off x="1857356" y="3714752"/>
            <a:ext cx="357190" cy="3079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16 Conector angular"/>
          <p:cNvCxnSpPr>
            <a:stCxn id="16" idx="3"/>
          </p:cNvCxnSpPr>
          <p:nvPr/>
        </p:nvCxnSpPr>
        <p:spPr>
          <a:xfrm rot="5400000">
            <a:off x="1136203" y="3672259"/>
            <a:ext cx="549333" cy="1250165"/>
          </a:xfrm>
          <a:prstGeom prst="bentConnector3">
            <a:avLst>
              <a:gd name="adj1" fmla="val 2421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16" idx="3"/>
          </p:cNvCxnSpPr>
          <p:nvPr/>
        </p:nvCxnSpPr>
        <p:spPr>
          <a:xfrm rot="16200000" flipH="1">
            <a:off x="2564962" y="3493663"/>
            <a:ext cx="549333" cy="1607355"/>
          </a:xfrm>
          <a:prstGeom prst="bentConnector3">
            <a:avLst>
              <a:gd name="adj1" fmla="val 2421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929190" y="2040617"/>
            <a:ext cx="3857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client, provider;</a:t>
            </a:r>
          </a:p>
          <a:p>
            <a:endParaRPr lang="en-US" dirty="0" smtClean="0"/>
          </a:p>
          <a:p>
            <a:r>
              <a:rPr lang="en-US" dirty="0" smtClean="0"/>
              <a:t>client = new Client();</a:t>
            </a:r>
          </a:p>
          <a:p>
            <a:r>
              <a:rPr lang="en-US" dirty="0" smtClean="0"/>
              <a:t>provider = new Provider();</a:t>
            </a:r>
          </a:p>
          <a:p>
            <a:endParaRPr lang="en-US" dirty="0" smtClean="0"/>
          </a:p>
          <a:p>
            <a:r>
              <a:rPr lang="en-US" dirty="0" err="1" smtClean="0"/>
              <a:t>client.readData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provider.readData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9848"/>
          </a:xfrm>
        </p:spPr>
        <p:txBody>
          <a:bodyPr/>
          <a:lstStyle/>
          <a:p>
            <a:r>
              <a:rPr lang="en-US" dirty="0" smtClean="0"/>
              <a:t>Overwriting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Information</a:t>
            </a:r>
            <a:r>
              <a:rPr lang="es-MX" dirty="0" smtClean="0"/>
              <a:t> </a:t>
            </a:r>
            <a:r>
              <a:rPr lang="es-MX" dirty="0" err="1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http://beginnersbook.com/2013/03/polymorphism-in-java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Session</a:t>
            </a:r>
            <a:r>
              <a:rPr lang="es-MX" dirty="0" smtClean="0"/>
              <a:t> #14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Today’s topics</a:t>
            </a:r>
          </a:p>
          <a:p>
            <a:pPr lvl="1"/>
            <a:r>
              <a:rPr lang="en-US" dirty="0" smtClean="0"/>
              <a:t>4</a:t>
            </a:r>
            <a:r>
              <a:rPr lang="en-US" dirty="0"/>
              <a:t>. Inheritance and polymorphism</a:t>
            </a:r>
          </a:p>
          <a:p>
            <a:pPr lvl="2"/>
            <a:r>
              <a:rPr lang="en-US" dirty="0"/>
              <a:t>a. Concept of inheritance</a:t>
            </a:r>
          </a:p>
          <a:p>
            <a:pPr lvl="2"/>
            <a:r>
              <a:rPr lang="en-US" dirty="0"/>
              <a:t>b. Access modifiers</a:t>
            </a:r>
          </a:p>
          <a:p>
            <a:pPr lvl="2"/>
            <a:r>
              <a:rPr lang="en-US" dirty="0"/>
              <a:t>c. Concept of polymorphism</a:t>
            </a:r>
          </a:p>
          <a:p>
            <a:pPr lvl="2"/>
            <a:r>
              <a:rPr lang="en-US" dirty="0"/>
              <a:t>d. Overriding and overloading</a:t>
            </a:r>
          </a:p>
          <a:p>
            <a:pPr lvl="2"/>
            <a:r>
              <a:rPr lang="en-US" dirty="0"/>
              <a:t>e. Abstract classes and interfaces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982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Session</a:t>
            </a:r>
            <a:r>
              <a:rPr lang="es-MX" dirty="0" smtClean="0"/>
              <a:t> #14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Today’s topics</a:t>
            </a:r>
          </a:p>
          <a:p>
            <a:pPr lvl="1"/>
            <a:r>
              <a:rPr lang="en-US" dirty="0" smtClean="0"/>
              <a:t>4</a:t>
            </a:r>
            <a:r>
              <a:rPr lang="en-US" dirty="0"/>
              <a:t>. Inheritance and polymorphism</a:t>
            </a:r>
          </a:p>
          <a:p>
            <a:pPr lvl="2"/>
            <a:r>
              <a:rPr lang="en-US" dirty="0"/>
              <a:t>a. Concept of inheritance</a:t>
            </a:r>
          </a:p>
          <a:p>
            <a:pPr lvl="2"/>
            <a:r>
              <a:rPr lang="en-US" dirty="0"/>
              <a:t>b. Access modifiers</a:t>
            </a:r>
          </a:p>
          <a:p>
            <a:pPr lvl="2"/>
            <a:r>
              <a:rPr lang="en-US" dirty="0"/>
              <a:t>c. Concept of polymorphism</a:t>
            </a:r>
          </a:p>
          <a:p>
            <a:pPr lvl="2"/>
            <a:r>
              <a:rPr lang="en-US" dirty="0"/>
              <a:t>d. Overriding and overloading</a:t>
            </a:r>
          </a:p>
          <a:p>
            <a:pPr lvl="2"/>
            <a:r>
              <a:rPr lang="en-US" dirty="0"/>
              <a:t>e. Abstract classes and interfaces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00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creation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9261"/>
            <a:ext cx="8229600" cy="1489720"/>
          </a:xfrm>
        </p:spPr>
        <p:txBody>
          <a:bodyPr>
            <a:normAutofit/>
          </a:bodyPr>
          <a:lstStyle/>
          <a:p>
            <a:r>
              <a:rPr lang="es-MX" dirty="0" err="1" smtClean="0"/>
              <a:t>ReferenceClass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r>
              <a:rPr lang="es-MX" dirty="0" smtClean="0"/>
              <a:t> = new </a:t>
            </a:r>
            <a:r>
              <a:rPr lang="es-MX" dirty="0" err="1" smtClean="0"/>
              <a:t>CreationClass</a:t>
            </a:r>
            <a:r>
              <a:rPr lang="es-MX" dirty="0" smtClean="0"/>
              <a:t>();</a:t>
            </a:r>
          </a:p>
          <a:p>
            <a:pPr lvl="1"/>
            <a:r>
              <a:rPr lang="es-MX" dirty="0" err="1" smtClean="0"/>
              <a:t>ReferenceClass</a:t>
            </a:r>
            <a:r>
              <a:rPr lang="es-MX" dirty="0" smtClean="0"/>
              <a:t> determines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components</a:t>
            </a:r>
            <a:r>
              <a:rPr lang="es-MX" dirty="0" smtClean="0"/>
              <a:t> (</a:t>
            </a:r>
            <a:r>
              <a:rPr lang="es-MX" dirty="0" err="1" smtClean="0"/>
              <a:t>methods</a:t>
            </a:r>
            <a:r>
              <a:rPr lang="es-MX" dirty="0" smtClean="0"/>
              <a:t> and </a:t>
            </a:r>
            <a:r>
              <a:rPr lang="es-MX" dirty="0" err="1" smtClean="0"/>
              <a:t>attributes</a:t>
            </a:r>
            <a:r>
              <a:rPr lang="es-MX" dirty="0" smtClean="0"/>
              <a:t>) </a:t>
            </a:r>
            <a:r>
              <a:rPr lang="es-MX" dirty="0" err="1" smtClean="0"/>
              <a:t>that</a:t>
            </a:r>
            <a:r>
              <a:rPr lang="es-MX" dirty="0" smtClean="0"/>
              <a:t> can be </a:t>
            </a:r>
            <a:r>
              <a:rPr lang="es-MX" dirty="0" err="1" smtClean="0"/>
              <a:t>accessed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endParaRPr lang="es-MX" dirty="0" smtClean="0"/>
          </a:p>
          <a:p>
            <a:pPr lvl="1"/>
            <a:r>
              <a:rPr lang="es-MX" dirty="0" err="1" smtClean="0"/>
              <a:t>CreationClass</a:t>
            </a:r>
            <a:r>
              <a:rPr lang="es-MX" dirty="0" smtClean="0"/>
              <a:t> determines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behavior</a:t>
            </a:r>
            <a:r>
              <a:rPr lang="es-MX" dirty="0" smtClean="0"/>
              <a:t> (</a:t>
            </a:r>
            <a:r>
              <a:rPr lang="es-MX" dirty="0" err="1" smtClean="0"/>
              <a:t>methods</a:t>
            </a:r>
            <a:r>
              <a:rPr lang="es-MX" dirty="0" smtClean="0"/>
              <a:t>)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9712" y="3645024"/>
            <a:ext cx="5760640" cy="2457564"/>
            <a:chOff x="1979712" y="3645024"/>
            <a:chExt cx="5760640" cy="2457564"/>
          </a:xfrm>
        </p:grpSpPr>
        <p:sp>
          <p:nvSpPr>
            <p:cNvPr id="4" name="Oval 3"/>
            <p:cNvSpPr/>
            <p:nvPr/>
          </p:nvSpPr>
          <p:spPr>
            <a:xfrm>
              <a:off x="5292080" y="4221088"/>
              <a:ext cx="2448272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Created</a:t>
              </a:r>
              <a:r>
                <a:rPr lang="es-MX" dirty="0" smtClean="0"/>
                <a:t> </a:t>
              </a:r>
              <a:r>
                <a:rPr lang="es-MX" dirty="0" err="1" smtClean="0"/>
                <a:t>object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79712" y="4329100"/>
              <a:ext cx="129614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object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  <a:endCxn id="4" idx="2"/>
            </p:cNvCxnSpPr>
            <p:nvPr/>
          </p:nvCxnSpPr>
          <p:spPr>
            <a:xfrm>
              <a:off x="3275856" y="4653136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Diagonal Corner Rectangle 8"/>
            <p:cNvSpPr/>
            <p:nvPr/>
          </p:nvSpPr>
          <p:spPr>
            <a:xfrm>
              <a:off x="4067944" y="3645024"/>
              <a:ext cx="360040" cy="2088232"/>
            </a:xfrm>
            <a:prstGeom prst="snip2Diag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573325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 smtClean="0"/>
                <a:t>ReferenceClass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9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objects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 </a:t>
            </a:r>
          </a:p>
          <a:p>
            <a:pPr lvl="1"/>
            <a:r>
              <a:rPr lang="en-US" dirty="0" smtClean="0"/>
              <a:t>Converting consists in changing the reference class of an object.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Implicit: It is automatically performed when you convert an object to a superclass</a:t>
            </a:r>
          </a:p>
          <a:p>
            <a:pPr lvl="2"/>
            <a:r>
              <a:rPr lang="en-US" dirty="0" err="1" smtClean="0"/>
              <a:t>ParentClass</a:t>
            </a:r>
            <a:r>
              <a:rPr lang="en-US" dirty="0" smtClean="0"/>
              <a:t> object = </a:t>
            </a:r>
            <a:r>
              <a:rPr lang="en-US" dirty="0" err="1" smtClean="0"/>
              <a:t>childObject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Explicit: Must be specified and occurs when you convert an object to a subclass</a:t>
            </a:r>
          </a:p>
          <a:p>
            <a:pPr lvl="2"/>
            <a:r>
              <a:rPr lang="en-US" dirty="0" err="1" smtClean="0"/>
              <a:t>ChildClass</a:t>
            </a:r>
            <a:r>
              <a:rPr lang="en-US" dirty="0" smtClean="0"/>
              <a:t> object = (</a:t>
            </a:r>
            <a:r>
              <a:rPr lang="en-US" dirty="0" err="1" smtClean="0"/>
              <a:t>ChildClass</a:t>
            </a:r>
            <a:r>
              <a:rPr lang="en-US" dirty="0" smtClean="0"/>
              <a:t>)</a:t>
            </a:r>
            <a:r>
              <a:rPr lang="en-US" dirty="0" err="1" smtClean="0"/>
              <a:t>parentObject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Examples</a:t>
            </a:r>
            <a:endParaRPr lang="en-US" dirty="0" smtClean="0"/>
          </a:p>
          <a:p>
            <a:pPr lvl="1"/>
            <a:r>
              <a:rPr lang="en-US" dirty="0" smtClean="0"/>
              <a:t>Car </a:t>
            </a:r>
            <a:r>
              <a:rPr lang="en-US" dirty="0" err="1" smtClean="0"/>
              <a:t>myCar</a:t>
            </a:r>
            <a:r>
              <a:rPr lang="en-US" dirty="0" smtClean="0"/>
              <a:t> = new Car();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Vehicle v = </a:t>
            </a:r>
            <a:r>
              <a:rPr lang="en-US" dirty="0" err="1" smtClean="0"/>
              <a:t>myCar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Car c = (Car)v;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596" y="571480"/>
            <a:ext cx="2857520" cy="5521816"/>
            <a:chOff x="428596" y="571480"/>
            <a:chExt cx="2857520" cy="5521816"/>
          </a:xfrm>
        </p:grpSpPr>
        <p:grpSp>
          <p:nvGrpSpPr>
            <p:cNvPr id="11" name="10 Grupo"/>
            <p:cNvGrpSpPr/>
            <p:nvPr/>
          </p:nvGrpSpPr>
          <p:grpSpPr>
            <a:xfrm>
              <a:off x="428596" y="4500570"/>
              <a:ext cx="2857520" cy="1592726"/>
              <a:chOff x="428596" y="3929066"/>
              <a:chExt cx="2857520" cy="1592726"/>
            </a:xfrm>
          </p:grpSpPr>
          <p:sp>
            <p:nvSpPr>
              <p:cNvPr id="8" name="7 Rectángulo"/>
              <p:cNvSpPr/>
              <p:nvPr/>
            </p:nvSpPr>
            <p:spPr>
              <a:xfrm>
                <a:off x="428596" y="3929066"/>
                <a:ext cx="2857520" cy="357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/>
                  <a:t>MountainBike</a:t>
                </a:r>
                <a:endParaRPr lang="en-US" sz="1600" dirty="0"/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428596" y="4286256"/>
                <a:ext cx="2857520" cy="357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 smtClean="0"/>
                  <a:t>+ </a:t>
                </a:r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chairHeight</a:t>
                </a:r>
                <a:endParaRPr lang="en-US" sz="1600" dirty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428596" y="4643446"/>
                <a:ext cx="2857520" cy="878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 smtClean="0"/>
                  <a:t>+ </a:t>
                </a:r>
                <a:r>
                  <a:rPr lang="en-US" sz="1600" dirty="0" err="1" smtClean="0"/>
                  <a:t>MountainBike</a:t>
                </a:r>
                <a:r>
                  <a:rPr lang="en-US" sz="1600" dirty="0" smtClean="0"/>
                  <a:t>()</a:t>
                </a:r>
              </a:p>
              <a:p>
                <a:r>
                  <a:rPr lang="en-US" sz="1600" dirty="0" smtClean="0"/>
                  <a:t>+ void </a:t>
                </a:r>
                <a:r>
                  <a:rPr lang="en-US" sz="1600" dirty="0" err="1" smtClean="0"/>
                  <a:t>changeHeight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int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sz="1600" dirty="0" smtClean="0"/>
                  <a:t>+ void </a:t>
                </a:r>
                <a:r>
                  <a:rPr lang="en-US" sz="1600" dirty="0" err="1" smtClean="0"/>
                  <a:t>useShockAbsorver</a:t>
                </a:r>
                <a:r>
                  <a:rPr lang="en-US" sz="1600" dirty="0" smtClean="0"/>
                  <a:t>()</a:t>
                </a:r>
                <a:endParaRPr lang="en-US" sz="1600" dirty="0"/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428596" y="571480"/>
              <a:ext cx="2857520" cy="2617692"/>
              <a:chOff x="428596" y="571480"/>
              <a:chExt cx="2857520" cy="2617692"/>
            </a:xfrm>
          </p:grpSpPr>
          <p:grpSp>
            <p:nvGrpSpPr>
              <p:cNvPr id="7" name="6 Grupo"/>
              <p:cNvGrpSpPr/>
              <p:nvPr/>
            </p:nvGrpSpPr>
            <p:grpSpPr>
              <a:xfrm>
                <a:off x="428596" y="571480"/>
                <a:ext cx="2857520" cy="2286016"/>
                <a:chOff x="428596" y="1857364"/>
                <a:chExt cx="2857520" cy="2286016"/>
              </a:xfrm>
            </p:grpSpPr>
            <p:sp>
              <p:nvSpPr>
                <p:cNvPr id="4" name="3 Rectángulo"/>
                <p:cNvSpPr/>
                <p:nvPr/>
              </p:nvSpPr>
              <p:spPr>
                <a:xfrm>
                  <a:off x="428596" y="1857364"/>
                  <a:ext cx="2857520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Bike</a:t>
                  </a:r>
                  <a:endParaRPr lang="en-US" dirty="0"/>
                </a:p>
              </p:txBody>
            </p:sp>
            <p:sp>
              <p:nvSpPr>
                <p:cNvPr id="5" name="4 Rectángulo"/>
                <p:cNvSpPr/>
                <p:nvPr/>
              </p:nvSpPr>
              <p:spPr>
                <a:xfrm>
                  <a:off x="428596" y="2285992"/>
                  <a:ext cx="2857520" cy="8572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600" dirty="0" smtClean="0"/>
                    <a:t>+ 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 </a:t>
                  </a:r>
                  <a:r>
                    <a:rPr lang="en-US" sz="1600" dirty="0" err="1" smtClean="0"/>
                    <a:t>numberOfMeshes</a:t>
                  </a:r>
                  <a:endParaRPr lang="en-US" sz="1600" dirty="0" smtClean="0"/>
                </a:p>
                <a:p>
                  <a:r>
                    <a:rPr lang="en-US" sz="1600" dirty="0" smtClean="0"/>
                    <a:t>+ 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 gears</a:t>
                  </a:r>
                </a:p>
                <a:p>
                  <a:r>
                    <a:rPr lang="en-US" sz="1600" dirty="0" smtClean="0"/>
                    <a:t>+ 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 </a:t>
                  </a:r>
                  <a:r>
                    <a:rPr lang="en-US" sz="1600" dirty="0" err="1" smtClean="0"/>
                    <a:t>maxSpeed</a:t>
                  </a:r>
                  <a:endParaRPr lang="en-US" sz="1600" dirty="0"/>
                </a:p>
              </p:txBody>
            </p:sp>
            <p:sp>
              <p:nvSpPr>
                <p:cNvPr id="6" name="5 Rectángulo"/>
                <p:cNvSpPr/>
                <p:nvPr/>
              </p:nvSpPr>
              <p:spPr>
                <a:xfrm>
                  <a:off x="428596" y="3143248"/>
                  <a:ext cx="2857520" cy="10001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600" dirty="0" smtClean="0"/>
                    <a:t>+ Nike()</a:t>
                  </a:r>
                </a:p>
                <a:p>
                  <a:r>
                    <a:rPr lang="en-US" sz="1600" dirty="0" smtClean="0"/>
                    <a:t>+ void break()</a:t>
                  </a:r>
                </a:p>
                <a:p>
                  <a:r>
                    <a:rPr lang="en-US" sz="1600" dirty="0" smtClean="0"/>
                    <a:t>+ void </a:t>
                  </a:r>
                  <a:r>
                    <a:rPr lang="en-US" sz="1600" dirty="0" err="1" smtClean="0"/>
                    <a:t>changeGear</a:t>
                  </a:r>
                  <a:r>
                    <a:rPr lang="en-US" sz="1600" dirty="0" smtClean="0"/>
                    <a:t>(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)</a:t>
                  </a:r>
                </a:p>
                <a:p>
                  <a:r>
                    <a:rPr lang="en-US" sz="1600" dirty="0" smtClean="0"/>
                    <a:t>+ void </a:t>
                  </a:r>
                  <a:r>
                    <a:rPr lang="en-US" sz="1600" dirty="0" err="1" smtClean="0"/>
                    <a:t>changeMesh</a:t>
                  </a:r>
                  <a:r>
                    <a:rPr lang="en-US" sz="1600" dirty="0" smtClean="0"/>
                    <a:t>(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)</a:t>
                  </a:r>
                </a:p>
                <a:p>
                  <a:endParaRPr lang="en-US" sz="1600" dirty="0" smtClean="0"/>
                </a:p>
                <a:p>
                  <a:endParaRPr lang="en-US" sz="1600" dirty="0"/>
                </a:p>
              </p:txBody>
            </p:sp>
          </p:grpSp>
          <p:sp>
            <p:nvSpPr>
              <p:cNvPr id="12" name="11 Triángulo isósceles"/>
              <p:cNvSpPr/>
              <p:nvPr/>
            </p:nvSpPr>
            <p:spPr>
              <a:xfrm>
                <a:off x="1678761" y="2883009"/>
                <a:ext cx="357190" cy="306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14 Conector angular"/>
            <p:cNvCxnSpPr>
              <a:stCxn id="12" idx="3"/>
              <a:endCxn id="8" idx="0"/>
            </p:cNvCxnSpPr>
            <p:nvPr/>
          </p:nvCxnSpPr>
          <p:spPr>
            <a:xfrm rot="5400000">
              <a:off x="1201657" y="3844871"/>
              <a:ext cx="1311398" cy="12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CuadroTexto"/>
          <p:cNvSpPr txBox="1"/>
          <p:nvPr/>
        </p:nvSpPr>
        <p:spPr>
          <a:xfrm>
            <a:off x="3428992" y="500042"/>
            <a:ext cx="54292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MountainBike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Bike </a:t>
            </a:r>
            <a:r>
              <a:rPr lang="en-US" dirty="0" err="1" smtClean="0"/>
              <a:t>myBike</a:t>
            </a:r>
            <a:r>
              <a:rPr lang="en-US" dirty="0" smtClean="0"/>
              <a:t> = new </a:t>
            </a:r>
            <a:r>
              <a:rPr lang="en-US" dirty="0" err="1" smtClean="0"/>
              <a:t>MountainBike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MountainBike</a:t>
            </a:r>
            <a:r>
              <a:rPr lang="en-US" dirty="0" smtClean="0"/>
              <a:t> mountain= new </a:t>
            </a:r>
            <a:r>
              <a:rPr lang="en-US" dirty="0" err="1" smtClean="0"/>
              <a:t>MountainBike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MountainBike</a:t>
            </a:r>
            <a:r>
              <a:rPr lang="en-US" dirty="0" smtClean="0"/>
              <a:t> another;</a:t>
            </a:r>
          </a:p>
          <a:p>
            <a:r>
              <a:rPr lang="en-US" dirty="0" smtClean="0"/>
              <a:t>another = (</a:t>
            </a:r>
            <a:r>
              <a:rPr lang="en-US" dirty="0" err="1" smtClean="0"/>
              <a:t>MountainBike</a:t>
            </a:r>
            <a:r>
              <a:rPr lang="en-US" dirty="0" smtClean="0"/>
              <a:t>)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r>
              <a:rPr lang="en-US" dirty="0" smtClean="0"/>
              <a:t>another = (</a:t>
            </a:r>
            <a:r>
              <a:rPr lang="en-US" dirty="0" err="1" smtClean="0"/>
              <a:t>MountainBike</a:t>
            </a:r>
            <a:r>
              <a:rPr lang="en-US" dirty="0" smtClean="0"/>
              <a:t>)</a:t>
            </a:r>
            <a:r>
              <a:rPr lang="en-US" dirty="0" err="1" smtClean="0"/>
              <a:t>myBike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7" name="16 Nube"/>
          <p:cNvSpPr/>
          <p:nvPr/>
        </p:nvSpPr>
        <p:spPr>
          <a:xfrm>
            <a:off x="3786182" y="1000108"/>
            <a:ext cx="4429156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possible because a mountain bike is an object</a:t>
            </a:r>
            <a:endParaRPr lang="en-US" dirty="0"/>
          </a:p>
        </p:txBody>
      </p:sp>
      <p:sp>
        <p:nvSpPr>
          <p:cNvPr id="18" name="17 Nube"/>
          <p:cNvSpPr/>
          <p:nvPr/>
        </p:nvSpPr>
        <p:spPr>
          <a:xfrm>
            <a:off x="3786182" y="2786058"/>
            <a:ext cx="450059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possible because a mountain bike is a bike</a:t>
            </a:r>
            <a:endParaRPr lang="en-US" dirty="0"/>
          </a:p>
        </p:txBody>
      </p:sp>
      <p:sp>
        <p:nvSpPr>
          <p:cNvPr id="19" name="18 Nube"/>
          <p:cNvSpPr/>
          <p:nvPr/>
        </p:nvSpPr>
        <p:spPr>
          <a:xfrm>
            <a:off x="3786182" y="4429132"/>
            <a:ext cx="450059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uiExpand="1" animBg="1"/>
      <p:bldP spid="18" grpId="0" uiExpand="1" animBg="1"/>
      <p:bldP spid="19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596" y="571480"/>
            <a:ext cx="2857520" cy="5521816"/>
            <a:chOff x="428596" y="571480"/>
            <a:chExt cx="2857520" cy="5521816"/>
          </a:xfrm>
        </p:grpSpPr>
        <p:grpSp>
          <p:nvGrpSpPr>
            <p:cNvPr id="11" name="10 Grupo"/>
            <p:cNvGrpSpPr/>
            <p:nvPr/>
          </p:nvGrpSpPr>
          <p:grpSpPr>
            <a:xfrm>
              <a:off x="428596" y="4500570"/>
              <a:ext cx="2857520" cy="1592726"/>
              <a:chOff x="428596" y="3929066"/>
              <a:chExt cx="2857520" cy="1592726"/>
            </a:xfrm>
          </p:grpSpPr>
          <p:sp>
            <p:nvSpPr>
              <p:cNvPr id="8" name="7 Rectángulo"/>
              <p:cNvSpPr/>
              <p:nvPr/>
            </p:nvSpPr>
            <p:spPr>
              <a:xfrm>
                <a:off x="428596" y="3929066"/>
                <a:ext cx="2857520" cy="357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/>
                  <a:t>MountainBike</a:t>
                </a:r>
                <a:endParaRPr lang="en-US" sz="1600" dirty="0"/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428596" y="4286256"/>
                <a:ext cx="2857520" cy="357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 smtClean="0"/>
                  <a:t>+ </a:t>
                </a:r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chairHeight</a:t>
                </a:r>
                <a:endParaRPr lang="en-US" sz="1600" dirty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428596" y="4643446"/>
                <a:ext cx="2857520" cy="878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 smtClean="0"/>
                  <a:t>+ </a:t>
                </a:r>
                <a:r>
                  <a:rPr lang="en-US" sz="1600" dirty="0" err="1" smtClean="0"/>
                  <a:t>MountainBike</a:t>
                </a:r>
                <a:r>
                  <a:rPr lang="en-US" sz="1600" dirty="0" smtClean="0"/>
                  <a:t>()</a:t>
                </a:r>
              </a:p>
              <a:p>
                <a:r>
                  <a:rPr lang="en-US" sz="1600" dirty="0" smtClean="0"/>
                  <a:t>+ void </a:t>
                </a:r>
                <a:r>
                  <a:rPr lang="en-US" sz="1600" dirty="0" err="1" smtClean="0"/>
                  <a:t>changeHeight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int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sz="1600" dirty="0" smtClean="0"/>
                  <a:t>+ void </a:t>
                </a:r>
                <a:r>
                  <a:rPr lang="en-US" sz="1600" dirty="0" err="1" smtClean="0"/>
                  <a:t>useShockAbsorver</a:t>
                </a:r>
                <a:r>
                  <a:rPr lang="en-US" sz="1600" dirty="0" smtClean="0"/>
                  <a:t>()</a:t>
                </a:r>
                <a:endParaRPr lang="en-US" sz="1600" dirty="0"/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428596" y="571480"/>
              <a:ext cx="2857520" cy="2617692"/>
              <a:chOff x="428596" y="571480"/>
              <a:chExt cx="2857520" cy="2617692"/>
            </a:xfrm>
          </p:grpSpPr>
          <p:grpSp>
            <p:nvGrpSpPr>
              <p:cNvPr id="7" name="6 Grupo"/>
              <p:cNvGrpSpPr/>
              <p:nvPr/>
            </p:nvGrpSpPr>
            <p:grpSpPr>
              <a:xfrm>
                <a:off x="428596" y="571480"/>
                <a:ext cx="2857520" cy="2286016"/>
                <a:chOff x="428596" y="1857364"/>
                <a:chExt cx="2857520" cy="2286016"/>
              </a:xfrm>
            </p:grpSpPr>
            <p:sp>
              <p:nvSpPr>
                <p:cNvPr id="4" name="3 Rectángulo"/>
                <p:cNvSpPr/>
                <p:nvPr/>
              </p:nvSpPr>
              <p:spPr>
                <a:xfrm>
                  <a:off x="428596" y="1857364"/>
                  <a:ext cx="2857520" cy="4286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Bike</a:t>
                  </a:r>
                  <a:endParaRPr lang="en-US" dirty="0"/>
                </a:p>
              </p:txBody>
            </p:sp>
            <p:sp>
              <p:nvSpPr>
                <p:cNvPr id="5" name="4 Rectángulo"/>
                <p:cNvSpPr/>
                <p:nvPr/>
              </p:nvSpPr>
              <p:spPr>
                <a:xfrm>
                  <a:off x="428596" y="2285992"/>
                  <a:ext cx="2857520" cy="8572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600" dirty="0" smtClean="0"/>
                    <a:t>+ 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 </a:t>
                  </a:r>
                  <a:r>
                    <a:rPr lang="en-US" sz="1600" dirty="0" err="1" smtClean="0"/>
                    <a:t>numberOfMeshes</a:t>
                  </a:r>
                  <a:endParaRPr lang="en-US" sz="1600" dirty="0" smtClean="0"/>
                </a:p>
                <a:p>
                  <a:r>
                    <a:rPr lang="en-US" sz="1600" dirty="0" smtClean="0"/>
                    <a:t>+ 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 gears</a:t>
                  </a:r>
                </a:p>
                <a:p>
                  <a:r>
                    <a:rPr lang="en-US" sz="1600" dirty="0" smtClean="0"/>
                    <a:t>+ 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 </a:t>
                  </a:r>
                  <a:r>
                    <a:rPr lang="en-US" sz="1600" dirty="0" err="1" smtClean="0"/>
                    <a:t>maxSpeed</a:t>
                  </a:r>
                  <a:endParaRPr lang="en-US" sz="1600" dirty="0"/>
                </a:p>
              </p:txBody>
            </p:sp>
            <p:sp>
              <p:nvSpPr>
                <p:cNvPr id="6" name="5 Rectángulo"/>
                <p:cNvSpPr/>
                <p:nvPr/>
              </p:nvSpPr>
              <p:spPr>
                <a:xfrm>
                  <a:off x="428596" y="3143248"/>
                  <a:ext cx="2857520" cy="10001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600" dirty="0" smtClean="0"/>
                    <a:t>+ Nike()</a:t>
                  </a:r>
                </a:p>
                <a:p>
                  <a:r>
                    <a:rPr lang="en-US" sz="1600" dirty="0" smtClean="0"/>
                    <a:t>+ void break()</a:t>
                  </a:r>
                </a:p>
                <a:p>
                  <a:r>
                    <a:rPr lang="en-US" sz="1600" dirty="0" smtClean="0"/>
                    <a:t>+ void </a:t>
                  </a:r>
                  <a:r>
                    <a:rPr lang="en-US" sz="1600" dirty="0" err="1" smtClean="0"/>
                    <a:t>changeGear</a:t>
                  </a:r>
                  <a:r>
                    <a:rPr lang="en-US" sz="1600" dirty="0" smtClean="0"/>
                    <a:t>(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)</a:t>
                  </a:r>
                </a:p>
                <a:p>
                  <a:r>
                    <a:rPr lang="en-US" sz="1600" dirty="0" smtClean="0"/>
                    <a:t>+ void </a:t>
                  </a:r>
                  <a:r>
                    <a:rPr lang="en-US" sz="1600" dirty="0" err="1" smtClean="0"/>
                    <a:t>changeMesh</a:t>
                  </a:r>
                  <a:r>
                    <a:rPr lang="en-US" sz="1600" dirty="0" smtClean="0"/>
                    <a:t>(</a:t>
                  </a:r>
                  <a:r>
                    <a:rPr lang="en-US" sz="1600" dirty="0" err="1" smtClean="0"/>
                    <a:t>int</a:t>
                  </a:r>
                  <a:r>
                    <a:rPr lang="en-US" sz="1600" dirty="0" smtClean="0"/>
                    <a:t>)</a:t>
                  </a:r>
                </a:p>
                <a:p>
                  <a:endParaRPr lang="en-US" sz="1600" dirty="0" smtClean="0"/>
                </a:p>
                <a:p>
                  <a:endParaRPr lang="en-US" sz="1600" dirty="0"/>
                </a:p>
              </p:txBody>
            </p:sp>
          </p:grpSp>
          <p:sp>
            <p:nvSpPr>
              <p:cNvPr id="12" name="11 Triángulo isósceles"/>
              <p:cNvSpPr/>
              <p:nvPr/>
            </p:nvSpPr>
            <p:spPr>
              <a:xfrm>
                <a:off x="1678761" y="2883009"/>
                <a:ext cx="357190" cy="306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14 Conector angular"/>
            <p:cNvCxnSpPr>
              <a:stCxn id="12" idx="3"/>
              <a:endCxn id="8" idx="0"/>
            </p:cNvCxnSpPr>
            <p:nvPr/>
          </p:nvCxnSpPr>
          <p:spPr>
            <a:xfrm rot="5400000">
              <a:off x="1201657" y="3844871"/>
              <a:ext cx="1311398" cy="12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CuadroTexto"/>
          <p:cNvSpPr txBox="1"/>
          <p:nvPr/>
        </p:nvSpPr>
        <p:spPr>
          <a:xfrm>
            <a:off x="3428992" y="500042"/>
            <a:ext cx="54292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MountainBike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Bike </a:t>
            </a:r>
            <a:r>
              <a:rPr lang="en-US" dirty="0" err="1" smtClean="0"/>
              <a:t>myBike</a:t>
            </a:r>
            <a:r>
              <a:rPr lang="en-US" dirty="0" smtClean="0"/>
              <a:t> = new </a:t>
            </a:r>
            <a:r>
              <a:rPr lang="en-US" dirty="0" err="1" smtClean="0"/>
              <a:t>MountainBike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MountainBike</a:t>
            </a:r>
            <a:r>
              <a:rPr lang="en-US" dirty="0" smtClean="0"/>
              <a:t> mountain= new </a:t>
            </a:r>
            <a:r>
              <a:rPr lang="en-US" dirty="0" err="1" smtClean="0"/>
              <a:t>MountainBike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" name="16 Nube"/>
          <p:cNvSpPr/>
          <p:nvPr/>
        </p:nvSpPr>
        <p:spPr>
          <a:xfrm>
            <a:off x="3786182" y="1000108"/>
            <a:ext cx="4429156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r>
              <a:rPr lang="en-US" dirty="0" smtClean="0"/>
              <a:t> can only access the methods and attributes of the object class</a:t>
            </a:r>
            <a:endParaRPr lang="en-US" dirty="0"/>
          </a:p>
        </p:txBody>
      </p:sp>
      <p:sp>
        <p:nvSpPr>
          <p:cNvPr id="18" name="17 Nube"/>
          <p:cNvSpPr/>
          <p:nvPr/>
        </p:nvSpPr>
        <p:spPr>
          <a:xfrm>
            <a:off x="3786182" y="2786058"/>
            <a:ext cx="450059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myBike</a:t>
            </a:r>
            <a:r>
              <a:rPr lang="en-US" dirty="0" smtClean="0"/>
              <a:t> can only access the methods and attributes of the Bike class</a:t>
            </a:r>
            <a:endParaRPr lang="en-US" dirty="0"/>
          </a:p>
        </p:txBody>
      </p:sp>
      <p:sp>
        <p:nvSpPr>
          <p:cNvPr id="19" name="18 Nube"/>
          <p:cNvSpPr/>
          <p:nvPr/>
        </p:nvSpPr>
        <p:spPr>
          <a:xfrm>
            <a:off x="3786182" y="4429132"/>
            <a:ext cx="450059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method </a:t>
            </a:r>
            <a:r>
              <a:rPr lang="en-US" dirty="0" smtClean="0"/>
              <a:t>to perform different </a:t>
            </a:r>
            <a:r>
              <a:rPr lang="en-US" dirty="0"/>
              <a:t>tasks according to the object in which it acts.</a:t>
            </a:r>
          </a:p>
          <a:p>
            <a:r>
              <a:rPr lang="en-US" dirty="0"/>
              <a:t>Allows objects with different internal structures to have the same interface.</a:t>
            </a:r>
          </a:p>
          <a:p>
            <a:endParaRPr lang="en-US" dirty="0"/>
          </a:p>
          <a:p>
            <a:r>
              <a:rPr lang="en-US" dirty="0"/>
              <a:t>Types of polymorphism in Java</a:t>
            </a:r>
          </a:p>
          <a:p>
            <a:pPr lvl="1"/>
            <a:r>
              <a:rPr lang="en-US" dirty="0"/>
              <a:t>Overload</a:t>
            </a:r>
          </a:p>
          <a:p>
            <a:pPr lvl="1"/>
            <a:r>
              <a:rPr lang="en-US" dirty="0" smtClean="0"/>
              <a:t>Overwrite</a:t>
            </a:r>
          </a:p>
        </p:txBody>
      </p:sp>
    </p:spTree>
    <p:extLst>
      <p:ext uri="{BB962C8B-B14F-4D97-AF65-F5344CB8AC3E}">
        <p14:creationId xmlns:p14="http://schemas.microsoft.com/office/powerpoint/2010/main" val="37697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/>
              <a:t>Each method in java is identified by its name, type and order of its parameters</a:t>
            </a:r>
          </a:p>
          <a:p>
            <a:pPr lvl="2"/>
            <a:r>
              <a:rPr lang="en-US" dirty="0"/>
              <a:t>The return value type of a method does not serve to identify it</a:t>
            </a:r>
          </a:p>
          <a:p>
            <a:pPr lvl="1"/>
            <a:r>
              <a:rPr lang="en-US" dirty="0"/>
              <a:t>When Java encounters overloaded methods, it calls the one that best matches the parameters sent</a:t>
            </a:r>
          </a:p>
          <a:p>
            <a:endParaRPr lang="en-US" dirty="0"/>
          </a:p>
          <a:p>
            <a:r>
              <a:rPr lang="en-US" dirty="0"/>
              <a:t>General rules</a:t>
            </a:r>
          </a:p>
          <a:p>
            <a:pPr lvl="1"/>
            <a:r>
              <a:rPr lang="en-US" dirty="0"/>
              <a:t>Overloaded methods may appear in the same class or in a child class</a:t>
            </a:r>
          </a:p>
          <a:p>
            <a:pPr lvl="1"/>
            <a:r>
              <a:rPr lang="en-US" dirty="0" smtClean="0"/>
              <a:t>Constructors can </a:t>
            </a:r>
            <a:r>
              <a:rPr lang="en-US" dirty="0"/>
              <a:t>be overloaded</a:t>
            </a:r>
          </a:p>
          <a:p>
            <a:pPr lvl="1"/>
            <a:r>
              <a:rPr lang="en-US" dirty="0"/>
              <a:t>The methods must have a list of different parameters</a:t>
            </a:r>
          </a:p>
        </p:txBody>
      </p:sp>
    </p:spTree>
    <p:extLst>
      <p:ext uri="{BB962C8B-B14F-4D97-AF65-F5344CB8AC3E}">
        <p14:creationId xmlns:p14="http://schemas.microsoft.com/office/powerpoint/2010/main" val="25017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800600"/>
          </a:xfrm>
        </p:spPr>
        <p:txBody>
          <a:bodyPr/>
          <a:lstStyle/>
          <a:p>
            <a:r>
              <a:rPr lang="en-US" dirty="0"/>
              <a:t>Methods with different number of parameters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nextInt</a:t>
            </a:r>
            <a:r>
              <a:rPr lang="en-US" dirty="0"/>
              <a:t> methods in the Random class</a:t>
            </a:r>
          </a:p>
          <a:p>
            <a:r>
              <a:rPr lang="en-US" dirty="0"/>
              <a:t>Methods with different type of parameters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println</a:t>
            </a:r>
            <a:r>
              <a:rPr lang="en-US" dirty="0"/>
              <a:t> method of </a:t>
            </a:r>
            <a:r>
              <a:rPr lang="en-US" dirty="0" err="1"/>
              <a:t>PrintStream</a:t>
            </a:r>
            <a:r>
              <a:rPr lang="en-US" dirty="0"/>
              <a:t> class</a:t>
            </a:r>
          </a:p>
          <a:p>
            <a:r>
              <a:rPr lang="en-US" dirty="0"/>
              <a:t>Methods with different order in their parameters</a:t>
            </a:r>
          </a:p>
          <a:p>
            <a:pPr lvl="1"/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144" t="7887" r="32844" b="25348"/>
          <a:stretch/>
        </p:blipFill>
        <p:spPr>
          <a:xfrm>
            <a:off x="5580112" y="306661"/>
            <a:ext cx="3384376" cy="4680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146" t="35620" r="6278" b="43837"/>
          <a:stretch/>
        </p:blipFill>
        <p:spPr>
          <a:xfrm>
            <a:off x="2159732" y="5289883"/>
            <a:ext cx="6840760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0656" y="2009392"/>
            <a:ext cx="4896544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LoanManager</a:t>
            </a:r>
            <a:r>
              <a:rPr lang="es-MX" dirty="0" smtClean="0"/>
              <a:t> {</a:t>
            </a:r>
          </a:p>
          <a:p>
            <a:pPr>
              <a:tabLst>
                <a:tab pos="542925" algn="l"/>
              </a:tabLst>
            </a:pPr>
            <a:r>
              <a:rPr lang="es-MX" dirty="0" smtClean="0"/>
              <a:t>	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loan(</a:t>
            </a:r>
            <a:r>
              <a:rPr lang="es-MX" dirty="0" err="1" smtClean="0"/>
              <a:t>Client</a:t>
            </a:r>
            <a:r>
              <a:rPr lang="es-MX" dirty="0" smtClean="0"/>
              <a:t> c, Material m) {</a:t>
            </a:r>
          </a:p>
          <a:p>
            <a:pPr>
              <a:tabLst>
                <a:tab pos="542925" algn="l"/>
              </a:tabLst>
            </a:pPr>
            <a:r>
              <a:rPr lang="es-MX" dirty="0" smtClean="0"/>
              <a:t>		…</a:t>
            </a:r>
            <a:endParaRPr lang="es-MX" dirty="0"/>
          </a:p>
          <a:p>
            <a:pPr>
              <a:tabLst>
                <a:tab pos="542925" algn="l"/>
              </a:tabLst>
            </a:pPr>
            <a:r>
              <a:rPr lang="es-MX" dirty="0" smtClean="0"/>
              <a:t>	}</a:t>
            </a:r>
          </a:p>
          <a:p>
            <a:pPr>
              <a:tabLst>
                <a:tab pos="542925" algn="l"/>
              </a:tabLst>
            </a:pPr>
            <a:endParaRPr lang="es-MX" dirty="0"/>
          </a:p>
          <a:p>
            <a:pPr>
              <a:tabLst>
                <a:tab pos="542925" algn="l"/>
              </a:tabLst>
            </a:pPr>
            <a:r>
              <a:rPr lang="es-MX" dirty="0" smtClean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smtClean="0"/>
              <a:t>loan(Material m, </a:t>
            </a:r>
            <a:r>
              <a:rPr lang="es-MX" dirty="0" err="1" smtClean="0"/>
              <a:t>Client</a:t>
            </a:r>
            <a:r>
              <a:rPr lang="es-MX" dirty="0" smtClean="0"/>
              <a:t> c) </a:t>
            </a:r>
            <a:r>
              <a:rPr lang="es-MX" dirty="0"/>
              <a:t>{</a:t>
            </a:r>
          </a:p>
          <a:p>
            <a:pPr>
              <a:tabLst>
                <a:tab pos="542925" algn="l"/>
              </a:tabLst>
            </a:pPr>
            <a:r>
              <a:rPr lang="es-MX" dirty="0"/>
              <a:t>		…</a:t>
            </a:r>
          </a:p>
          <a:p>
            <a:pPr>
              <a:tabLst>
                <a:tab pos="542925" algn="l"/>
              </a:tabLst>
            </a:pPr>
            <a:r>
              <a:rPr lang="es-MX" dirty="0"/>
              <a:t>	}</a:t>
            </a:r>
          </a:p>
          <a:p>
            <a:pPr>
              <a:tabLst>
                <a:tab pos="542925" algn="l"/>
              </a:tabLst>
            </a:pPr>
            <a:endParaRPr lang="es-MX" dirty="0"/>
          </a:p>
          <a:p>
            <a:r>
              <a:rPr lang="es-MX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888</TotalTime>
  <Words>642</Words>
  <Application>Microsoft Office PowerPoint</Application>
  <PresentationFormat>On-screen Show (4:3)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Object oriented programming</vt:lpstr>
      <vt:lpstr>Session #14</vt:lpstr>
      <vt:lpstr>Reference and creation classes</vt:lpstr>
      <vt:lpstr>Converting objects</vt:lpstr>
      <vt:lpstr>PowerPoint Presentation</vt:lpstr>
      <vt:lpstr>PowerPoint Presentation</vt:lpstr>
      <vt:lpstr>Polymorphism</vt:lpstr>
      <vt:lpstr>Overload</vt:lpstr>
      <vt:lpstr>Types of overload</vt:lpstr>
      <vt:lpstr>Overwrite</vt:lpstr>
      <vt:lpstr>Overwriting methods</vt:lpstr>
      <vt:lpstr>Information sources</vt:lpstr>
      <vt:lpstr>Session #14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Ganso</dc:creator>
  <cp:lastModifiedBy>Ivan Guerrero</cp:lastModifiedBy>
  <cp:revision>317</cp:revision>
  <dcterms:created xsi:type="dcterms:W3CDTF">2012-02-07T03:33:57Z</dcterms:created>
  <dcterms:modified xsi:type="dcterms:W3CDTF">2017-10-10T14:59:43Z</dcterms:modified>
</cp:coreProperties>
</file>