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4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57" r:id="rId14"/>
    <p:sldId id="258" r:id="rId15"/>
    <p:sldId id="259" r:id="rId16"/>
    <p:sldId id="285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6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A860E2-F1CE-43D6-99D2-03DE37765F93}" type="datetimeFigureOut">
              <a:rPr lang="es-MX" smtClean="0"/>
              <a:t>07/03/2019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0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312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MyClass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number2;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foo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variable;</a:t>
            </a:r>
          </a:p>
          <a:p>
            <a:pPr marL="0" indent="0">
              <a:buNone/>
            </a:pPr>
            <a:r>
              <a:rPr lang="es-MX" dirty="0"/>
              <a:t>	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goo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data) {}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hoo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param</a:t>
            </a:r>
            <a:r>
              <a:rPr lang="es-MX" dirty="0"/>
              <a:t>) {}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58409"/>
              </p:ext>
            </p:extLst>
          </p:nvPr>
        </p:nvGraphicFramePr>
        <p:xfrm>
          <a:off x="3059832" y="3861048"/>
          <a:ext cx="3288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number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number2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param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7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312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MyClass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number2;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foo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variable;</a:t>
            </a:r>
          </a:p>
          <a:p>
            <a:pPr marL="0" indent="0">
              <a:buNone/>
            </a:pPr>
            <a:r>
              <a:rPr lang="es-MX" dirty="0"/>
              <a:t>	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goo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data) {}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hoo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param</a:t>
            </a:r>
            <a:r>
              <a:rPr lang="es-MX" dirty="0"/>
              <a:t>) {}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34329"/>
              </p:ext>
            </p:extLst>
          </p:nvPr>
        </p:nvGraphicFramePr>
        <p:xfrm>
          <a:off x="3059832" y="3861048"/>
          <a:ext cx="3288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number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number2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param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Common</a:t>
            </a:r>
            <a:r>
              <a:rPr lang="es-MX" dirty="0"/>
              <a:t>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variables</a:t>
            </a:r>
          </a:p>
          <a:p>
            <a:pPr lvl="1"/>
            <a:r>
              <a:rPr lang="en-US" dirty="0"/>
              <a:t>Use them to store common values in all the objects of a class.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/>
              <a:t>Use them when their operation does not depend on the state of the object.</a:t>
            </a:r>
          </a:p>
          <a:p>
            <a:pPr lvl="1"/>
            <a:r>
              <a:rPr lang="en-US" dirty="0"/>
              <a:t>They are used to create methods that provide additional usefulness to the class.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07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 and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4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283968" y="1285860"/>
            <a:ext cx="3788494" cy="785818"/>
          </a:xfrm>
          <a:prstGeom prst="wedgeRoundRectCallout">
            <a:avLst>
              <a:gd name="adj1" fmla="val -4572"/>
              <a:gd name="adj2" fmla="val 191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creating inheritance relationships, classes become more abstract.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89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429124" y="908720"/>
            <a:ext cx="3643338" cy="1162958"/>
          </a:xfrm>
          <a:prstGeom prst="wedgeRoundRectCallout">
            <a:avLst>
              <a:gd name="adj1" fmla="val -2143"/>
              <a:gd name="adj2" fmla="val 134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Occasionally, classes become a basis for building new classes and do not want instances of those classes.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36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12" y="836712"/>
            <a:ext cx="921342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429124" y="1285860"/>
            <a:ext cx="3643338" cy="785818"/>
          </a:xfrm>
          <a:prstGeom prst="wedgeRoundRectCallout">
            <a:avLst>
              <a:gd name="adj1" fmla="val -4572"/>
              <a:gd name="adj2" fmla="val 191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, </a:t>
            </a:r>
            <a:r>
              <a:rPr lang="es-ES" dirty="0" err="1"/>
              <a:t>objects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09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429124" y="1285860"/>
            <a:ext cx="3643338" cy="785818"/>
          </a:xfrm>
          <a:prstGeom prst="wedgeRoundRectCallout">
            <a:avLst>
              <a:gd name="adj1" fmla="val -4572"/>
              <a:gd name="adj2" fmla="val 191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want a class not to be instantiated, we use the </a:t>
            </a:r>
            <a:r>
              <a:rPr lang="en-US" b="1" dirty="0"/>
              <a:t>abstract</a:t>
            </a:r>
            <a:r>
              <a:rPr lang="en-US" dirty="0"/>
              <a:t> modifier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1745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785794"/>
            <a:ext cx="796039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60363">
              <a:tabLst>
                <a:tab pos="541338" algn="l"/>
              </a:tabLst>
            </a:pPr>
            <a:r>
              <a:rPr lang="en-US" dirty="0"/>
              <a:t>public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class Service {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	public String description;</a:t>
            </a:r>
          </a:p>
          <a:p>
            <a:pPr defTabSz="360363">
              <a:tabLst>
                <a:tab pos="541338" algn="l"/>
              </a:tabLst>
            </a:pPr>
            <a:endParaRPr lang="en-US" dirty="0"/>
          </a:p>
          <a:p>
            <a:pPr defTabSz="360363">
              <a:tabLst>
                <a:tab pos="541338" algn="l"/>
              </a:tabLst>
            </a:pPr>
            <a:r>
              <a:rPr lang="en-US" dirty="0"/>
              <a:t>	public double </a:t>
            </a:r>
            <a:r>
              <a:rPr lang="en-US" dirty="0" err="1"/>
              <a:t>determineCost</a:t>
            </a:r>
            <a:r>
              <a:rPr lang="en-US" dirty="0"/>
              <a:t>() {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		return 0;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	}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}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9232" y="3501008"/>
            <a:ext cx="1981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20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#16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661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429124" y="764704"/>
            <a:ext cx="3643338" cy="1306974"/>
          </a:xfrm>
          <a:prstGeom prst="wedgeRoundRectCallout">
            <a:avLst>
              <a:gd name="adj1" fmla="val -1944"/>
              <a:gd name="adj2" fmla="val 10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Besides, a class declared abstract can have unimplemented methods. These methods will be implemented in some subclass.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3980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18" y="2643182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928694" cy="1395578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4429124" y="928670"/>
            <a:ext cx="3643338" cy="1143008"/>
          </a:xfrm>
          <a:prstGeom prst="wedgeRoundRectCallout">
            <a:avLst>
              <a:gd name="adj1" fmla="val -3158"/>
              <a:gd name="adj2" fmla="val 114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abstract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6803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785794"/>
            <a:ext cx="760035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60363">
              <a:tabLst>
                <a:tab pos="541338" algn="l"/>
              </a:tabLst>
            </a:pPr>
            <a:r>
              <a:rPr lang="en-US" dirty="0"/>
              <a:t>public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class Service {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	public String description;</a:t>
            </a:r>
          </a:p>
          <a:p>
            <a:pPr defTabSz="360363">
              <a:tabLst>
                <a:tab pos="541338" algn="l"/>
              </a:tabLst>
            </a:pPr>
            <a:endParaRPr lang="en-US" dirty="0"/>
          </a:p>
          <a:p>
            <a:pPr defTabSz="360363">
              <a:tabLst>
                <a:tab pos="541338" algn="l"/>
              </a:tabLst>
            </a:pPr>
            <a:r>
              <a:rPr lang="en-US" dirty="0"/>
              <a:t>	public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double </a:t>
            </a:r>
            <a:r>
              <a:rPr lang="en-US" dirty="0" err="1"/>
              <a:t>determineCost</a:t>
            </a:r>
            <a:r>
              <a:rPr lang="en-US" dirty="0"/>
              <a:t>();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}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3501008"/>
            <a:ext cx="1981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228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3286116" y="1000108"/>
            <a:ext cx="2928958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17655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interface is a way of describing what a class should do, but without worrying about how it will do it.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276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allows us to create programming contracts, that a class must fulfill when implementing an interface.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960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interfaces are similar to abstract classes with the advantage that a class can implement multiple interfaces.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2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 interface consists of two elements:</a:t>
            </a:r>
          </a:p>
          <a:p>
            <a:r>
              <a:rPr lang="en-US" dirty="0"/>
              <a:t>+ Constants</a:t>
            </a:r>
          </a:p>
          <a:p>
            <a:r>
              <a:rPr lang="en-US" dirty="0"/>
              <a:t>+ Methods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40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b="1" dirty="0">
                <a:solidFill>
                  <a:srgbClr val="FF0000"/>
                </a:solidFill>
              </a:rPr>
              <a:t>interface</a:t>
            </a:r>
            <a:r>
              <a:rPr lang="es-MX" dirty="0"/>
              <a:t> </a:t>
            </a:r>
            <a:r>
              <a:rPr lang="es-MX" dirty="0" err="1"/>
              <a:t>MyInterface</a:t>
            </a:r>
            <a:r>
              <a:rPr lang="es-MX" dirty="0"/>
              <a:t> {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CONSTANT_1;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myMethod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param</a:t>
            </a:r>
            <a:r>
              <a:rPr lang="es-MX" dirty="0"/>
              <a:t>);</a:t>
            </a:r>
          </a:p>
          <a:p>
            <a:pPr>
              <a:buNone/>
            </a:pPr>
            <a:r>
              <a:rPr lang="es-MX" dirty="0"/>
              <a:t>	…</a:t>
            </a:r>
          </a:p>
          <a:p>
            <a:pPr>
              <a:buNone/>
            </a:pPr>
            <a:r>
              <a:rPr lang="es-MX" dirty="0"/>
              <a:t>}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MyClass</a:t>
            </a:r>
            <a:r>
              <a:rPr lang="es-MX" dirty="0"/>
              <a:t> </a:t>
            </a:r>
            <a:r>
              <a:rPr lang="es-MX" dirty="0" err="1"/>
              <a:t>implements</a:t>
            </a:r>
            <a:r>
              <a:rPr lang="es-MX" dirty="0"/>
              <a:t> </a:t>
            </a:r>
            <a:r>
              <a:rPr lang="es-MX" dirty="0" err="1"/>
              <a:t>MyInterface</a:t>
            </a:r>
            <a:r>
              <a:rPr lang="es-MX" dirty="0"/>
              <a:t> {</a:t>
            </a:r>
          </a:p>
          <a:p>
            <a:pPr>
              <a:buNone/>
            </a:pPr>
            <a:r>
              <a:rPr lang="es-MX" dirty="0"/>
              <a:t>	…</a:t>
            </a:r>
          </a:p>
          <a:p>
            <a:pPr>
              <a:buNone/>
            </a:pPr>
            <a:r>
              <a:rPr lang="es-MX" dirty="0"/>
              <a:t>}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n-US" b="1" dirty="0"/>
              <a:t>Important:</a:t>
            </a:r>
          </a:p>
          <a:p>
            <a:pPr>
              <a:buNone/>
            </a:pPr>
            <a:r>
              <a:rPr lang="en-US" dirty="0"/>
              <a:t>In java, all the methods of an interface are public</a:t>
            </a:r>
          </a:p>
          <a:p>
            <a:pPr>
              <a:buNone/>
            </a:pPr>
            <a:r>
              <a:rPr lang="en-US" dirty="0"/>
              <a:t>All the attributes of an interface are constant (they have the public, static, and final modifiers)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72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class that implements an interface is committed to provide an implementation for each method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59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15643E-F85C-43E8-A927-FD78AA595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Access </a:t>
            </a:r>
            <a:r>
              <a:rPr lang="es-ES" dirty="0" err="1"/>
              <a:t>modifiers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27CA9C-2C52-49DD-A96B-3AE4F7549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1.gstatic.com/images?q=tbn:ANd9GcQ52fSHSddAkU_rrbA3LzRJRg9MS8auSLouTJ2XqtCF3VigNk-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285852" y="2428868"/>
            <a:ext cx="2343150" cy="1952625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SB8UkbXhTxz_WcaN_xNbjwG9Q1Q9uJ2wqKh1DSdNzYfYWr_ksxX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928694" cy="1395578"/>
          </a:xfrm>
          <a:prstGeom prst="rect">
            <a:avLst/>
          </a:prstGeom>
          <a:noFill/>
        </p:spPr>
      </p:pic>
      <p:sp>
        <p:nvSpPr>
          <p:cNvPr id="8" name="7 Llamada rectangular redondeada"/>
          <p:cNvSpPr/>
          <p:nvPr/>
        </p:nvSpPr>
        <p:spPr>
          <a:xfrm>
            <a:off x="2928926" y="928670"/>
            <a:ext cx="3286148" cy="1285884"/>
          </a:xfrm>
          <a:prstGeom prst="wedgeRoundRectCallout">
            <a:avLst>
              <a:gd name="adj1" fmla="val -63160"/>
              <a:gd name="adj2" fmla="val 102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class does not implement all the methods of an interface, then it must be declared abstract.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038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785794"/>
            <a:ext cx="61436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60363">
              <a:tabLst>
                <a:tab pos="541338" algn="l"/>
              </a:tabLst>
            </a:pPr>
            <a:r>
              <a:rPr lang="en-US" dirty="0"/>
              <a:t>public interface </a:t>
            </a:r>
            <a:r>
              <a:rPr lang="en-US" dirty="0" err="1"/>
              <a:t>IService</a:t>
            </a:r>
            <a:r>
              <a:rPr lang="en-US" dirty="0"/>
              <a:t> {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	public double </a:t>
            </a:r>
            <a:r>
              <a:rPr lang="en-US" dirty="0" err="1"/>
              <a:t>determineCost</a:t>
            </a:r>
            <a:r>
              <a:rPr lang="en-US" dirty="0"/>
              <a:t>();</a:t>
            </a:r>
          </a:p>
          <a:p>
            <a:pPr defTabSz="360363">
              <a:tabLst>
                <a:tab pos="541338" algn="l"/>
              </a:tabLst>
            </a:pPr>
            <a:r>
              <a:rPr lang="en-US" dirty="0"/>
              <a:t>}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929066"/>
            <a:ext cx="1981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500034" y="2333709"/>
            <a:ext cx="61436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60363">
              <a:tabLst>
                <a:tab pos="541338" algn="l"/>
              </a:tabLst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b="1" dirty="0" err="1">
                <a:solidFill>
                  <a:srgbClr val="FF0000"/>
                </a:solidFill>
              </a:rPr>
              <a:t>abstract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Service</a:t>
            </a:r>
            <a:r>
              <a:rPr lang="es-MX" dirty="0"/>
              <a:t> </a:t>
            </a:r>
            <a:r>
              <a:rPr lang="es-MX" dirty="0" err="1"/>
              <a:t>implements</a:t>
            </a:r>
            <a:r>
              <a:rPr lang="es-MX" dirty="0"/>
              <a:t> </a:t>
            </a:r>
            <a:r>
              <a:rPr lang="es-MX" dirty="0" err="1"/>
              <a:t>Iservice</a:t>
            </a:r>
            <a:r>
              <a:rPr lang="es-MX" dirty="0"/>
              <a:t> {</a:t>
            </a:r>
          </a:p>
          <a:p>
            <a:pPr defTabSz="360363">
              <a:tabLst>
                <a:tab pos="541338" algn="l"/>
              </a:tabLst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description</a:t>
            </a:r>
            <a:r>
              <a:rPr lang="es-MX" dirty="0"/>
              <a:t>;</a:t>
            </a:r>
          </a:p>
          <a:p>
            <a:pPr defTabSz="360363">
              <a:tabLst>
                <a:tab pos="541338" algn="l"/>
              </a:tabLst>
            </a:pPr>
            <a:r>
              <a:rPr lang="es-MX" dirty="0"/>
              <a:t>}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135937" y="3429000"/>
            <a:ext cx="250029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it does not implement the method </a:t>
            </a:r>
            <a:r>
              <a:rPr lang="en-US" dirty="0" err="1"/>
              <a:t>determineCost</a:t>
            </a:r>
            <a:r>
              <a:rPr lang="en-US" dirty="0"/>
              <a:t>, it is declared abstract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8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A class that cannot be instantiated</a:t>
            </a:r>
          </a:p>
          <a:p>
            <a:pPr lvl="1"/>
            <a:r>
              <a:rPr lang="en-US" dirty="0"/>
              <a:t>May contain both abstract and implemented methods</a:t>
            </a:r>
          </a:p>
          <a:p>
            <a:r>
              <a:rPr lang="en-US" dirty="0"/>
              <a:t>Interfaces</a:t>
            </a:r>
            <a:endParaRPr lang="es-MX" dirty="0"/>
          </a:p>
          <a:p>
            <a:pPr lvl="1"/>
            <a:r>
              <a:rPr lang="en-US" dirty="0"/>
              <a:t>Contains details on what a class will implement, without including how the methods will be implemented</a:t>
            </a:r>
          </a:p>
          <a:p>
            <a:pPr lvl="1"/>
            <a:r>
              <a:rPr lang="en-US" dirty="0"/>
              <a:t>Its attributes can only be constants</a:t>
            </a:r>
          </a:p>
          <a:p>
            <a:pPr lvl="1"/>
            <a:r>
              <a:rPr lang="en-US" dirty="0"/>
              <a:t>Their methods and attributes are public</a:t>
            </a:r>
          </a:p>
          <a:p>
            <a:pPr lvl="1"/>
            <a:r>
              <a:rPr lang="en-US" dirty="0"/>
              <a:t>A class implements an interface with the keyword </a:t>
            </a:r>
            <a:r>
              <a:rPr lang="en-US" b="1" dirty="0"/>
              <a:t>implements</a:t>
            </a:r>
          </a:p>
          <a:p>
            <a:pPr lvl="1"/>
            <a:r>
              <a:rPr lang="en-US" dirty="0"/>
              <a:t>A class can implement multiple interfaces (separating them by commas)</a:t>
            </a:r>
          </a:p>
          <a:p>
            <a:pPr lvl="1"/>
            <a:r>
              <a:rPr lang="en-US" dirty="0"/>
              <a:t>If a class does not implement all the methods of an interface it must be declared </a:t>
            </a:r>
            <a:r>
              <a:rPr lang="en-US" b="1" dirty="0"/>
              <a:t>abstract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3128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#16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7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359F-A202-4C9D-9D0F-E646DECD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Access </a:t>
            </a:r>
            <a:r>
              <a:rPr lang="es-ES" dirty="0" err="1"/>
              <a:t>modifiers</a:t>
            </a:r>
            <a:r>
              <a:rPr lang="es-ES" dirty="0"/>
              <a:t>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C8C7-7B71-4A79-A258-827C16B3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208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determine when it is possible for other classes to have access to methods or attributes</a:t>
            </a:r>
          </a:p>
          <a:p>
            <a:r>
              <a:rPr lang="en-US" dirty="0"/>
              <a:t>2 levels:</a:t>
            </a:r>
          </a:p>
          <a:p>
            <a:pPr lvl="1"/>
            <a:r>
              <a:rPr lang="en-US" dirty="0"/>
              <a:t>Class level: Access modifier of a class</a:t>
            </a:r>
          </a:p>
          <a:p>
            <a:pPr lvl="2"/>
            <a:r>
              <a:rPr lang="en-US" dirty="0"/>
              <a:t>public</a:t>
            </a:r>
          </a:p>
          <a:p>
            <a:pPr lvl="2"/>
            <a:r>
              <a:rPr lang="en-US" dirty="0"/>
              <a:t>default</a:t>
            </a:r>
          </a:p>
          <a:p>
            <a:pPr lvl="1"/>
            <a:r>
              <a:rPr lang="en-US" dirty="0"/>
              <a:t>Level members of a class: Access modifier of an attribute or method</a:t>
            </a:r>
          </a:p>
          <a:p>
            <a:pPr lvl="2"/>
            <a:r>
              <a:rPr lang="en-US" dirty="0"/>
              <a:t>4 access modifiers:</a:t>
            </a:r>
          </a:p>
        </p:txBody>
      </p:sp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FD4FD64B-BE08-4A45-BD7C-2ED501ACB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24296"/>
              </p:ext>
            </p:extLst>
          </p:nvPr>
        </p:nvGraphicFramePr>
        <p:xfrm>
          <a:off x="714348" y="4221088"/>
          <a:ext cx="757242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UML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</a:t>
                      </a:r>
                      <a:r>
                        <a:rPr lang="en-US" dirty="0" err="1"/>
                        <a:t>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“default” (leave empty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C62CD-D41A-44BA-B0D3-65EEFBAB3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instance attributes and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2F4072-E031-4E6D-A567-24B1E397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methods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Until now, to make use of either a method or an attribute, are called through an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methods and attributes are used when the task does not rely on any object.</a:t>
            </a:r>
          </a:p>
          <a:p>
            <a:r>
              <a:rPr lang="en-US" dirty="0"/>
              <a:t>To declare a class method or attribute, Java contains the keyword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07846"/>
              </p:ext>
            </p:extLst>
          </p:nvPr>
        </p:nvGraphicFramePr>
        <p:xfrm>
          <a:off x="457200" y="2420888"/>
          <a:ext cx="79208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442913" algn="l"/>
                        </a:tabLst>
                      </a:pPr>
                      <a:r>
                        <a:rPr lang="es-MX" dirty="0" err="1"/>
                        <a:t>public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class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MyClass</a:t>
                      </a:r>
                      <a:r>
                        <a:rPr lang="es-MX" dirty="0"/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442913" algn="l"/>
                        </a:tabLst>
                      </a:pPr>
                      <a:r>
                        <a:rPr lang="es-MX" dirty="0"/>
                        <a:t>	</a:t>
                      </a:r>
                      <a:r>
                        <a:rPr lang="es-MX" dirty="0" err="1"/>
                        <a:t>public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myAttribute</a:t>
                      </a:r>
                      <a:r>
                        <a:rPr lang="es-MX" dirty="0"/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442913" algn="l"/>
                        </a:tabLst>
                      </a:pPr>
                      <a:r>
                        <a:rPr lang="es-MX" dirty="0"/>
                        <a:t>	</a:t>
                      </a:r>
                      <a:r>
                        <a:rPr lang="es-MX" dirty="0" err="1"/>
                        <a:t>public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foo</a:t>
                      </a:r>
                      <a:r>
                        <a:rPr lang="es-MX" dirty="0"/>
                        <a:t>() {}</a:t>
                      </a:r>
                    </a:p>
                    <a:p>
                      <a:pPr marL="0" indent="0">
                        <a:buNone/>
                        <a:tabLst>
                          <a:tab pos="442913" algn="l"/>
                        </a:tabLst>
                      </a:pPr>
                      <a:r>
                        <a:rPr lang="es-MX" dirty="0"/>
                        <a:t>}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 err="1"/>
                        <a:t>public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class</a:t>
                      </a:r>
                      <a:r>
                        <a:rPr lang="es-MX" dirty="0"/>
                        <a:t> MyClass2 {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	</a:t>
                      </a:r>
                      <a:r>
                        <a:rPr lang="es-MX" dirty="0" err="1"/>
                        <a:t>public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goo</a:t>
                      </a:r>
                      <a:r>
                        <a:rPr lang="es-MX" dirty="0"/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		</a:t>
                      </a:r>
                      <a:r>
                        <a:rPr lang="es-MX" dirty="0" err="1"/>
                        <a:t>MyClass</a:t>
                      </a:r>
                      <a:r>
                        <a:rPr lang="es-MX" dirty="0"/>
                        <a:t> </a:t>
                      </a:r>
                      <a:r>
                        <a:rPr lang="es-MX" dirty="0" err="1">
                          <a:solidFill>
                            <a:srgbClr val="FFFF00"/>
                          </a:solidFill>
                        </a:rPr>
                        <a:t>obj</a:t>
                      </a:r>
                      <a:r>
                        <a:rPr lang="es-MX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s-MX" dirty="0"/>
                        <a:t>= new </a:t>
                      </a:r>
                      <a:r>
                        <a:rPr lang="es-MX" dirty="0" err="1"/>
                        <a:t>MyClass</a:t>
                      </a:r>
                      <a:r>
                        <a:rPr lang="es-MX" dirty="0"/>
                        <a:t>();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		</a:t>
                      </a:r>
                      <a:r>
                        <a:rPr lang="es-MX" dirty="0" err="1">
                          <a:solidFill>
                            <a:srgbClr val="FFFF00"/>
                          </a:solidFill>
                        </a:rPr>
                        <a:t>obj</a:t>
                      </a:r>
                      <a:r>
                        <a:rPr lang="es-MX" dirty="0" err="1"/>
                        <a:t>.myAttribute</a:t>
                      </a:r>
                      <a:r>
                        <a:rPr lang="es-MX" dirty="0"/>
                        <a:t> = “</a:t>
                      </a:r>
                      <a:r>
                        <a:rPr lang="es-MX" dirty="0" err="1"/>
                        <a:t>value</a:t>
                      </a:r>
                      <a:r>
                        <a:rPr lang="es-MX" dirty="0"/>
                        <a:t>”;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		</a:t>
                      </a:r>
                      <a:r>
                        <a:rPr lang="es-MX" dirty="0" err="1">
                          <a:solidFill>
                            <a:srgbClr val="FFFF00"/>
                          </a:solidFill>
                        </a:rPr>
                        <a:t>obj</a:t>
                      </a:r>
                      <a:r>
                        <a:rPr lang="es-MX" dirty="0" err="1"/>
                        <a:t>.foo</a:t>
                      </a:r>
                      <a:r>
                        <a:rPr lang="es-MX" dirty="0"/>
                        <a:t>();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4013" algn="l"/>
                          <a:tab pos="722313" algn="l"/>
                        </a:tabLst>
                      </a:pPr>
                      <a:r>
                        <a:rPr lang="es-MX" dirty="0"/>
                        <a:t>}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1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instance attributes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general, a class comprises two different types of attributes:</a:t>
            </a:r>
          </a:p>
          <a:p>
            <a:pPr lvl="1"/>
            <a:r>
              <a:rPr lang="en-US" sz="2000" dirty="0"/>
              <a:t>Instance: Every object has its own copy</a:t>
            </a:r>
          </a:p>
          <a:p>
            <a:pPr lvl="1"/>
            <a:r>
              <a:rPr lang="en-US" sz="2000" dirty="0"/>
              <a:t>Class: There’s one single value for all the objects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/>
              <a:t>public class Person {</a:t>
            </a:r>
          </a:p>
          <a:p>
            <a:pPr>
              <a:buNone/>
            </a:pPr>
            <a:r>
              <a:rPr lang="en-US" sz="2400" dirty="0"/>
              <a:t>	public int ID;		  	</a:t>
            </a:r>
            <a:r>
              <a:rPr lang="en-US" sz="2400" dirty="0">
                <a:solidFill>
                  <a:srgbClr val="92D050"/>
                </a:solidFill>
              </a:rPr>
              <a:t>//Instance</a:t>
            </a:r>
          </a:p>
          <a:p>
            <a:pPr>
              <a:buNone/>
            </a:pPr>
            <a:r>
              <a:rPr lang="en-US" sz="2400" dirty="0"/>
              <a:t>	public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int </a:t>
            </a:r>
            <a:r>
              <a:rPr lang="en-US" dirty="0" err="1"/>
              <a:t>nextID</a:t>
            </a:r>
            <a:r>
              <a:rPr lang="en-US" sz="2400" dirty="0"/>
              <a:t>; 		</a:t>
            </a:r>
            <a:r>
              <a:rPr lang="en-US" sz="2400" dirty="0">
                <a:solidFill>
                  <a:srgbClr val="92D050"/>
                </a:solidFill>
              </a:rPr>
              <a:t>//Class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6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methods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the attributes, there are also instance and class methods:</a:t>
            </a:r>
          </a:p>
          <a:p>
            <a:pPr lvl="1"/>
            <a:r>
              <a:rPr lang="en-US" dirty="0"/>
              <a:t>Instance: Work with instance attributes, class attributes and parameters</a:t>
            </a:r>
          </a:p>
          <a:p>
            <a:pPr lvl="1"/>
            <a:r>
              <a:rPr lang="en-US" dirty="0"/>
              <a:t>Class: Work only with class attributes and parameters</a:t>
            </a:r>
          </a:p>
          <a:p>
            <a:pPr lvl="2"/>
            <a:r>
              <a:rPr lang="en-US" dirty="0"/>
              <a:t>You only need the class to be able to use them</a:t>
            </a:r>
          </a:p>
          <a:p>
            <a:pPr lvl="2"/>
            <a:r>
              <a:rPr lang="en-US" dirty="0"/>
              <a:t>They can not use variables or instance methods</a:t>
            </a:r>
          </a:p>
          <a:p>
            <a:pPr>
              <a:buNone/>
            </a:pPr>
            <a:r>
              <a:rPr lang="en-US" dirty="0"/>
              <a:t>public class Geometry {</a:t>
            </a:r>
          </a:p>
          <a:p>
            <a:pPr>
              <a:buNone/>
            </a:pPr>
            <a:r>
              <a:rPr lang="en-US" dirty="0"/>
              <a:t>	public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double PI = 3.14159267;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</a:rPr>
              <a:t>	//Class method</a:t>
            </a:r>
          </a:p>
          <a:p>
            <a:pPr>
              <a:buNone/>
            </a:pPr>
            <a:r>
              <a:rPr lang="en-US" dirty="0"/>
              <a:t>	public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double </a:t>
            </a:r>
            <a:r>
              <a:rPr lang="en-US" dirty="0" err="1"/>
              <a:t>determineCircleArea</a:t>
            </a:r>
            <a:r>
              <a:rPr lang="en-US" dirty="0"/>
              <a:t>(double radix) {</a:t>
            </a:r>
          </a:p>
          <a:p>
            <a:pPr>
              <a:buNone/>
            </a:pPr>
            <a:r>
              <a:rPr lang="en-US" dirty="0"/>
              <a:t>		return PI*</a:t>
            </a:r>
            <a:r>
              <a:rPr lang="en-US" dirty="0" err="1"/>
              <a:t>Math.pow</a:t>
            </a:r>
            <a:r>
              <a:rPr lang="en-US" dirty="0"/>
              <a:t>(radix, 2);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9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312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MyClass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number2;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foo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variable;</a:t>
            </a:r>
          </a:p>
          <a:p>
            <a:pPr marL="0" indent="0">
              <a:buNone/>
            </a:pPr>
            <a:r>
              <a:rPr lang="es-MX" dirty="0"/>
              <a:t>	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goo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data) {}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hoo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param</a:t>
            </a:r>
            <a:r>
              <a:rPr lang="es-MX" dirty="0"/>
              <a:t>) {}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35897"/>
              </p:ext>
            </p:extLst>
          </p:nvPr>
        </p:nvGraphicFramePr>
        <p:xfrm>
          <a:off x="3059832" y="3861048"/>
          <a:ext cx="3288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goo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number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number2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param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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ym typeface="Wingdings"/>
                        </a:rPr>
                        <a:t>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</TotalTime>
  <Words>771</Words>
  <Application>Microsoft Office PowerPoint</Application>
  <PresentationFormat>On-screen Show (4:3)</PresentationFormat>
  <Paragraphs>249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Wingdings</vt:lpstr>
      <vt:lpstr>Adjacency</vt:lpstr>
      <vt:lpstr>Object oriented programming</vt:lpstr>
      <vt:lpstr>Session #16</vt:lpstr>
      <vt:lpstr>Access modifiers</vt:lpstr>
      <vt:lpstr>Access modifiers in Java</vt:lpstr>
      <vt:lpstr>Class and instance attributes and methods</vt:lpstr>
      <vt:lpstr>Class methods and attributes</vt:lpstr>
      <vt:lpstr>Class and instance attributes</vt:lpstr>
      <vt:lpstr>Class and instance methods</vt:lpstr>
      <vt:lpstr>PowerPoint Presentation</vt:lpstr>
      <vt:lpstr>PowerPoint Presentation</vt:lpstr>
      <vt:lpstr>PowerPoint Presentation</vt:lpstr>
      <vt:lpstr>Common uses</vt:lpstr>
      <vt:lpstr>abstract classes and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Summary</vt:lpstr>
      <vt:lpstr>Session #16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31</cp:revision>
  <dcterms:created xsi:type="dcterms:W3CDTF">2013-10-14T21:12:48Z</dcterms:created>
  <dcterms:modified xsi:type="dcterms:W3CDTF">2019-03-07T23:29:29Z</dcterms:modified>
</cp:coreProperties>
</file>