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84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85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18/03/2019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18/03/2019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18/03/2019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18/03/2019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18/03/2019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18/03/2019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18/03/2019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18/03/2019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18/03/2019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18/03/2019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18/03/2019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FA860E2-F1CE-43D6-99D2-03DE37765F93}" type="datetimeFigureOut">
              <a:rPr lang="es-MX" smtClean="0"/>
              <a:t>18/03/2019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fx/index.htm" TargetMode="External"/><Relationship Id="rId2" Type="http://schemas.openxmlformats.org/officeDocument/2006/relationships/hyperlink" Target="https://docs.oracle.com/javase/8/javafx/api/toc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oriented</a:t>
            </a:r>
            <a:r>
              <a:rPr lang="es-MX" dirty="0"/>
              <a:t> </a:t>
            </a:r>
            <a:r>
              <a:rPr lang="es-MX" dirty="0" err="1"/>
              <a:t>programming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Iván Guerrero Román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760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5F0F-0543-427D-9ED0-1CA0094B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controls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24BC-5863-4AB6-8B00-A97867698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JavaFX provides several classes in the package </a:t>
            </a:r>
            <a:r>
              <a:rPr lang="en-US" b="1" dirty="0" err="1"/>
              <a:t>javafx.scene.control</a:t>
            </a:r>
            <a:r>
              <a:rPr lang="en-US" b="1" dirty="0"/>
              <a:t> </a:t>
            </a:r>
            <a:r>
              <a:rPr lang="en-US" dirty="0"/>
              <a:t>to create various GUI components (controls).</a:t>
            </a:r>
            <a:endParaRPr lang="en-US" b="1" dirty="0"/>
          </a:p>
          <a:p>
            <a:r>
              <a:rPr lang="en-US" b="1" dirty="0"/>
              <a:t>Label</a:t>
            </a:r>
            <a:endParaRPr lang="en-US" dirty="0"/>
          </a:p>
          <a:p>
            <a:pPr lvl="1"/>
            <a:r>
              <a:rPr lang="en-US" dirty="0"/>
              <a:t>A Label object is a component for placing text.</a:t>
            </a:r>
          </a:p>
          <a:p>
            <a:r>
              <a:rPr lang="en-US" b="1" dirty="0"/>
              <a:t>Button</a:t>
            </a:r>
            <a:endParaRPr lang="en-US" dirty="0"/>
          </a:p>
          <a:p>
            <a:pPr lvl="1"/>
            <a:r>
              <a:rPr lang="en-US" dirty="0"/>
              <a:t>This class creates a labeled button.</a:t>
            </a:r>
          </a:p>
          <a:p>
            <a:r>
              <a:rPr lang="en-US" b="1" dirty="0" err="1"/>
              <a:t>CheckBox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CheckBox</a:t>
            </a:r>
            <a:r>
              <a:rPr lang="en-US" dirty="0"/>
              <a:t> is a graphical component that can be in either an on(true) or off (false) state.</a:t>
            </a:r>
          </a:p>
          <a:p>
            <a:r>
              <a:rPr lang="en-US" b="1" dirty="0" err="1"/>
              <a:t>ListView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ListView</a:t>
            </a:r>
            <a:r>
              <a:rPr lang="en-US" dirty="0"/>
              <a:t> component presents the user with a scrolling list of text items.</a:t>
            </a:r>
          </a:p>
          <a:p>
            <a:r>
              <a:rPr lang="en-US" b="1" dirty="0" err="1"/>
              <a:t>TextField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TextField</a:t>
            </a:r>
            <a:r>
              <a:rPr lang="en-US" dirty="0"/>
              <a:t> object is a text component that allows for the editing of a single line of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9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4470-5A41-4077-B4E4-F982B3C2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layouts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3810-BE8F-47CD-A5F2-5C28390E1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Layout panes (classes) provided by JavaFX exist in the package </a:t>
            </a:r>
            <a:r>
              <a:rPr lang="en-US" b="1" dirty="0" err="1"/>
              <a:t>javafx.scene.layout</a:t>
            </a:r>
            <a:r>
              <a:rPr lang="en-US" dirty="0"/>
              <a:t>.</a:t>
            </a:r>
          </a:p>
          <a:p>
            <a:r>
              <a:rPr lang="en-US" dirty="0" err="1"/>
              <a:t>HBox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HBox</a:t>
            </a:r>
            <a:r>
              <a:rPr lang="en-US" dirty="0"/>
              <a:t> layout arranges all the nodes in our application in a single horizontal row.</a:t>
            </a:r>
          </a:p>
          <a:p>
            <a:r>
              <a:rPr lang="en-US" dirty="0" err="1"/>
              <a:t>VBox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VBox</a:t>
            </a:r>
            <a:r>
              <a:rPr lang="en-US" dirty="0"/>
              <a:t> layout arranges all the nodes in our application in a single vertical column.</a:t>
            </a:r>
          </a:p>
          <a:p>
            <a:r>
              <a:rPr lang="en-US" dirty="0" err="1"/>
              <a:t>BorderPane</a:t>
            </a:r>
            <a:endParaRPr lang="en-US" dirty="0"/>
          </a:p>
          <a:p>
            <a:pPr lvl="1"/>
            <a:r>
              <a:rPr lang="en-US" dirty="0"/>
              <a:t>The Border Pane layout arranges the nodes in our application in top, left, right, bottom and center positions.</a:t>
            </a:r>
          </a:p>
        </p:txBody>
      </p:sp>
    </p:spTree>
    <p:extLst>
      <p:ext uri="{BB962C8B-B14F-4D97-AF65-F5344CB8AC3E}">
        <p14:creationId xmlns:p14="http://schemas.microsoft.com/office/powerpoint/2010/main" val="302832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C2BE-693B-40E6-9E19-0C8EE72A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6C4D-2F59-4E7A-B73E-367EDA0B4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0728"/>
            <a:ext cx="7620000" cy="4800600"/>
          </a:xfrm>
        </p:spPr>
        <p:txBody>
          <a:bodyPr/>
          <a:lstStyle/>
          <a:p>
            <a:r>
              <a:rPr lang="en-US" dirty="0" err="1"/>
              <a:t>StackPane</a:t>
            </a:r>
            <a:endParaRPr lang="en-US" dirty="0"/>
          </a:p>
          <a:p>
            <a:pPr lvl="1"/>
            <a:r>
              <a:rPr lang="en-US" dirty="0"/>
              <a:t>The stack pane layout arranges the nodes in our application on top of another just like in a stack. The node added first is placed at the bottom of the stack and the next node is placed on top of it.</a:t>
            </a:r>
          </a:p>
          <a:p>
            <a:r>
              <a:rPr lang="en-US" dirty="0" err="1"/>
              <a:t>GridPane</a:t>
            </a:r>
            <a:endParaRPr lang="en-US" dirty="0"/>
          </a:p>
          <a:p>
            <a:pPr lvl="1"/>
            <a:r>
              <a:rPr lang="en-US" dirty="0"/>
              <a:t>The Grid Pane layout arranges the nodes in our application as a grid of rows and columns. This layout comes handy while creating forms using JavaFX.</a:t>
            </a:r>
          </a:p>
          <a:p>
            <a:r>
              <a:rPr lang="en-US" dirty="0" err="1"/>
              <a:t>FlowPane</a:t>
            </a:r>
            <a:endParaRPr lang="en-US" dirty="0"/>
          </a:p>
          <a:p>
            <a:pPr lvl="1"/>
            <a:r>
              <a:rPr lang="en-US" dirty="0"/>
              <a:t>The flow pane layout wraps all the nodes in a flow. A horizontal flow pane wraps the elements of the pane at its height, while a vertical flow pane wraps the elements at its width.</a:t>
            </a:r>
          </a:p>
        </p:txBody>
      </p:sp>
    </p:spTree>
    <p:extLst>
      <p:ext uri="{BB962C8B-B14F-4D97-AF65-F5344CB8AC3E}">
        <p14:creationId xmlns:p14="http://schemas.microsoft.com/office/powerpoint/2010/main" val="316829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0C26-A12B-4377-A155-9FB2F324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596C-37E5-4238-A6E4-9CC8C070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JavaFX API</a:t>
            </a:r>
          </a:p>
          <a:p>
            <a:pPr lvl="1"/>
            <a:r>
              <a:rPr lang="en-US" dirty="0">
                <a:hlinkClick r:id="rId2"/>
              </a:rPr>
              <a:t>https://docs.oracle.com/javase/8/javafx/api/toc.htm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JavaFX Tutorial</a:t>
            </a:r>
          </a:p>
          <a:p>
            <a:pPr lvl="1"/>
            <a:r>
              <a:rPr lang="en-US" dirty="0">
                <a:hlinkClick r:id="rId3"/>
              </a:rPr>
              <a:t>https://www.tutorialspoint.com/javafx/index.htm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46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Session</a:t>
            </a:r>
            <a:r>
              <a:rPr lang="es-MX" dirty="0"/>
              <a:t> #18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7156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Today’s topics</a:t>
            </a:r>
          </a:p>
          <a:p>
            <a:pPr lvl="1"/>
            <a:r>
              <a:rPr lang="en-US" dirty="0"/>
              <a:t>5. Graphical user interface (GUI)</a:t>
            </a:r>
          </a:p>
          <a:p>
            <a:pPr lvl="2"/>
            <a:r>
              <a:rPr lang="en-US" dirty="0"/>
              <a:t> a. Simple components to implement a GUI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287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Session</a:t>
            </a:r>
            <a:r>
              <a:rPr lang="es-MX" dirty="0"/>
              <a:t> #18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7156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Today’s topics</a:t>
            </a:r>
          </a:p>
          <a:p>
            <a:pPr lvl="1"/>
            <a:r>
              <a:rPr lang="en-US" dirty="0"/>
              <a:t>5. Graphical user interface (GUI)</a:t>
            </a:r>
          </a:p>
          <a:p>
            <a:pPr lvl="2"/>
            <a:r>
              <a:rPr lang="en-US" dirty="0"/>
              <a:t> a. Simple components to implement a GUI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661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C03BB1-7D5C-4494-B862-2ADFBE07B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Java FX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2F1C65-FDBD-4D40-9D67-FF3CD54C1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8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5BE2-F41F-472C-817E-74130752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 FX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B5F4-8939-4131-80B6-FF5FB60A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JavaFX provides a complete API with a rich set of classes and interfaces to build GUI applications with rich graphics.</a:t>
            </a:r>
          </a:p>
          <a:p>
            <a:r>
              <a:rPr lang="en-US" dirty="0"/>
              <a:t>In JavaFX, the GUI Applications were coded using a Scene Graph. A Scene Graph is the starting point of the construction of the GUI Application. It holds the (GUI) application primitives that are termed as nodes.</a:t>
            </a:r>
          </a:p>
          <a:p>
            <a:r>
              <a:rPr lang="en-US" dirty="0"/>
              <a:t>A node is a visual/graphical object and it may include −</a:t>
            </a:r>
          </a:p>
          <a:p>
            <a:pPr lvl="1"/>
            <a:r>
              <a:rPr lang="en-US" b="1" dirty="0"/>
              <a:t>Geometrical (Graphical) objects </a:t>
            </a:r>
            <a:r>
              <a:rPr lang="en-US" dirty="0"/>
              <a:t>− (2D and 3D) such as circle, rectangle, polygon, etc.</a:t>
            </a:r>
          </a:p>
          <a:p>
            <a:pPr lvl="1"/>
            <a:r>
              <a:rPr lang="en-US" b="1" dirty="0"/>
              <a:t>UI controls</a:t>
            </a:r>
            <a:r>
              <a:rPr lang="en-US" dirty="0"/>
              <a:t> − such as Button, Checkbox, Choice box, Text Area, etc.</a:t>
            </a:r>
          </a:p>
          <a:p>
            <a:pPr lvl="1"/>
            <a:r>
              <a:rPr lang="en-US" b="1" dirty="0"/>
              <a:t>Containers</a:t>
            </a:r>
            <a:r>
              <a:rPr lang="en-US" dirty="0"/>
              <a:t> − (layout panes) such as Border Pane, Grid Pane, Flow Pane, etc.</a:t>
            </a:r>
          </a:p>
          <a:p>
            <a:pPr lvl="1"/>
            <a:r>
              <a:rPr lang="en-US" b="1" dirty="0"/>
              <a:t>Media elements</a:t>
            </a:r>
            <a:r>
              <a:rPr lang="en-US" dirty="0"/>
              <a:t> − such as audio, video and image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AC71-6EDA-419F-9900-FED2BA94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15053-E32B-4D08-8B4D-4F9656448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800600"/>
          </a:xfrm>
        </p:spPr>
        <p:txBody>
          <a:bodyPr>
            <a:normAutofit/>
          </a:bodyPr>
          <a:lstStyle/>
          <a:p>
            <a:r>
              <a:rPr lang="es-ES" dirty="0" err="1"/>
              <a:t>Stage</a:t>
            </a:r>
            <a:endParaRPr lang="es-ES" dirty="0"/>
          </a:p>
          <a:p>
            <a:pPr lvl="1"/>
            <a:r>
              <a:rPr lang="en-US" dirty="0"/>
              <a:t>A stage (a window) contains all the objects of a JavaFX application. It is represented by </a:t>
            </a:r>
            <a:r>
              <a:rPr lang="en-US" b="1" dirty="0"/>
              <a:t>Stage</a:t>
            </a:r>
            <a:r>
              <a:rPr lang="en-US" dirty="0"/>
              <a:t> class of the package </a:t>
            </a:r>
            <a:r>
              <a:rPr lang="en-US" b="1" dirty="0" err="1"/>
              <a:t>javafx.stage</a:t>
            </a:r>
            <a:r>
              <a:rPr lang="en-US" dirty="0"/>
              <a:t>.</a:t>
            </a:r>
          </a:p>
          <a:p>
            <a:r>
              <a:rPr lang="en-US" dirty="0"/>
              <a:t>Scene</a:t>
            </a:r>
          </a:p>
          <a:p>
            <a:pPr lvl="1"/>
            <a:r>
              <a:rPr lang="en-US" dirty="0"/>
              <a:t>A scene represents the physical contents of a JavaFX application. It contains all the contents of a scene graph. The class </a:t>
            </a:r>
            <a:r>
              <a:rPr lang="en-US" b="1" dirty="0"/>
              <a:t>Scene</a:t>
            </a:r>
            <a:r>
              <a:rPr lang="en-US" dirty="0"/>
              <a:t> of the package </a:t>
            </a:r>
            <a:r>
              <a:rPr lang="en-US" b="1" dirty="0" err="1"/>
              <a:t>javafx.scene</a:t>
            </a:r>
            <a:r>
              <a:rPr lang="en-US" b="1" dirty="0"/>
              <a:t> </a:t>
            </a:r>
            <a:r>
              <a:rPr lang="en-US" dirty="0"/>
              <a:t>represents the scene object.</a:t>
            </a:r>
          </a:p>
          <a:p>
            <a:endParaRPr lang="en-US" dirty="0"/>
          </a:p>
        </p:txBody>
      </p:sp>
      <p:pic>
        <p:nvPicPr>
          <p:cNvPr id="2050" name="Picture 2" descr="JavaFX Application Structure">
            <a:extLst>
              <a:ext uri="{FF2B5EF4-FFF2-40B4-BE49-F238E27FC236}">
                <a16:creationId xmlns:a16="http://schemas.microsoft.com/office/drawing/2014/main" id="{5566C2D4-AC2A-4F7A-928A-99E06D128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192" y="1990725"/>
            <a:ext cx="37528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91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B10E-4F0E-47E4-A95C-8BB43CA8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AF33F-8ED9-4DA0-A392-C69F9ABB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Application</a:t>
            </a:r>
            <a:r>
              <a:rPr lang="en-US" dirty="0"/>
              <a:t> class of the package </a:t>
            </a:r>
            <a:r>
              <a:rPr lang="en-US" b="1" dirty="0" err="1"/>
              <a:t>javafx.application</a:t>
            </a:r>
            <a:r>
              <a:rPr lang="en-US" dirty="0"/>
              <a:t> is the entry point of the application in JavaFX. To create a JavaFX application, you need to inherit this class and implement its abstract method </a:t>
            </a:r>
            <a:r>
              <a:rPr lang="en-US" b="1" dirty="0"/>
              <a:t>start()</a:t>
            </a:r>
            <a:r>
              <a:rPr lang="en-US" dirty="0"/>
              <a:t>. In this method, you need to write the entire code for the JavaFX graphics</a:t>
            </a:r>
          </a:p>
          <a:p>
            <a:pPr lvl="1"/>
            <a:r>
              <a:rPr lang="en-US" dirty="0"/>
              <a:t>In the </a:t>
            </a:r>
            <a:r>
              <a:rPr lang="en-US" b="1" dirty="0"/>
              <a:t>main</a:t>
            </a:r>
            <a:r>
              <a:rPr lang="en-US" dirty="0"/>
              <a:t> method, you have to launch the application using the </a:t>
            </a:r>
            <a:r>
              <a:rPr lang="en-US" b="1" dirty="0"/>
              <a:t>launch()</a:t>
            </a:r>
            <a:r>
              <a:rPr lang="en-US" dirty="0"/>
              <a:t>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5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CC28-B0AD-4F03-9470-275CB4BB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Hello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4465-E514-417C-9FFD-4B66190C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  <a:tabLst>
                <a:tab pos="515938" algn="l"/>
                <a:tab pos="914400" algn="l"/>
                <a:tab pos="1371600" algn="l"/>
              </a:tabLst>
            </a:pPr>
            <a:r>
              <a:rPr lang="fr-FR" dirty="0"/>
              <a:t>import </a:t>
            </a:r>
            <a:r>
              <a:rPr lang="fr-FR" dirty="0" err="1"/>
              <a:t>javafx.application.Application</a:t>
            </a:r>
            <a:r>
              <a:rPr lang="fr-FR" dirty="0"/>
              <a:t>;</a:t>
            </a:r>
          </a:p>
          <a:p>
            <a:pPr marL="114300" indent="0">
              <a:buNone/>
              <a:tabLst>
                <a:tab pos="515938" algn="l"/>
                <a:tab pos="914400" algn="l"/>
                <a:tab pos="1371600" algn="l"/>
              </a:tabLst>
            </a:pPr>
            <a:r>
              <a:rPr lang="fr-FR" dirty="0"/>
              <a:t>import </a:t>
            </a:r>
            <a:r>
              <a:rPr lang="fr-FR" dirty="0" err="1"/>
              <a:t>javafx.stage.Stage</a:t>
            </a:r>
            <a:r>
              <a:rPr lang="fr-FR" dirty="0"/>
              <a:t>;</a:t>
            </a:r>
          </a:p>
          <a:p>
            <a:pPr marL="114300" indent="0">
              <a:buNone/>
              <a:tabLst>
                <a:tab pos="515938" algn="l"/>
                <a:tab pos="914400" algn="l"/>
                <a:tab pos="1371600" algn="l"/>
              </a:tabLst>
            </a:pPr>
            <a:r>
              <a:rPr lang="fr-FR" dirty="0"/>
              <a:t>import </a:t>
            </a:r>
            <a:r>
              <a:rPr lang="fr-FR" dirty="0" err="1"/>
              <a:t>javafx.scene.Scene</a:t>
            </a:r>
            <a:r>
              <a:rPr lang="fr-FR" dirty="0"/>
              <a:t>;</a:t>
            </a:r>
          </a:p>
          <a:p>
            <a:pPr marL="114300" indent="0">
              <a:buNone/>
              <a:tabLst>
                <a:tab pos="515938" algn="l"/>
                <a:tab pos="914400" algn="l"/>
                <a:tab pos="1371600" algn="l"/>
              </a:tabLst>
            </a:pPr>
            <a:r>
              <a:rPr lang="fr-FR" dirty="0"/>
              <a:t>import </a:t>
            </a:r>
            <a:r>
              <a:rPr lang="fr-FR" dirty="0" err="1"/>
              <a:t>javafx.scene.Group</a:t>
            </a:r>
            <a:r>
              <a:rPr lang="fr-FR" dirty="0"/>
              <a:t>;</a:t>
            </a:r>
          </a:p>
          <a:p>
            <a:pPr marL="114300" indent="0">
              <a:buNone/>
              <a:tabLst>
                <a:tab pos="515938" algn="l"/>
                <a:tab pos="914400" algn="l"/>
                <a:tab pos="1371600" algn="l"/>
              </a:tabLst>
            </a:pPr>
            <a:endParaRPr lang="fr-FR" dirty="0"/>
          </a:p>
          <a:p>
            <a:pPr marL="114300" indent="0">
              <a:buNone/>
              <a:tabLst>
                <a:tab pos="515938" algn="l"/>
                <a:tab pos="914400" algn="l"/>
                <a:tab pos="1371600" algn="l"/>
              </a:tabLst>
            </a:pPr>
            <a:r>
              <a:rPr lang="en-US" dirty="0"/>
              <a:t>public class </a:t>
            </a:r>
            <a:r>
              <a:rPr lang="en-US" dirty="0" err="1"/>
              <a:t>HelloWorldFx</a:t>
            </a:r>
            <a:r>
              <a:rPr lang="en-US" dirty="0"/>
              <a:t> extends Application {  </a:t>
            </a:r>
          </a:p>
          <a:p>
            <a:pPr marL="114300" indent="0">
              <a:buNone/>
              <a:tabLst>
                <a:tab pos="515938" algn="l"/>
                <a:tab pos="914400" algn="l"/>
                <a:tab pos="1371600" algn="l"/>
              </a:tabLst>
            </a:pPr>
            <a:endParaRPr lang="en-US" dirty="0"/>
          </a:p>
          <a:p>
            <a:pPr marL="114300" indent="0">
              <a:buNone/>
              <a:tabLst>
                <a:tab pos="515938" algn="l"/>
                <a:tab pos="914400" algn="l"/>
                <a:tab pos="1371600" algn="l"/>
              </a:tabLst>
            </a:pPr>
            <a:r>
              <a:rPr lang="en-US" dirty="0"/>
              <a:t>	public void start(Stage stage) throws Exception { </a:t>
            </a:r>
          </a:p>
          <a:p>
            <a:pPr marL="114300" indent="0">
              <a:buNone/>
              <a:tabLst>
                <a:tab pos="515938" algn="l"/>
                <a:tab pos="914400" algn="l"/>
                <a:tab pos="1371600" algn="l"/>
              </a:tabLst>
            </a:pPr>
            <a:r>
              <a:rPr lang="en-US" dirty="0"/>
              <a:t>		</a:t>
            </a:r>
            <a:r>
              <a:rPr lang="en-US" dirty="0" err="1"/>
              <a:t>stage.setTitle</a:t>
            </a:r>
            <a:r>
              <a:rPr lang="en-US" dirty="0"/>
              <a:t>("Hello world");</a:t>
            </a:r>
          </a:p>
          <a:p>
            <a:pPr marL="114300" indent="0">
              <a:buNone/>
              <a:tabLst>
                <a:tab pos="515938" algn="l"/>
                <a:tab pos="914400" algn="l"/>
                <a:tab pos="1371600" algn="l"/>
              </a:tabLst>
            </a:pPr>
            <a:r>
              <a:rPr lang="en-US" dirty="0"/>
              <a:t>		</a:t>
            </a:r>
          </a:p>
          <a:p>
            <a:pPr marL="114300" indent="0">
              <a:buNone/>
              <a:tabLst>
                <a:tab pos="515938" algn="l"/>
                <a:tab pos="914400" algn="l"/>
                <a:tab pos="1371600" algn="l"/>
              </a:tabLst>
            </a:pPr>
            <a:r>
              <a:rPr lang="en-US" dirty="0"/>
              <a:t>		Group root = new Group();</a:t>
            </a:r>
          </a:p>
          <a:p>
            <a:pPr marL="114300" indent="0">
              <a:buNone/>
              <a:tabLst>
                <a:tab pos="515938" algn="l"/>
                <a:tab pos="914400" algn="l"/>
                <a:tab pos="1371600" algn="l"/>
              </a:tabLst>
            </a:pPr>
            <a:r>
              <a:rPr lang="en-US" dirty="0"/>
              <a:t>		Scene </a:t>
            </a:r>
            <a:r>
              <a:rPr lang="en-US" dirty="0" err="1"/>
              <a:t>scene</a:t>
            </a:r>
            <a:r>
              <a:rPr lang="en-US" dirty="0"/>
              <a:t> = new Scene(root);</a:t>
            </a:r>
          </a:p>
          <a:p>
            <a:pPr marL="114300" indent="0">
              <a:buNone/>
              <a:tabLst>
                <a:tab pos="515938" algn="l"/>
                <a:tab pos="914400" algn="l"/>
                <a:tab pos="1371600" algn="l"/>
              </a:tabLst>
            </a:pPr>
            <a:r>
              <a:rPr lang="en-US" dirty="0"/>
              <a:t>		</a:t>
            </a:r>
          </a:p>
          <a:p>
            <a:pPr marL="114300" indent="0">
              <a:buNone/>
              <a:tabLst>
                <a:tab pos="515938" algn="l"/>
                <a:tab pos="914400" algn="l"/>
                <a:tab pos="1371600" algn="l"/>
              </a:tabLst>
            </a:pPr>
            <a:r>
              <a:rPr lang="en-US" dirty="0"/>
              <a:t>		</a:t>
            </a:r>
            <a:r>
              <a:rPr lang="en-US" dirty="0" err="1"/>
              <a:t>stage.setScene</a:t>
            </a:r>
            <a:r>
              <a:rPr lang="en-US" dirty="0"/>
              <a:t>(scene);</a:t>
            </a:r>
          </a:p>
          <a:p>
            <a:pPr marL="114300" indent="0">
              <a:buNone/>
              <a:tabLst>
                <a:tab pos="515938" algn="l"/>
                <a:tab pos="914400" algn="l"/>
                <a:tab pos="1371600" algn="l"/>
              </a:tabLst>
            </a:pPr>
            <a:r>
              <a:rPr lang="en-US" dirty="0"/>
              <a:t>		</a:t>
            </a:r>
            <a:r>
              <a:rPr lang="en-US" dirty="0" err="1"/>
              <a:t>stage.show</a:t>
            </a:r>
            <a:r>
              <a:rPr lang="en-US" dirty="0"/>
              <a:t>();</a:t>
            </a:r>
          </a:p>
          <a:p>
            <a:pPr marL="114300" indent="0">
              <a:buNone/>
              <a:tabLst>
                <a:tab pos="515938" algn="l"/>
                <a:tab pos="914400" algn="l"/>
                <a:tab pos="1371600" algn="l"/>
              </a:tabLst>
            </a:pPr>
            <a:r>
              <a:rPr lang="en-US" dirty="0"/>
              <a:t>	}         </a:t>
            </a:r>
          </a:p>
          <a:p>
            <a:pPr marL="114300" indent="0">
              <a:buNone/>
              <a:tabLst>
                <a:tab pos="515938" algn="l"/>
                <a:tab pos="914400" algn="l"/>
                <a:tab pos="1371600" algn="l"/>
              </a:tabLst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[]){           </a:t>
            </a:r>
          </a:p>
          <a:p>
            <a:pPr marL="114300" indent="0">
              <a:buNone/>
              <a:tabLst>
                <a:tab pos="515938" algn="l"/>
                <a:tab pos="914400" algn="l"/>
                <a:tab pos="1371600" algn="l"/>
              </a:tabLst>
            </a:pPr>
            <a:r>
              <a:rPr lang="en-US" dirty="0"/>
              <a:t>	      launch(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pPr marL="114300" indent="0">
              <a:buNone/>
              <a:tabLst>
                <a:tab pos="515938" algn="l"/>
                <a:tab pos="914400" algn="l"/>
                <a:tab pos="1371600" algn="l"/>
              </a:tabLst>
            </a:pPr>
            <a:r>
              <a:rPr lang="en-US" dirty="0"/>
              <a:t>	}</a:t>
            </a:r>
          </a:p>
          <a:p>
            <a:pPr marL="114300" indent="0">
              <a:buNone/>
              <a:tabLst>
                <a:tab pos="515938" algn="l"/>
                <a:tab pos="914400" algn="l"/>
                <a:tab pos="1371600" algn="l"/>
              </a:tabLst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5068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AC03C3-F842-4E18-BDFB-A2A99A6C7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Controls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9352F0-C683-4BB3-BEA1-A297833FF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0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F66F-64EE-422A-8514-44E937FF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Controls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B423-950B-414B-8C7D-271C77A0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user interface considers the following three main aspects −</a:t>
            </a:r>
          </a:p>
          <a:p>
            <a:pPr lvl="1"/>
            <a:r>
              <a:rPr lang="en-US" b="1" dirty="0"/>
              <a:t>UI elements</a:t>
            </a:r>
            <a:r>
              <a:rPr lang="en-US" dirty="0"/>
              <a:t> − These are the core visual elements which the user eventually sees and interacts with. </a:t>
            </a:r>
          </a:p>
          <a:p>
            <a:pPr lvl="1"/>
            <a:r>
              <a:rPr lang="en-US" b="1" dirty="0"/>
              <a:t>Layouts</a:t>
            </a:r>
            <a:r>
              <a:rPr lang="en-US" dirty="0"/>
              <a:t> − They define how UI elements should be organized on the screen and provide a final look and feel to the GUI (Graphical User Interface).</a:t>
            </a:r>
          </a:p>
          <a:p>
            <a:pPr lvl="1"/>
            <a:r>
              <a:rPr lang="en-US" b="1" dirty="0"/>
              <a:t>Behavior</a:t>
            </a:r>
            <a:r>
              <a:rPr lang="en-US" dirty="0"/>
              <a:t> − These are events which occur when the user interacts with UI elements.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38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273</TotalTime>
  <Words>381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</vt:lpstr>
      <vt:lpstr>Adjacency</vt:lpstr>
      <vt:lpstr>Object oriented programming</vt:lpstr>
      <vt:lpstr>Session #18</vt:lpstr>
      <vt:lpstr>Java FX</vt:lpstr>
      <vt:lpstr>Java FX</vt:lpstr>
      <vt:lpstr>PowerPoint Presentation</vt:lpstr>
      <vt:lpstr>PowerPoint Presentation</vt:lpstr>
      <vt:lpstr>Hello world app</vt:lpstr>
      <vt:lpstr>Controls</vt:lpstr>
      <vt:lpstr>Controls</vt:lpstr>
      <vt:lpstr>Common controls</vt:lpstr>
      <vt:lpstr>Common layouts</vt:lpstr>
      <vt:lpstr>PowerPoint Presentation</vt:lpstr>
      <vt:lpstr>Information resources</vt:lpstr>
      <vt:lpstr>Session #18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Iván Guerrero</dc:creator>
  <cp:lastModifiedBy>Ivan Guerrero</cp:lastModifiedBy>
  <cp:revision>48</cp:revision>
  <dcterms:created xsi:type="dcterms:W3CDTF">2013-10-14T21:12:48Z</dcterms:created>
  <dcterms:modified xsi:type="dcterms:W3CDTF">2019-03-18T19:24:26Z</dcterms:modified>
</cp:coreProperties>
</file>