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4" r:id="rId3"/>
    <p:sldId id="299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300" r:id="rId12"/>
    <p:sldId id="301" r:id="rId13"/>
    <p:sldId id="302" r:id="rId14"/>
    <p:sldId id="296" r:id="rId15"/>
    <p:sldId id="28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A860E2-F1CE-43D6-99D2-03DE37765F93}" type="datetimeFigureOut">
              <a:rPr lang="es-MX" smtClean="0"/>
              <a:t>26/03/2019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index.htm" TargetMode="External"/><Relationship Id="rId2" Type="http://schemas.openxmlformats.org/officeDocument/2006/relationships/hyperlink" Target="https://docs.oracle.com/javase/8/javafx/api/toc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0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FF38-9235-4D95-A78E-51D798A2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E1A1-3F45-468A-BA3C-3CE5D2AA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 general, </a:t>
            </a:r>
            <a:r>
              <a:rPr lang="en-US" dirty="0"/>
              <a:t>whenever a user interacts with the application (nodes), an event is said to have been occurred.</a:t>
            </a:r>
          </a:p>
          <a:p>
            <a:endParaRPr lang="en-US" dirty="0"/>
          </a:p>
          <a:p>
            <a:r>
              <a:rPr lang="en-US" dirty="0"/>
              <a:t>Sample events</a:t>
            </a:r>
          </a:p>
          <a:p>
            <a:pPr lvl="1"/>
            <a:r>
              <a:rPr lang="en-US" dirty="0"/>
              <a:t>clicking on a button</a:t>
            </a:r>
          </a:p>
          <a:p>
            <a:pPr lvl="1"/>
            <a:r>
              <a:rPr lang="en-US" dirty="0"/>
              <a:t>moving the mouse</a:t>
            </a:r>
          </a:p>
          <a:p>
            <a:pPr lvl="1"/>
            <a:r>
              <a:rPr lang="en-US" dirty="0"/>
              <a:t>entering a character through keyboard</a:t>
            </a:r>
          </a:p>
          <a:p>
            <a:pPr lvl="1"/>
            <a:r>
              <a:rPr lang="en-US" dirty="0"/>
              <a:t>selecting an item from list</a:t>
            </a:r>
          </a:p>
          <a:p>
            <a:pPr lvl="1"/>
            <a:r>
              <a:rPr lang="en-US" dirty="0"/>
              <a:t>scrolling the page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Event </a:t>
            </a:r>
            <a:r>
              <a:rPr lang="en-US" dirty="0"/>
              <a:t>class of the package </a:t>
            </a:r>
            <a:r>
              <a:rPr lang="en-US" b="1" dirty="0" err="1"/>
              <a:t>javafx.event</a:t>
            </a:r>
            <a:r>
              <a:rPr lang="en-US" dirty="0"/>
              <a:t> is the base class for an event.</a:t>
            </a:r>
          </a:p>
        </p:txBody>
      </p:sp>
    </p:spTree>
    <p:extLst>
      <p:ext uri="{BB962C8B-B14F-4D97-AF65-F5344CB8AC3E}">
        <p14:creationId xmlns:p14="http://schemas.microsoft.com/office/powerpoint/2010/main" val="134109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4F9F-132C-45C1-BB02-F124E6A4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03CA6-77A2-482E-8EC0-F37776CE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/>
          <a:lstStyle/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Target: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evento </a:t>
            </a:r>
            <a:r>
              <a:rPr lang="es-ES" dirty="0" err="1"/>
              <a:t>occurred</a:t>
            </a:r>
            <a:endParaRPr lang="es-ES" dirty="0"/>
          </a:p>
          <a:p>
            <a:pPr lvl="1"/>
            <a:r>
              <a:rPr lang="es-ES" dirty="0" err="1"/>
              <a:t>Source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evento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generated</a:t>
            </a:r>
            <a:endParaRPr lang="es-ES" dirty="0"/>
          </a:p>
          <a:p>
            <a:pPr lvl="1"/>
            <a:r>
              <a:rPr lang="es-ES" dirty="0" err="1"/>
              <a:t>Type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evento </a:t>
            </a:r>
            <a:r>
              <a:rPr lang="es-ES" dirty="0" err="1"/>
              <a:t>occurred</a:t>
            </a:r>
            <a:endParaRPr lang="en-US" dirty="0"/>
          </a:p>
        </p:txBody>
      </p:sp>
      <p:pic>
        <p:nvPicPr>
          <p:cNvPr id="1028" name="Picture 4" descr="Sample Application">
            <a:extLst>
              <a:ext uri="{FF2B5EF4-FFF2-40B4-BE49-F238E27FC236}">
                <a16:creationId xmlns:a16="http://schemas.microsoft.com/office/drawing/2014/main" id="{A0596275-00E6-4244-ADBB-C95E5ECA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1517"/>
            <a:ext cx="4000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B54FE-6B97-4860-9F5F-A186D865C538}"/>
              </a:ext>
            </a:extLst>
          </p:cNvPr>
          <p:cNvSpPr txBox="1"/>
          <p:nvPr/>
        </p:nvSpPr>
        <p:spPr>
          <a:xfrm>
            <a:off x="6228184" y="4005064"/>
            <a:ext cx="208823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Target: Play </a:t>
            </a:r>
            <a:r>
              <a:rPr lang="es-ES" dirty="0" err="1"/>
              <a:t>button</a:t>
            </a:r>
            <a:endParaRPr lang="es-ES" dirty="0"/>
          </a:p>
          <a:p>
            <a:r>
              <a:rPr lang="es-ES" dirty="0" err="1"/>
              <a:t>Source</a:t>
            </a:r>
            <a:r>
              <a:rPr lang="es-ES" dirty="0"/>
              <a:t>: Mouse</a:t>
            </a:r>
          </a:p>
          <a:p>
            <a:r>
              <a:rPr lang="es-ES" dirty="0" err="1"/>
              <a:t>Type</a:t>
            </a:r>
            <a:r>
              <a:rPr lang="es-ES" dirty="0"/>
              <a:t>: </a:t>
            </a:r>
            <a:r>
              <a:rPr lang="es-ES" dirty="0" err="1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4FF6-09BE-4D29-ABD4-E8829BBF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1DC2-02DC-40DA-B2F5-FAEAECD8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to handle an event comprises the following steps:</a:t>
            </a:r>
          </a:p>
          <a:p>
            <a:pPr lvl="1"/>
            <a:r>
              <a:rPr lang="en-US" dirty="0"/>
              <a:t>Create an event handler (an object from the class </a:t>
            </a:r>
            <a:r>
              <a:rPr lang="en-US" dirty="0" err="1"/>
              <a:t>EventHandler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Subscribe the event to the target</a:t>
            </a:r>
          </a:p>
          <a:p>
            <a:pPr lvl="1"/>
            <a:endParaRPr lang="en-US" dirty="0"/>
          </a:p>
          <a:p>
            <a:r>
              <a:rPr lang="en-US" dirty="0"/>
              <a:t>Creating an </a:t>
            </a:r>
            <a:r>
              <a:rPr lang="en-US" dirty="0" err="1"/>
              <a:t>EventHandler</a:t>
            </a:r>
            <a:endParaRPr lang="en-US" dirty="0"/>
          </a:p>
          <a:p>
            <a:pPr lvl="1"/>
            <a:r>
              <a:rPr lang="en-US" dirty="0" err="1"/>
              <a:t>EventHandler</a:t>
            </a:r>
            <a:r>
              <a:rPr lang="en-US" dirty="0"/>
              <a:t> is an interface with one method: handle(T event)</a:t>
            </a:r>
          </a:p>
          <a:p>
            <a:pPr lvl="1"/>
            <a:endParaRPr lang="en-US" dirty="0"/>
          </a:p>
          <a:p>
            <a:r>
              <a:rPr lang="en-US" dirty="0"/>
              <a:t>Subscribing an event</a:t>
            </a:r>
          </a:p>
          <a:p>
            <a:pPr lvl="1"/>
            <a:r>
              <a:rPr lang="en-US" dirty="0"/>
              <a:t>All the nodes have a method called </a:t>
            </a:r>
            <a:r>
              <a:rPr lang="en-US" dirty="0" err="1"/>
              <a:t>addEventFilter</a:t>
            </a:r>
            <a:r>
              <a:rPr lang="en-US" dirty="0"/>
              <a:t>(Type, </a:t>
            </a:r>
            <a:r>
              <a:rPr lang="en-US" dirty="0" err="1"/>
              <a:t>EventHandler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40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ECD5-B1B3-4A50-9C8E-EA08EB26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2BDA-7DE9-44D6-BF78-773D4FFE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import </a:t>
            </a:r>
            <a:r>
              <a:rPr lang="en-US" dirty="0" err="1"/>
              <a:t>javafx.scene.control</a:t>
            </a:r>
            <a:r>
              <a:rPr lang="en-US" dirty="0"/>
              <a:t>.*;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import </a:t>
            </a:r>
            <a:r>
              <a:rPr lang="en-US" dirty="0" err="1"/>
              <a:t>javafx.event.EventHandler</a:t>
            </a:r>
            <a:r>
              <a:rPr lang="en-US" dirty="0"/>
              <a:t>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import </a:t>
            </a:r>
            <a:r>
              <a:rPr lang="en-US" dirty="0" err="1"/>
              <a:t>javafx.scene.input.MouseEvent</a:t>
            </a:r>
            <a:r>
              <a:rPr lang="en-US" dirty="0"/>
              <a:t>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public class </a:t>
            </a:r>
            <a:r>
              <a:rPr lang="en-US" dirty="0" err="1"/>
              <a:t>MyControlsFX</a:t>
            </a:r>
            <a:r>
              <a:rPr lang="en-US" dirty="0"/>
              <a:t> extends Application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public void start(Stage stage) throws Exception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Button </a:t>
            </a:r>
            <a:r>
              <a:rPr lang="en-US" dirty="0" err="1"/>
              <a:t>bttnClick</a:t>
            </a:r>
            <a:r>
              <a:rPr lang="en-US" dirty="0"/>
              <a:t> = new Button("Click");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MouseEvent</a:t>
            </a:r>
            <a:r>
              <a:rPr lang="en-US" dirty="0"/>
              <a:t>&gt; handler = new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MouseEvent</a:t>
            </a:r>
            <a:r>
              <a:rPr lang="en-US" dirty="0"/>
              <a:t>&gt;()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	public void handle(</a:t>
            </a:r>
            <a:r>
              <a:rPr lang="en-US" dirty="0" err="1"/>
              <a:t>MouseEvent</a:t>
            </a:r>
            <a:r>
              <a:rPr lang="en-US" dirty="0"/>
              <a:t> e)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		</a:t>
            </a:r>
            <a:r>
              <a:rPr lang="en-US"/>
              <a:t>//Do something</a:t>
            </a:r>
            <a:endParaRPr lang="en-US" dirty="0"/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	}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};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</a:t>
            </a:r>
            <a:r>
              <a:rPr lang="en-US" dirty="0" err="1"/>
              <a:t>bttnClick.addEventFilter</a:t>
            </a:r>
            <a:r>
              <a:rPr lang="en-US" dirty="0"/>
              <a:t>(</a:t>
            </a:r>
            <a:r>
              <a:rPr lang="en-US" dirty="0" err="1"/>
              <a:t>MouseEvent.MOUSE_CLICKED</a:t>
            </a:r>
            <a:r>
              <a:rPr lang="en-US" dirty="0"/>
              <a:t>, handler);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}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	launch(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	}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78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C26-A12B-4377-A155-9FB2F32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596C-37E5-4238-A6E4-9CC8C070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API</a:t>
            </a:r>
          </a:p>
          <a:p>
            <a:pPr lvl="1"/>
            <a:r>
              <a:rPr lang="en-US" dirty="0">
                <a:hlinkClick r:id="rId2"/>
              </a:rPr>
              <a:t>https://docs.oracle.com/javase/8/javafx/api/toc.htm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JavaFX Tutorial</a:t>
            </a:r>
          </a:p>
          <a:p>
            <a:pPr lvl="1"/>
            <a:r>
              <a:rPr lang="en-US" dirty="0">
                <a:hlinkClick r:id="rId3"/>
              </a:rPr>
              <a:t>https://www.tutorialspoint.com/javafx/index.htm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5. Graphical user interface (GUI)</a:t>
            </a:r>
          </a:p>
          <a:p>
            <a:pPr lvl="2"/>
            <a:r>
              <a:rPr lang="en-US" dirty="0"/>
              <a:t> a. Simple components to implement a GUI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28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5. Graphical user interface (GUI)</a:t>
            </a:r>
          </a:p>
          <a:p>
            <a:pPr lvl="2"/>
            <a:r>
              <a:rPr lang="en-US" dirty="0"/>
              <a:t> a. Simple components to implement a GUI </a:t>
            </a:r>
          </a:p>
          <a:p>
            <a:pPr lvl="1"/>
            <a:r>
              <a:rPr lang="en-US" dirty="0"/>
              <a:t>Second partial review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66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D9F8-EA95-4175-AD89-DADCA3D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Topics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AFA3-6AA1-485F-A985-FA184691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 and polymorphism</a:t>
            </a:r>
          </a:p>
          <a:p>
            <a:pPr lvl="1"/>
            <a:r>
              <a:rPr lang="en-US" dirty="0"/>
              <a:t>Concept of inheritance</a:t>
            </a:r>
          </a:p>
          <a:p>
            <a:pPr lvl="1"/>
            <a:r>
              <a:rPr lang="en-US" dirty="0"/>
              <a:t>Access modifiers</a:t>
            </a:r>
          </a:p>
          <a:p>
            <a:pPr lvl="1"/>
            <a:r>
              <a:rPr lang="en-US" dirty="0"/>
              <a:t>Class and instance members</a:t>
            </a:r>
          </a:p>
          <a:p>
            <a:pPr lvl="1"/>
            <a:r>
              <a:rPr lang="en-US" dirty="0"/>
              <a:t>Concept of polymorphism</a:t>
            </a:r>
          </a:p>
          <a:p>
            <a:pPr lvl="1"/>
            <a:r>
              <a:rPr lang="en-US" dirty="0"/>
              <a:t>Overriding and overloading</a:t>
            </a:r>
          </a:p>
          <a:p>
            <a:pPr lvl="1"/>
            <a:r>
              <a:rPr lang="en-US" dirty="0"/>
              <a:t>Abstract classes and interfaces</a:t>
            </a:r>
          </a:p>
          <a:p>
            <a:pPr lvl="1"/>
            <a:r>
              <a:rPr lang="en-US" dirty="0"/>
              <a:t>Principles of OOP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Cohesion</a:t>
            </a:r>
          </a:p>
          <a:p>
            <a:pPr lvl="2"/>
            <a:r>
              <a:rPr lang="en-US" dirty="0"/>
              <a:t>Coupling</a:t>
            </a:r>
          </a:p>
          <a:p>
            <a:r>
              <a:rPr lang="en-US" dirty="0"/>
              <a:t>Graphical user interface (GUI)</a:t>
            </a:r>
          </a:p>
          <a:p>
            <a:pPr lvl="1"/>
            <a:r>
              <a:rPr lang="en-US" dirty="0"/>
              <a:t>Simple components to implement a GUI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C03C3-F842-4E18-BDFB-A2A99A6C7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352F0-C683-4BB3-BEA1-A297833F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F66F-64EE-422A-8514-44E937FF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423-950B-414B-8C7D-271C77A0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user interface considers the following three main aspects −</a:t>
            </a:r>
          </a:p>
          <a:p>
            <a:pPr lvl="1"/>
            <a:r>
              <a:rPr lang="en-US" b="1" dirty="0"/>
              <a:t>UI elements</a:t>
            </a:r>
            <a:r>
              <a:rPr lang="en-US" dirty="0"/>
              <a:t> − These are the core visual elements which the user eventually sees and interacts with. </a:t>
            </a:r>
          </a:p>
          <a:p>
            <a:pPr lvl="1"/>
            <a:r>
              <a:rPr lang="en-US" b="1" dirty="0"/>
              <a:t>Layouts</a:t>
            </a:r>
            <a:r>
              <a:rPr lang="en-US" dirty="0"/>
              <a:t> − They define how UI elements should be organized on the screen and provide a final look and feel to the GUI (Graphical User Interface).</a:t>
            </a:r>
          </a:p>
          <a:p>
            <a:pPr lvl="1"/>
            <a:r>
              <a:rPr lang="en-US" b="1" dirty="0"/>
              <a:t>Behavior</a:t>
            </a:r>
            <a:r>
              <a:rPr lang="en-US" dirty="0"/>
              <a:t> − These are events which occur when the user interacts with UI elements.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5F0F-0543-427D-9ED0-1CA0094B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24BC-5863-4AB6-8B00-A9786769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JavaFX provides several classes in the package </a:t>
            </a:r>
            <a:r>
              <a:rPr lang="en-US" b="1" dirty="0" err="1"/>
              <a:t>javafx.scene.control</a:t>
            </a:r>
            <a:r>
              <a:rPr lang="en-US" b="1" dirty="0"/>
              <a:t> </a:t>
            </a:r>
            <a:r>
              <a:rPr lang="en-US" dirty="0"/>
              <a:t>to create various GUI components (controls).</a:t>
            </a:r>
            <a:endParaRPr lang="en-US" b="1" dirty="0"/>
          </a:p>
          <a:p>
            <a:r>
              <a:rPr lang="en-US" b="1" dirty="0"/>
              <a:t>Label</a:t>
            </a:r>
            <a:endParaRPr lang="en-US" dirty="0"/>
          </a:p>
          <a:p>
            <a:pPr lvl="1"/>
            <a:r>
              <a:rPr lang="en-US" dirty="0"/>
              <a:t>A Label object is a component for placing text.</a:t>
            </a:r>
          </a:p>
          <a:p>
            <a:r>
              <a:rPr lang="en-US" b="1" dirty="0"/>
              <a:t>Button</a:t>
            </a:r>
            <a:endParaRPr lang="en-US" dirty="0"/>
          </a:p>
          <a:p>
            <a:pPr lvl="1"/>
            <a:r>
              <a:rPr lang="en-US" dirty="0"/>
              <a:t>This class creates a labeled button.</a:t>
            </a:r>
          </a:p>
          <a:p>
            <a:r>
              <a:rPr lang="en-US" b="1" dirty="0" err="1"/>
              <a:t>CheckBox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CheckBox</a:t>
            </a:r>
            <a:r>
              <a:rPr lang="en-US" dirty="0"/>
              <a:t> is a graphical component that can be in either an on(true) or off (false) state.</a:t>
            </a:r>
          </a:p>
          <a:p>
            <a:r>
              <a:rPr lang="en-US" b="1" dirty="0" err="1"/>
              <a:t>ListView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component presents the user with a scrolling list of text items.</a:t>
            </a:r>
          </a:p>
          <a:p>
            <a:r>
              <a:rPr lang="en-US" b="1" dirty="0" err="1"/>
              <a:t>TextField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object is a text component that allows for the editing of a single line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4470-5A41-4077-B4E4-F982B3C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layouts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3810-BE8F-47CD-A5F2-5C28390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panes (classes) provided by JavaFX exist in the package </a:t>
            </a:r>
            <a:r>
              <a:rPr lang="en-US" b="1" dirty="0" err="1"/>
              <a:t>javafx.scene.layout</a:t>
            </a:r>
            <a:r>
              <a:rPr lang="en-US" dirty="0"/>
              <a:t>.</a:t>
            </a:r>
          </a:p>
          <a:p>
            <a:r>
              <a:rPr lang="en-US" dirty="0" err="1"/>
              <a:t>HBox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HBox</a:t>
            </a:r>
            <a:r>
              <a:rPr lang="en-US" dirty="0"/>
              <a:t> layout arranges all the nodes in our application in a single horizontal row.</a:t>
            </a:r>
          </a:p>
          <a:p>
            <a:r>
              <a:rPr lang="en-US" dirty="0" err="1"/>
              <a:t>VBox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VBox</a:t>
            </a:r>
            <a:r>
              <a:rPr lang="en-US" dirty="0"/>
              <a:t> layout arranges all the nodes in our application in a single vertical column.</a:t>
            </a:r>
          </a:p>
          <a:p>
            <a:r>
              <a:rPr lang="en-US" dirty="0" err="1"/>
              <a:t>BorderPane</a:t>
            </a:r>
            <a:endParaRPr lang="en-US" dirty="0"/>
          </a:p>
          <a:p>
            <a:pPr lvl="1"/>
            <a:r>
              <a:rPr lang="en-US" dirty="0"/>
              <a:t>The Border Pane layout arranges the nodes in our application in top, left, right, bottom and center positions.</a:t>
            </a:r>
          </a:p>
        </p:txBody>
      </p:sp>
    </p:spTree>
    <p:extLst>
      <p:ext uri="{BB962C8B-B14F-4D97-AF65-F5344CB8AC3E}">
        <p14:creationId xmlns:p14="http://schemas.microsoft.com/office/powerpoint/2010/main" val="30283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2BE-693B-40E6-9E19-0C8EE72A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6C4D-2F59-4E7A-B73E-367EDA0B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0728"/>
            <a:ext cx="7620000" cy="4800600"/>
          </a:xfrm>
        </p:spPr>
        <p:txBody>
          <a:bodyPr/>
          <a:lstStyle/>
          <a:p>
            <a:r>
              <a:rPr lang="en-US" dirty="0" err="1"/>
              <a:t>StackPane</a:t>
            </a:r>
            <a:endParaRPr lang="en-US" dirty="0"/>
          </a:p>
          <a:p>
            <a:pPr lvl="1"/>
            <a:r>
              <a:rPr lang="en-US" dirty="0"/>
              <a:t>The stack pane layout arranges the nodes in our application on top of another just like in a stack. The node added first is placed at the bottom of the stack and the next node is placed on top of it.</a:t>
            </a:r>
          </a:p>
          <a:p>
            <a:r>
              <a:rPr lang="en-US" dirty="0" err="1"/>
              <a:t>GridPane</a:t>
            </a:r>
            <a:endParaRPr lang="en-US" dirty="0"/>
          </a:p>
          <a:p>
            <a:pPr lvl="1"/>
            <a:r>
              <a:rPr lang="en-US" dirty="0"/>
              <a:t>The Grid Pane layout arranges the nodes in our application as a grid of rows and columns. This layout comes handy while creating forms using JavaFX.</a:t>
            </a:r>
          </a:p>
          <a:p>
            <a:r>
              <a:rPr lang="en-US" dirty="0" err="1"/>
              <a:t>FlowPane</a:t>
            </a:r>
            <a:endParaRPr lang="en-US" dirty="0"/>
          </a:p>
          <a:p>
            <a:pPr lvl="1"/>
            <a:r>
              <a:rPr lang="en-US" dirty="0"/>
              <a:t>The flow pane layout wraps all the nodes in a flow. A horizontal flow pane wraps the elements of the pane at its height, while a vertical flow pane wraps the elements at its width.</a:t>
            </a:r>
          </a:p>
        </p:txBody>
      </p:sp>
    </p:spTree>
    <p:extLst>
      <p:ext uri="{BB962C8B-B14F-4D97-AF65-F5344CB8AC3E}">
        <p14:creationId xmlns:p14="http://schemas.microsoft.com/office/powerpoint/2010/main" val="316829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8730B4-C292-45EB-B1A1-41570F9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Behavior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63A0A-F00E-40EF-AC27-036C1579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314</TotalTime>
  <Words>470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Object oriented programming</vt:lpstr>
      <vt:lpstr>Session #18</vt:lpstr>
      <vt:lpstr>Topics for the exam</vt:lpstr>
      <vt:lpstr>Controls</vt:lpstr>
      <vt:lpstr>Controls</vt:lpstr>
      <vt:lpstr>Common controls</vt:lpstr>
      <vt:lpstr>Common layouts</vt:lpstr>
      <vt:lpstr>PowerPoint Presentation</vt:lpstr>
      <vt:lpstr>Behavior</vt:lpstr>
      <vt:lpstr>Events</vt:lpstr>
      <vt:lpstr>PowerPoint Presentation</vt:lpstr>
      <vt:lpstr>Handling events</vt:lpstr>
      <vt:lpstr>Example</vt:lpstr>
      <vt:lpstr>Information resources</vt:lpstr>
      <vt:lpstr>Session #18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63</cp:revision>
  <dcterms:created xsi:type="dcterms:W3CDTF">2013-10-14T21:12:48Z</dcterms:created>
  <dcterms:modified xsi:type="dcterms:W3CDTF">2019-03-26T17:44:24Z</dcterms:modified>
</cp:coreProperties>
</file>