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7" r:id="rId2"/>
    <p:sldId id="268" r:id="rId3"/>
    <p:sldId id="270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81" r:id="rId12"/>
    <p:sldId id="28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B2FA17A8-766E-4826-84B1-28D37A3C7F53}" type="datetimeFigureOut">
              <a:rPr lang="es-ES" smtClean="0"/>
              <a:pPr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43F1894F-A704-40E7-8A08-CAD9FA9425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akery.ch/blog/javafx-dialogs-offic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that a method will not take care of an exception, the reserved word </a:t>
            </a:r>
            <a:r>
              <a:rPr lang="en-US" b="1" dirty="0"/>
              <a:t>throws</a:t>
            </a:r>
            <a:r>
              <a:rPr lang="en-US" dirty="0"/>
              <a:t> is used</a:t>
            </a:r>
          </a:p>
          <a:p>
            <a:r>
              <a:rPr lang="en-US" b="1" dirty="0"/>
              <a:t>Throws</a:t>
            </a:r>
            <a:r>
              <a:rPr lang="en-US" dirty="0"/>
              <a:t> allows to pass the exception to whoever calls the method</a:t>
            </a:r>
          </a:p>
          <a:p>
            <a:r>
              <a:rPr lang="es-MX" dirty="0" err="1"/>
              <a:t>Example</a:t>
            </a:r>
            <a:r>
              <a:rPr lang="es-MX" dirty="0"/>
              <a:t>:</a:t>
            </a:r>
          </a:p>
          <a:p>
            <a:pPr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myMethod</a:t>
            </a:r>
            <a:r>
              <a:rPr lang="es-MX" dirty="0"/>
              <a:t>() </a:t>
            </a:r>
            <a:r>
              <a:rPr lang="es-MX" b="1" dirty="0" err="1">
                <a:solidFill>
                  <a:srgbClr val="FF0000"/>
                </a:solidFill>
              </a:rPr>
              <a:t>throws</a:t>
            </a:r>
            <a:r>
              <a:rPr lang="es-MX" dirty="0"/>
              <a:t> </a:t>
            </a:r>
            <a:r>
              <a:rPr lang="es-MX" dirty="0" err="1"/>
              <a:t>Exception</a:t>
            </a:r>
            <a:r>
              <a:rPr lang="es-MX" dirty="0"/>
              <a:t> {</a:t>
            </a:r>
          </a:p>
          <a:p>
            <a:pPr>
              <a:buNone/>
            </a:pPr>
            <a:r>
              <a:rPr lang="es-MX" dirty="0"/>
              <a:t>	//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can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exception</a:t>
            </a:r>
            <a:endParaRPr lang="es-MX" dirty="0"/>
          </a:p>
          <a:p>
            <a:pPr>
              <a:buNone/>
            </a:pPr>
            <a:r>
              <a:rPr lang="es-MX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8EC3-7CE1-45BF-B5BE-77DFBEA1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Emergent</a:t>
            </a:r>
            <a:r>
              <a:rPr lang="es-ES" dirty="0"/>
              <a:t> </a:t>
            </a:r>
            <a:r>
              <a:rPr lang="es-ES" dirty="0" err="1"/>
              <a:t>dialog</a:t>
            </a:r>
            <a:r>
              <a:rPr lang="es-ES" dirty="0"/>
              <a:t>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EAAA-059F-4BD9-BCD6-B4DE679E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https://code.makery.ch/blog/javafx-dialogs-official/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#</a:t>
            </a:r>
            <a:r>
              <a:rPr dirty="0"/>
              <a:t>2</a:t>
            </a:r>
            <a:r>
              <a:rPr lang="es-MX" dirty="0"/>
              <a:t>9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Exceptions</a:t>
            </a:r>
            <a:endParaRPr lang="es-MX" dirty="0"/>
          </a:p>
          <a:p>
            <a:pPr lvl="1"/>
            <a:r>
              <a:rPr lang="es-MX" dirty="0" err="1"/>
              <a:t>Definitions</a:t>
            </a:r>
            <a:endParaRPr lang="es-MX" dirty="0"/>
          </a:p>
          <a:p>
            <a:pPr lvl="1"/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exceptions</a:t>
            </a:r>
            <a:endParaRPr lang="es-MX" dirty="0"/>
          </a:p>
          <a:p>
            <a:pPr lvl="1"/>
            <a:r>
              <a:rPr lang="es-MX" dirty="0" err="1"/>
              <a:t>Handling</a:t>
            </a:r>
            <a:r>
              <a:rPr lang="es-MX" dirty="0"/>
              <a:t> </a:t>
            </a:r>
            <a:r>
              <a:rPr lang="es-MX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#</a:t>
            </a:r>
            <a:r>
              <a:rPr dirty="0"/>
              <a:t>2</a:t>
            </a:r>
            <a:r>
              <a:rPr lang="es-MX" dirty="0"/>
              <a:t>9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err="1"/>
              <a:t>Exceptions</a:t>
            </a:r>
            <a:endParaRPr lang="es-MX" dirty="0"/>
          </a:p>
          <a:p>
            <a:pPr lvl="1"/>
            <a:r>
              <a:rPr lang="es-MX" dirty="0" err="1"/>
              <a:t>Definitions</a:t>
            </a:r>
            <a:endParaRPr lang="es-MX" dirty="0"/>
          </a:p>
          <a:p>
            <a:pPr lvl="1"/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exceptions</a:t>
            </a:r>
            <a:endParaRPr lang="es-MX" dirty="0"/>
          </a:p>
          <a:p>
            <a:pPr lvl="1"/>
            <a:r>
              <a:rPr lang="es-MX" dirty="0" err="1"/>
              <a:t>Handling</a:t>
            </a:r>
            <a:r>
              <a:rPr lang="es-MX" dirty="0"/>
              <a:t> </a:t>
            </a:r>
            <a:r>
              <a:rPr lang="es-MX" dirty="0" err="1"/>
              <a:t>exception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exceptions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285860"/>
            <a:ext cx="6041679" cy="4840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>
              <a:buNone/>
            </a:pPr>
            <a:r>
              <a:rPr lang="en-US" dirty="0"/>
              <a:t>Event that occurs during the execution of a program that modifies the normal instruction flow</a:t>
            </a:r>
          </a:p>
          <a:p>
            <a:pPr>
              <a:buNone/>
            </a:pPr>
            <a:r>
              <a:rPr lang="en-US" dirty="0"/>
              <a:t>Exception = Exceptional event</a:t>
            </a:r>
          </a:p>
          <a:p>
            <a:r>
              <a:rPr lang="en-US" dirty="0"/>
              <a:t>Mechanism</a:t>
            </a:r>
          </a:p>
          <a:p>
            <a:pPr lvl="1"/>
            <a:r>
              <a:rPr lang="en-US" dirty="0"/>
              <a:t>An error occurs within a method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Throwable</a:t>
            </a:r>
            <a:r>
              <a:rPr lang="en-US" dirty="0"/>
              <a:t> object is created and send to the handling exceptions’ system</a:t>
            </a:r>
          </a:p>
          <a:p>
            <a:pPr lvl="2"/>
            <a:r>
              <a:rPr lang="en-US" dirty="0"/>
              <a:t>The object contains information about the error</a:t>
            </a:r>
          </a:p>
          <a:p>
            <a:pPr lvl="2"/>
            <a:r>
              <a:rPr lang="en-US" dirty="0"/>
              <a:t>The system either handles the exception or re-sends it to a method to take care of the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 err="1"/>
              <a:t>public</a:t>
            </a:r>
            <a:r>
              <a:rPr lang="es-MX" sz="1700" dirty="0"/>
              <a:t> </a:t>
            </a:r>
            <a:r>
              <a:rPr lang="es-MX" sz="1700" dirty="0" err="1"/>
              <a:t>class</a:t>
            </a:r>
            <a:r>
              <a:rPr lang="es-MX" sz="1700" dirty="0"/>
              <a:t> </a:t>
            </a:r>
            <a:r>
              <a:rPr lang="es-MX" sz="1700" dirty="0" err="1"/>
              <a:t>ExceptionTest</a:t>
            </a:r>
            <a:r>
              <a:rPr lang="es-MX" sz="17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</a:t>
            </a:r>
            <a:r>
              <a:rPr lang="es-MX" sz="1700" dirty="0" err="1"/>
              <a:t>public</a:t>
            </a:r>
            <a:r>
              <a:rPr lang="es-MX" sz="1700" dirty="0"/>
              <a:t> </a:t>
            </a:r>
            <a:r>
              <a:rPr lang="es-MX" sz="1700" dirty="0" err="1"/>
              <a:t>static</a:t>
            </a:r>
            <a:r>
              <a:rPr lang="es-MX" sz="1700" dirty="0"/>
              <a:t> </a:t>
            </a:r>
            <a:r>
              <a:rPr lang="es-MX" sz="1700" dirty="0" err="1"/>
              <a:t>void</a:t>
            </a:r>
            <a:r>
              <a:rPr lang="es-MX" sz="1700" dirty="0"/>
              <a:t> </a:t>
            </a:r>
            <a:r>
              <a:rPr lang="es-MX" sz="1700" dirty="0" err="1"/>
              <a:t>main</a:t>
            </a:r>
            <a:r>
              <a:rPr lang="es-MX" sz="1700" dirty="0"/>
              <a:t>(</a:t>
            </a:r>
            <a:r>
              <a:rPr lang="es-MX" sz="1700" dirty="0" err="1"/>
              <a:t>String</a:t>
            </a:r>
            <a:r>
              <a:rPr lang="es-MX" sz="1700" dirty="0"/>
              <a:t>[] </a:t>
            </a:r>
            <a:r>
              <a:rPr lang="es-MX" sz="1700" dirty="0" err="1"/>
              <a:t>args</a:t>
            </a:r>
            <a:r>
              <a:rPr lang="es-MX" sz="17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	</a:t>
            </a:r>
            <a:r>
              <a:rPr lang="es-MX" sz="1700" dirty="0" err="1"/>
              <a:t>int</a:t>
            </a:r>
            <a:r>
              <a:rPr lang="es-MX" sz="1700" dirty="0"/>
              <a:t> a, b;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endParaRPr lang="es-MX" sz="17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	a = 0;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	b = 1;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	b = b/a;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sz="17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ExceptionTest</a:t>
            </a:r>
            <a:r>
              <a:rPr lang="es-MX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</a:t>
            </a:r>
            <a:r>
              <a:rPr lang="es-MX" dirty="0" err="1"/>
              <a:t>String</a:t>
            </a:r>
            <a:r>
              <a:rPr lang="es-MX" dirty="0"/>
              <a:t>[] </a:t>
            </a:r>
            <a:r>
              <a:rPr lang="es-MX" dirty="0" err="1"/>
              <a:t>args</a:t>
            </a:r>
            <a:r>
              <a:rPr lang="es-MX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</a:t>
            </a:r>
            <a:r>
              <a:rPr lang="es-MX" dirty="0" err="1"/>
              <a:t>int</a:t>
            </a:r>
            <a:r>
              <a:rPr lang="es-MX" dirty="0"/>
              <a:t> a, b;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</a:t>
            </a:r>
            <a:r>
              <a:rPr lang="es-MX" b="1" dirty="0">
                <a:solidFill>
                  <a:srgbClr val="FF0000"/>
                </a:solidFill>
              </a:rPr>
              <a:t>try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	a = 0;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	b = 1;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	b = b/a;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	</a:t>
            </a:r>
            <a:r>
              <a:rPr lang="es-MX" b="1" dirty="0">
                <a:solidFill>
                  <a:srgbClr val="FF0000"/>
                </a:solidFill>
              </a:rPr>
              <a:t>} catch (</a:t>
            </a:r>
            <a:r>
              <a:rPr lang="es-MX" b="1" dirty="0" err="1">
                <a:solidFill>
                  <a:srgbClr val="FF0000"/>
                </a:solidFill>
              </a:rPr>
              <a:t>Throwable</a:t>
            </a:r>
            <a:r>
              <a:rPr lang="es-MX" b="1" dirty="0">
                <a:solidFill>
                  <a:srgbClr val="FF0000"/>
                </a:solidFill>
              </a:rPr>
              <a:t> e)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b="1" dirty="0">
                <a:solidFill>
                  <a:srgbClr val="FF0000"/>
                </a:solidFill>
              </a:rPr>
              <a:t>			//</a:t>
            </a:r>
            <a:r>
              <a:rPr lang="es-MX" b="1" dirty="0" err="1">
                <a:solidFill>
                  <a:srgbClr val="FF0000"/>
                </a:solidFill>
              </a:rPr>
              <a:t>Code</a:t>
            </a:r>
            <a:r>
              <a:rPr lang="es-MX" b="1" dirty="0">
                <a:solidFill>
                  <a:srgbClr val="FF0000"/>
                </a:solidFill>
              </a:rPr>
              <a:t> to </a:t>
            </a:r>
            <a:r>
              <a:rPr lang="es-MX" b="1" dirty="0" err="1">
                <a:solidFill>
                  <a:srgbClr val="FF0000"/>
                </a:solidFill>
              </a:rPr>
              <a:t>handle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the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exception</a:t>
            </a:r>
            <a:endParaRPr lang="es-MX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b="1" dirty="0">
                <a:solidFill>
                  <a:srgbClr val="FF0000"/>
                </a:solidFill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tabLst>
                <a:tab pos="360363" algn="l"/>
                <a:tab pos="720725" algn="l"/>
                <a:tab pos="1081088" algn="l"/>
              </a:tabLst>
            </a:pPr>
            <a:r>
              <a:rPr lang="es-MX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exceptions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Checked Exception</a:t>
            </a:r>
          </a:p>
          <a:p>
            <a:pPr lvl="1"/>
            <a:r>
              <a:rPr lang="en-US" dirty="0"/>
              <a:t>Exceptional conditions that an application should anticipate</a:t>
            </a:r>
          </a:p>
          <a:p>
            <a:pPr lvl="2"/>
            <a:r>
              <a:rPr lang="en-US" dirty="0"/>
              <a:t>An inexistent file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Exceptional external conditions that an application cannot anticipate</a:t>
            </a:r>
          </a:p>
          <a:p>
            <a:pPr lvl="2"/>
            <a:r>
              <a:rPr lang="en-US" dirty="0"/>
              <a:t>Open a damaged file</a:t>
            </a:r>
          </a:p>
          <a:p>
            <a:r>
              <a:rPr lang="en-US" dirty="0"/>
              <a:t>Runtime Exception</a:t>
            </a:r>
          </a:p>
          <a:p>
            <a:pPr lvl="1"/>
            <a:r>
              <a:rPr lang="en-US" dirty="0"/>
              <a:t>Exceptional internal conditions that an application cannot anticipate</a:t>
            </a:r>
          </a:p>
          <a:p>
            <a:pPr lvl="2"/>
            <a:r>
              <a:rPr lang="en-US" dirty="0"/>
              <a:t>Problems with the programming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Classes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handling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000760" y="307181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Exception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5715008" y="4429132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RuntimeException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2071670" y="5929330"/>
            <a:ext cx="207170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ArithmeticException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4357686" y="5929330"/>
            <a:ext cx="200026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IndexOutOfBoundsException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6572264" y="5929330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NullPointerException</a:t>
            </a:r>
            <a:endParaRPr lang="es-MX" dirty="0"/>
          </a:p>
        </p:txBody>
      </p:sp>
      <p:sp>
        <p:nvSpPr>
          <p:cNvPr id="10" name="9 Triángulo isósceles"/>
          <p:cNvSpPr/>
          <p:nvPr/>
        </p:nvSpPr>
        <p:spPr>
          <a:xfrm>
            <a:off x="6500826" y="3571876"/>
            <a:ext cx="285752" cy="2857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Triángulo isósceles"/>
          <p:cNvSpPr/>
          <p:nvPr/>
        </p:nvSpPr>
        <p:spPr>
          <a:xfrm>
            <a:off x="6572264" y="4929198"/>
            <a:ext cx="285752" cy="2857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12 Conector angular"/>
          <p:cNvCxnSpPr>
            <a:stCxn id="10" idx="3"/>
            <a:endCxn id="5" idx="0"/>
          </p:cNvCxnSpPr>
          <p:nvPr/>
        </p:nvCxnSpPr>
        <p:spPr>
          <a:xfrm rot="16200000" flipH="1">
            <a:off x="6393669" y="4107661"/>
            <a:ext cx="571504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1" idx="3"/>
            <a:endCxn id="7" idx="0"/>
          </p:cNvCxnSpPr>
          <p:nvPr/>
        </p:nvCxnSpPr>
        <p:spPr>
          <a:xfrm rot="5400000">
            <a:off x="4554141" y="3768331"/>
            <a:ext cx="714380" cy="3607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11" idx="3"/>
            <a:endCxn id="9" idx="0"/>
          </p:cNvCxnSpPr>
          <p:nvPr/>
        </p:nvCxnSpPr>
        <p:spPr>
          <a:xfrm rot="16200000" flipH="1">
            <a:off x="6840156" y="5089933"/>
            <a:ext cx="714380" cy="96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1" idx="3"/>
            <a:endCxn id="8" idx="0"/>
          </p:cNvCxnSpPr>
          <p:nvPr/>
        </p:nvCxnSpPr>
        <p:spPr>
          <a:xfrm rot="5400000">
            <a:off x="5679289" y="4893479"/>
            <a:ext cx="714380" cy="1357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714876" y="1357298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Throwable</a:t>
            </a:r>
            <a:endParaRPr lang="es-MX" dirty="0"/>
          </a:p>
        </p:txBody>
      </p:sp>
      <p:sp>
        <p:nvSpPr>
          <p:cNvPr id="21" name="20 Triángulo isósceles"/>
          <p:cNvSpPr/>
          <p:nvPr/>
        </p:nvSpPr>
        <p:spPr>
          <a:xfrm>
            <a:off x="5143504" y="1857364"/>
            <a:ext cx="285752" cy="2857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" name="22 Conector angular"/>
          <p:cNvCxnSpPr>
            <a:stCxn id="21" idx="3"/>
            <a:endCxn id="4" idx="0"/>
          </p:cNvCxnSpPr>
          <p:nvPr/>
        </p:nvCxnSpPr>
        <p:spPr>
          <a:xfrm rot="16200000" flipH="1">
            <a:off x="5464975" y="1964521"/>
            <a:ext cx="928694" cy="1285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2857488" y="3071810"/>
            <a:ext cx="11430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Error</a:t>
            </a:r>
          </a:p>
        </p:txBody>
      </p:sp>
      <p:cxnSp>
        <p:nvCxnSpPr>
          <p:cNvPr id="27" name="26 Conector angular"/>
          <p:cNvCxnSpPr>
            <a:stCxn id="21" idx="3"/>
            <a:endCxn id="25" idx="0"/>
          </p:cNvCxnSpPr>
          <p:nvPr/>
        </p:nvCxnSpPr>
        <p:spPr>
          <a:xfrm rot="5400000">
            <a:off x="3893339" y="1678769"/>
            <a:ext cx="928694" cy="18573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Handling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piece of code uses methods that can throw "Checked Exceptions" it is important to include code to handle these exceptions</a:t>
            </a:r>
          </a:p>
          <a:p>
            <a:r>
              <a:rPr lang="en-US" dirty="0"/>
              <a:t>"Errors" and "Runtime Exceptions" may not be handled, but it is advisable to do so</a:t>
            </a:r>
          </a:p>
          <a:p>
            <a:r>
              <a:rPr lang="en-US" dirty="0"/>
              <a:t>For this, three new Java reserved words are used</a:t>
            </a:r>
          </a:p>
          <a:p>
            <a:r>
              <a:rPr lang="en-US" b="1" dirty="0"/>
              <a:t>  try-catch-finally: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Try-catch-</a:t>
            </a:r>
            <a:r>
              <a:rPr lang="es-MX" dirty="0" err="1"/>
              <a:t>finally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s-MX" b="1" dirty="0">
                <a:solidFill>
                  <a:srgbClr val="FF0000"/>
                </a:solidFill>
              </a:rPr>
              <a:t>try</a:t>
            </a:r>
            <a:r>
              <a:rPr lang="es-MX" dirty="0"/>
              <a:t> {</a:t>
            </a:r>
          </a:p>
          <a:p>
            <a:pPr>
              <a:spcBef>
                <a:spcPts val="600"/>
              </a:spcBef>
              <a:buNone/>
            </a:pPr>
            <a:r>
              <a:rPr lang="es-MX" dirty="0"/>
              <a:t>	//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can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exceptions</a:t>
            </a:r>
            <a:endParaRPr lang="es-MX" dirty="0"/>
          </a:p>
          <a:p>
            <a:pPr>
              <a:spcBef>
                <a:spcPts val="600"/>
              </a:spcBef>
              <a:buNone/>
            </a:pPr>
            <a:r>
              <a:rPr lang="es-MX" dirty="0"/>
              <a:t>} </a:t>
            </a:r>
            <a:r>
              <a:rPr lang="es-MX" b="1" dirty="0">
                <a:solidFill>
                  <a:srgbClr val="FF0000"/>
                </a:solidFill>
              </a:rPr>
              <a:t>catch</a:t>
            </a:r>
            <a:r>
              <a:rPr lang="es-MX" dirty="0"/>
              <a:t> (</a:t>
            </a:r>
            <a:r>
              <a:rPr lang="es-MX" dirty="0" err="1"/>
              <a:t>ExceptionType</a:t>
            </a:r>
            <a:r>
              <a:rPr lang="es-MX" dirty="0"/>
              <a:t> variable) {</a:t>
            </a:r>
          </a:p>
          <a:p>
            <a:pPr>
              <a:spcBef>
                <a:spcPts val="600"/>
              </a:spcBef>
              <a:buNone/>
            </a:pPr>
            <a:r>
              <a:rPr lang="es-MX" dirty="0"/>
              <a:t>	//</a:t>
            </a:r>
            <a:r>
              <a:rPr lang="es-MX" dirty="0" err="1"/>
              <a:t>Code</a:t>
            </a:r>
            <a:r>
              <a:rPr lang="es-MX" dirty="0"/>
              <a:t> to </a:t>
            </a:r>
            <a:r>
              <a:rPr lang="es-MX" dirty="0" err="1"/>
              <a:t>handle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exception</a:t>
            </a:r>
            <a:endParaRPr lang="es-MX" dirty="0"/>
          </a:p>
          <a:p>
            <a:pPr>
              <a:spcBef>
                <a:spcPts val="600"/>
              </a:spcBef>
              <a:buNone/>
            </a:pPr>
            <a:r>
              <a:rPr lang="es-MX" dirty="0"/>
              <a:t>} </a:t>
            </a:r>
            <a:r>
              <a:rPr lang="es-MX" b="1" dirty="0" err="1">
                <a:solidFill>
                  <a:srgbClr val="FF0000"/>
                </a:solidFill>
              </a:rPr>
              <a:t>finally</a:t>
            </a:r>
            <a:r>
              <a:rPr lang="es-MX" dirty="0"/>
              <a:t> {</a:t>
            </a:r>
          </a:p>
          <a:p>
            <a:pPr>
              <a:spcBef>
                <a:spcPts val="600"/>
              </a:spcBef>
              <a:buNone/>
            </a:pPr>
            <a:r>
              <a:rPr lang="es-MX" dirty="0"/>
              <a:t>	//</a:t>
            </a:r>
            <a:r>
              <a:rPr lang="es-MX" dirty="0" err="1"/>
              <a:t>Code</a:t>
            </a:r>
            <a:r>
              <a:rPr lang="es-MX" dirty="0"/>
              <a:t> to be </a:t>
            </a:r>
            <a:r>
              <a:rPr lang="es-MX" dirty="0" err="1"/>
              <a:t>executed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either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end</a:t>
            </a:r>
            <a:r>
              <a:rPr lang="es-MX" dirty="0"/>
              <a:t> of </a:t>
            </a:r>
            <a:r>
              <a:rPr lang="es-MX" dirty="0" err="1"/>
              <a:t>the</a:t>
            </a:r>
            <a:r>
              <a:rPr lang="es-MX" dirty="0"/>
              <a:t> try </a:t>
            </a:r>
            <a:r>
              <a:rPr lang="es-MX" dirty="0" err="1"/>
              <a:t>or</a:t>
            </a:r>
            <a:r>
              <a:rPr lang="es-MX" dirty="0"/>
              <a:t> catch </a:t>
            </a:r>
            <a:r>
              <a:rPr lang="es-MX" dirty="0" err="1"/>
              <a:t>statements</a:t>
            </a:r>
            <a:endParaRPr lang="es-MX" dirty="0"/>
          </a:p>
          <a:p>
            <a:pPr>
              <a:spcBef>
                <a:spcPts val="600"/>
              </a:spcBef>
              <a:buNone/>
            </a:pPr>
            <a:r>
              <a:rPr lang="es-MX" dirty="0"/>
              <a:t>}</a:t>
            </a:r>
          </a:p>
          <a:p>
            <a:r>
              <a:rPr lang="es-MX" dirty="0"/>
              <a:t>In a try-catch-</a:t>
            </a:r>
            <a:r>
              <a:rPr lang="es-MX" dirty="0" err="1"/>
              <a:t>finally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possible</a:t>
            </a:r>
            <a:r>
              <a:rPr lang="es-MX" dirty="0"/>
              <a:t> to:</a:t>
            </a:r>
          </a:p>
          <a:p>
            <a:pPr lvl="1"/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b="1" dirty="0"/>
              <a:t>catch</a:t>
            </a:r>
            <a:r>
              <a:rPr lang="es-MX" dirty="0"/>
              <a:t> </a:t>
            </a:r>
            <a:r>
              <a:rPr lang="es-MX" dirty="0" err="1"/>
              <a:t>segments</a:t>
            </a:r>
            <a:r>
              <a:rPr lang="es-MX" dirty="0"/>
              <a:t> to </a:t>
            </a:r>
            <a:r>
              <a:rPr lang="es-MX" dirty="0" err="1"/>
              <a:t>handle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exceptions</a:t>
            </a:r>
            <a:endParaRPr lang="es-MX" dirty="0"/>
          </a:p>
          <a:p>
            <a:pPr lvl="1"/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finally</a:t>
            </a:r>
            <a:r>
              <a:rPr lang="es-MX" b="1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optional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ymphony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Symphony</Template>
  <TotalTime>1377</TotalTime>
  <Words>272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Trebuchet MS</vt:lpstr>
      <vt:lpstr>Wingdings</vt:lpstr>
      <vt:lpstr>Symphony</vt:lpstr>
      <vt:lpstr>Object Oriented Programming</vt:lpstr>
      <vt:lpstr>Session #29</vt:lpstr>
      <vt:lpstr>Java exceptions</vt:lpstr>
      <vt:lpstr>Example</vt:lpstr>
      <vt:lpstr>Example</vt:lpstr>
      <vt:lpstr>Types of exceptions</vt:lpstr>
      <vt:lpstr>Classes for handling exceptions</vt:lpstr>
      <vt:lpstr>Handling exceptions</vt:lpstr>
      <vt:lpstr>Try-catch-finally</vt:lpstr>
      <vt:lpstr>PowerPoint Presentation</vt:lpstr>
      <vt:lpstr>Emergent dialog boxes</vt:lpstr>
      <vt:lpstr>Session #29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Ivan Guerrero</cp:lastModifiedBy>
  <cp:revision>440</cp:revision>
  <dcterms:created xsi:type="dcterms:W3CDTF">2012-02-07T03:33:57Z</dcterms:created>
  <dcterms:modified xsi:type="dcterms:W3CDTF">2019-04-23T16:14:40Z</dcterms:modified>
</cp:coreProperties>
</file>