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957"/>
    <a:srgbClr val="41658A"/>
    <a:srgbClr val="414073"/>
    <a:srgbClr val="79B473"/>
    <a:srgbClr val="70A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48F23-11E8-4305-BF9D-952E73E1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41636-EC5E-4BEE-BDC0-F6A429DCA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17567-D854-44E3-B94C-A6255EF9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80143-7121-4565-9B9F-7F30CD97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62386-EDA6-4272-8DC6-D8798CD2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78FC5-2796-42A3-B4D1-73C5C677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8A7982-A40E-4850-9921-8A45D574D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F27B8-9F47-4BFA-8930-EDA2F4D6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59F88-3879-45BA-A256-D17D6A0A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21E3C-C910-4228-BA5A-8216320B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08B465-DCC0-47F0-AE4D-77CD8E59C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19D42E-A844-41BE-A7A4-1DDB94270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A8A17-92BF-403C-BAC5-4EBCEC75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928B7-AB25-4EB0-9297-AD74DB4E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26A077-E7B7-4B19-8AFF-430BCADA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731CA-3900-49E4-94D5-0E78CD83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BB693-A1ED-42E7-81C5-37004E7F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26EC2-F8DC-4D64-A648-7C0A399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ABFD0-3F74-46A2-9BAA-B6A84B93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A982A-D0B0-4FC4-835F-EA3DA9F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E6505-D32A-47AF-8722-07BB4E1E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5D5F8E-0F33-40B1-AFC5-0DA56264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705C0-A845-41D0-99A4-78267732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0456C-787E-46B8-8218-C55E5CF1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1F749-63F5-4F85-AED4-535736F8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4756A-4C31-4057-AA1F-2E6498D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2C83A-6A79-4E68-ABA0-9986B01D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53631F-8512-465D-84C9-B9BBA9D2F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E84893-7EB3-4817-83FC-39EE1666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D2F336-2F12-4E19-A549-26932EEF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6BE816-0F34-46C4-B397-F1D3870A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24A6A-5A73-49AF-A6C9-F8B893A1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6FFEB3-7112-4D6E-9F2E-D037D3E3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5BE726-4F34-490C-BD6D-A42F7AA6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2E89B9-E5F3-40D7-8EE2-E4B94F7E9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899BE7-8362-4900-ADB8-A6B912AB8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3B2021-5015-476F-9BA3-39EF4134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97DEFC-EA41-4746-9090-13E981CF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C6A01D-9FF5-4CF3-8D8B-5A6366A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1651A-7603-40D4-B5DD-6C274C40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48805D-0D67-402F-814A-CC8AD1BD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7D59AD-28AE-4CBA-BCE6-805210AF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1F67CE-86A0-4F6A-9568-46993DE7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7A3010-D919-4149-8E60-710627F2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B86B98-6F23-4BD2-9120-FF32E95B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40E124-46C1-4AF6-A964-AD0E2D28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F4838-9D74-49FE-96AF-04549F46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7051E-A404-40DF-8374-6C4ADE86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2795C7-9482-4EC3-8148-23BFDB0D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4ADE18-1EB1-4341-8A5C-1365CE98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CCB7C9-3F3E-4C6E-8DEC-C73E217C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3D32BB-2122-4874-A367-75130F73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07DD7-DCDC-4A45-919A-3606EC8E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017269-A2BA-4DBA-A871-7D215EC9B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00AB04-5788-41D6-8177-EE9835DB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92EA32-CDCA-4EA5-9F2B-F0336CA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01F1AF-CF4A-4F6E-BE07-873C20C4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238B40-3545-4DDB-A46B-0E63C378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968767-0BD2-409D-9762-7F153538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9881B-A3C0-4EC4-848A-6F290F61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0068C-0D83-4B76-AC18-9CBA4380A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A4D9-C49B-4B52-A8D0-3E649A45A6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11D14-A3D3-4110-9276-0C0BF9F1A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9475E-FBD8-40BD-9E62-C98B8075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25FA-DC9E-4EA8-9A66-933C70E735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E6E962-008C-45DE-BE76-E8E7476EF7E0}"/>
              </a:ext>
            </a:extLst>
          </p:cNvPr>
          <p:cNvSpPr txBox="1"/>
          <p:nvPr/>
        </p:nvSpPr>
        <p:spPr>
          <a:xfrm>
            <a:off x="4559120" y="2054002"/>
            <a:ext cx="7083381" cy="420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A</a:t>
            </a:r>
            <a:r>
              <a:rPr lang="en-US" dirty="0" err="1">
                <a:latin typeface="Comfortaa" panose="00000500000000000000" pitchFamily="2" charset="0"/>
              </a:rPr>
              <a:t>ge</a:t>
            </a:r>
            <a:r>
              <a:rPr lang="en-US" dirty="0">
                <a:latin typeface="Comfortaa" panose="00000500000000000000" pitchFamily="2" charset="0"/>
              </a:rPr>
              <a:t>: 24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O</a:t>
            </a:r>
            <a:r>
              <a:rPr lang="en-US" dirty="0" err="1">
                <a:latin typeface="Comfortaa" panose="00000500000000000000" pitchFamily="2" charset="0"/>
              </a:rPr>
              <a:t>ccupation</a:t>
            </a:r>
            <a:r>
              <a:rPr lang="en-US" dirty="0">
                <a:latin typeface="Comfortaa" panose="00000500000000000000" pitchFamily="2" charset="0"/>
              </a:rPr>
              <a:t>: Student who just graduated college and has an Accounting degree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S</a:t>
            </a:r>
            <a:r>
              <a:rPr lang="en-US" dirty="0">
                <a:latin typeface="Comfortaa" panose="00000500000000000000" pitchFamily="2" charset="0"/>
              </a:rPr>
              <a:t>kills: Good with numbers, organization, knows how to use technology, is able to adapt to new challenges, knows how to work in teams, written and verbal communication,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F</a:t>
            </a:r>
            <a:r>
              <a:rPr lang="en-US" dirty="0" err="1">
                <a:latin typeface="Comfortaa" panose="00000500000000000000" pitchFamily="2" charset="0"/>
              </a:rPr>
              <a:t>rustrations</a:t>
            </a:r>
            <a:r>
              <a:rPr lang="en-US" dirty="0">
                <a:latin typeface="Comfortaa" panose="00000500000000000000" pitchFamily="2" charset="0"/>
              </a:rPr>
              <a:t>: Losing time doing things that are unnecessary, having a lot of work and not having enough time to finish all and working with lazy people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ABF091-DEAF-4FE6-87B0-78BE42171ED1}"/>
              </a:ext>
            </a:extLst>
          </p:cNvPr>
          <p:cNvSpPr txBox="1"/>
          <p:nvPr/>
        </p:nvSpPr>
        <p:spPr>
          <a:xfrm>
            <a:off x="0" y="-25759"/>
            <a:ext cx="12192000" cy="1324850"/>
          </a:xfrm>
          <a:prstGeom prst="rect">
            <a:avLst/>
          </a:prstGeom>
          <a:solidFill>
            <a:srgbClr val="41658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Comfortaa" panose="00000500000000000000" pitchFamily="2" charset="0"/>
              </a:rPr>
              <a:t> Serena Hodgson</a:t>
            </a:r>
          </a:p>
        </p:txBody>
      </p:sp>
      <p:pic>
        <p:nvPicPr>
          <p:cNvPr id="1026" name="Picture 2" descr="https://lh5.googleusercontent.com/9qoQF3K3cl65zZPiaeC5PePOWBMUQmamAqHynnTndlEwjlVP8eMMmi2pbM1C_T4mP_tozrsaf2iqXOlqzQgXAxJb8RqltUtmHyd9waNENdToOBFRLO1lezpzwIdKXvZXAU4b_LH1">
            <a:extLst>
              <a:ext uri="{FF2B5EF4-FFF2-40B4-BE49-F238E27FC236}">
                <a16:creationId xmlns:a16="http://schemas.microsoft.com/office/drawing/2014/main" id="{6F94C26C-B634-40EB-9DD0-38FD9FCE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1" y="1629000"/>
            <a:ext cx="3600000" cy="360000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ED9823-63D1-4770-B7DE-493BF504A98E}"/>
              </a:ext>
            </a:extLst>
          </p:cNvPr>
          <p:cNvSpPr txBox="1"/>
          <p:nvPr/>
        </p:nvSpPr>
        <p:spPr>
          <a:xfrm>
            <a:off x="339681" y="5674819"/>
            <a:ext cx="3600000" cy="87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1658A"/>
                </a:solidFill>
                <a:latin typeface="Comfortaa" panose="00000500000000000000" pitchFamily="2" charset="0"/>
              </a:rPr>
              <a:t>“Do one thing every day that scares you”</a:t>
            </a:r>
          </a:p>
        </p:txBody>
      </p:sp>
    </p:spTree>
    <p:extLst>
      <p:ext uri="{BB962C8B-B14F-4D97-AF65-F5344CB8AC3E}">
        <p14:creationId xmlns:p14="http://schemas.microsoft.com/office/powerpoint/2010/main" val="128148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FE4435-08D8-416F-8D63-C439FF31E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" r="2085" b="36815"/>
          <a:stretch/>
        </p:blipFill>
        <p:spPr>
          <a:xfrm>
            <a:off x="339681" y="1629000"/>
            <a:ext cx="3600000" cy="3600000"/>
          </a:xfrm>
          <a:prstGeom prst="flowChartAlternateProcess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E6E962-008C-45DE-BE76-E8E7476EF7E0}"/>
              </a:ext>
            </a:extLst>
          </p:cNvPr>
          <p:cNvSpPr txBox="1"/>
          <p:nvPr/>
        </p:nvSpPr>
        <p:spPr>
          <a:xfrm>
            <a:off x="4559120" y="2479001"/>
            <a:ext cx="7083381" cy="337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A</a:t>
            </a:r>
            <a:r>
              <a:rPr lang="en-US" dirty="0" err="1">
                <a:latin typeface="Comfortaa" panose="00000500000000000000" pitchFamily="2" charset="0"/>
              </a:rPr>
              <a:t>ge</a:t>
            </a:r>
            <a:r>
              <a:rPr lang="en-US" dirty="0">
                <a:latin typeface="Comfortaa" panose="00000500000000000000" pitchFamily="2" charset="0"/>
              </a:rPr>
              <a:t>: 34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O</a:t>
            </a:r>
            <a:r>
              <a:rPr lang="en-US" dirty="0" err="1">
                <a:latin typeface="Comfortaa" panose="00000500000000000000" pitchFamily="2" charset="0"/>
              </a:rPr>
              <a:t>ccupation</a:t>
            </a:r>
            <a:r>
              <a:rPr lang="en-US" dirty="0">
                <a:latin typeface="Comfortaa" panose="00000500000000000000" pitchFamily="2" charset="0"/>
              </a:rPr>
              <a:t>: Architect who runs a firm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S</a:t>
            </a:r>
            <a:r>
              <a:rPr lang="en-US" dirty="0">
                <a:latin typeface="Comfortaa" panose="00000500000000000000" pitchFamily="2" charset="0"/>
              </a:rPr>
              <a:t>kills: Continuous Learning, decision-making, interior design expert, programming, resilience and manages time between work and family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F</a:t>
            </a:r>
            <a:r>
              <a:rPr lang="en-US" dirty="0" err="1">
                <a:latin typeface="Comfortaa" panose="00000500000000000000" pitchFamily="2" charset="0"/>
              </a:rPr>
              <a:t>rustrations</a:t>
            </a:r>
            <a:r>
              <a:rPr lang="en-US" dirty="0">
                <a:latin typeface="Comfortaa" panose="00000500000000000000" pitchFamily="2" charset="0"/>
              </a:rPr>
              <a:t>: Wants things to get easier, having to work on the weekends, not having enough time to play with his children and having a mess at home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ABF091-DEAF-4FE6-87B0-78BE42171ED1}"/>
              </a:ext>
            </a:extLst>
          </p:cNvPr>
          <p:cNvSpPr txBox="1"/>
          <p:nvPr/>
        </p:nvSpPr>
        <p:spPr>
          <a:xfrm>
            <a:off x="0" y="-25759"/>
            <a:ext cx="12192000" cy="1324850"/>
          </a:xfrm>
          <a:prstGeom prst="rect">
            <a:avLst/>
          </a:prstGeom>
          <a:solidFill>
            <a:srgbClr val="79B47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Comfortaa" panose="00000500000000000000" pitchFamily="2" charset="0"/>
              </a:rPr>
              <a:t> Alfred Rodriguez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ED9823-63D1-4770-B7DE-493BF504A98E}"/>
              </a:ext>
            </a:extLst>
          </p:cNvPr>
          <p:cNvSpPr txBox="1"/>
          <p:nvPr/>
        </p:nvSpPr>
        <p:spPr>
          <a:xfrm>
            <a:off x="339681" y="5423151"/>
            <a:ext cx="3704286" cy="129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fortaa" panose="00000500000000000000" pitchFamily="2" charset="0"/>
              </a:rPr>
              <a:t>“We are what we pretend to be, so we must be careful about what we pretend to be”</a:t>
            </a:r>
          </a:p>
        </p:txBody>
      </p:sp>
    </p:spTree>
    <p:extLst>
      <p:ext uri="{BB962C8B-B14F-4D97-AF65-F5344CB8AC3E}">
        <p14:creationId xmlns:p14="http://schemas.microsoft.com/office/powerpoint/2010/main" val="290116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fineartamerica.com/images/artistlogos/diane-oquinn-1470805274-medium.jpg">
            <a:extLst>
              <a:ext uri="{FF2B5EF4-FFF2-40B4-BE49-F238E27FC236}">
                <a16:creationId xmlns:a16="http://schemas.microsoft.com/office/drawing/2014/main" id="{CCBC3A22-FCD4-43E9-B721-2F36F6AE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20"/>
          <a:stretch/>
        </p:blipFill>
        <p:spPr bwMode="auto">
          <a:xfrm>
            <a:off x="339681" y="1629001"/>
            <a:ext cx="3599396" cy="360000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E6E962-008C-45DE-BE76-E8E7476EF7E0}"/>
              </a:ext>
            </a:extLst>
          </p:cNvPr>
          <p:cNvSpPr txBox="1"/>
          <p:nvPr/>
        </p:nvSpPr>
        <p:spPr>
          <a:xfrm>
            <a:off x="4559120" y="2466126"/>
            <a:ext cx="7083381" cy="337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A</a:t>
            </a:r>
            <a:r>
              <a:rPr lang="en-US" dirty="0" err="1">
                <a:latin typeface="Comfortaa" panose="00000500000000000000" pitchFamily="2" charset="0"/>
              </a:rPr>
              <a:t>ge</a:t>
            </a:r>
            <a:r>
              <a:rPr lang="en-US" dirty="0">
                <a:latin typeface="Comfortaa" panose="00000500000000000000" pitchFamily="2" charset="0"/>
              </a:rPr>
              <a:t>: 55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O</a:t>
            </a:r>
            <a:r>
              <a:rPr lang="en-US" dirty="0" err="1">
                <a:latin typeface="Comfortaa" panose="00000500000000000000" pitchFamily="2" charset="0"/>
              </a:rPr>
              <a:t>ccupation</a:t>
            </a:r>
            <a:r>
              <a:rPr lang="en-US" dirty="0">
                <a:latin typeface="Comfortaa" panose="00000500000000000000" pitchFamily="2" charset="0"/>
              </a:rPr>
              <a:t>: CEO of a multinational restaurant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S</a:t>
            </a:r>
            <a:r>
              <a:rPr lang="en-US" dirty="0">
                <a:latin typeface="Comfortaa" panose="00000500000000000000" pitchFamily="2" charset="0"/>
              </a:rPr>
              <a:t>kills: critical thinking, business intelligence, teamwork, leadership and multi-tasking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F</a:t>
            </a:r>
            <a:r>
              <a:rPr lang="en-US" dirty="0" err="1">
                <a:latin typeface="Comfortaa" panose="00000500000000000000" pitchFamily="2" charset="0"/>
              </a:rPr>
              <a:t>rustrations</a:t>
            </a:r>
            <a:r>
              <a:rPr lang="en-US" dirty="0">
                <a:latin typeface="Comfortaa" panose="00000500000000000000" pitchFamily="2" charset="0"/>
              </a:rPr>
              <a:t>: Doesn’t know how to organize her work environment, not updated with technology, having to use a cane due to a medical problem and leaving her niece alone at home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ABF091-DEAF-4FE6-87B0-78BE42171ED1}"/>
              </a:ext>
            </a:extLst>
          </p:cNvPr>
          <p:cNvSpPr txBox="1"/>
          <p:nvPr/>
        </p:nvSpPr>
        <p:spPr>
          <a:xfrm>
            <a:off x="0" y="-25759"/>
            <a:ext cx="12192000" cy="1324850"/>
          </a:xfrm>
          <a:prstGeom prst="rect">
            <a:avLst/>
          </a:prstGeom>
          <a:solidFill>
            <a:srgbClr val="41407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Comfortaa" panose="00000500000000000000" pitchFamily="2" charset="0"/>
              </a:rPr>
              <a:t> Dianne O'Quinn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ED9823-63D1-4770-B7DE-493BF504A98E}"/>
              </a:ext>
            </a:extLst>
          </p:cNvPr>
          <p:cNvSpPr txBox="1"/>
          <p:nvPr/>
        </p:nvSpPr>
        <p:spPr>
          <a:xfrm>
            <a:off x="171630" y="5415036"/>
            <a:ext cx="4219439" cy="129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14073"/>
                </a:solidFill>
                <a:latin typeface="Comfortaa" panose="00000500000000000000" pitchFamily="2" charset="0"/>
              </a:rPr>
              <a:t>“I'm not a chef. But I'm passionate about food - the tradition of it, cooking it, and sharing it”</a:t>
            </a:r>
          </a:p>
        </p:txBody>
      </p:sp>
    </p:spTree>
    <p:extLst>
      <p:ext uri="{BB962C8B-B14F-4D97-AF65-F5344CB8AC3E}">
        <p14:creationId xmlns:p14="http://schemas.microsoft.com/office/powerpoint/2010/main" val="252999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n para mechanical engineering">
            <a:extLst>
              <a:ext uri="{FF2B5EF4-FFF2-40B4-BE49-F238E27FC236}">
                <a16:creationId xmlns:a16="http://schemas.microsoft.com/office/drawing/2014/main" id="{5F21B7E2-2AB2-4F18-B6B8-5A2FE9CC3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r="41791"/>
          <a:stretch/>
        </p:blipFill>
        <p:spPr bwMode="auto">
          <a:xfrm>
            <a:off x="339682" y="1629000"/>
            <a:ext cx="3600000" cy="3594363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E6E962-008C-45DE-BE76-E8E7476EF7E0}"/>
              </a:ext>
            </a:extLst>
          </p:cNvPr>
          <p:cNvSpPr txBox="1"/>
          <p:nvPr/>
        </p:nvSpPr>
        <p:spPr>
          <a:xfrm>
            <a:off x="4559120" y="2169912"/>
            <a:ext cx="7083381" cy="254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A</a:t>
            </a:r>
            <a:r>
              <a:rPr lang="en-US" dirty="0" err="1">
                <a:latin typeface="Comfortaa" panose="00000500000000000000" pitchFamily="2" charset="0"/>
              </a:rPr>
              <a:t>ge</a:t>
            </a:r>
            <a:r>
              <a:rPr lang="en-US" dirty="0">
                <a:latin typeface="Comfortaa" panose="00000500000000000000" pitchFamily="2" charset="0"/>
              </a:rPr>
              <a:t>: 30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O</a:t>
            </a:r>
            <a:r>
              <a:rPr lang="en-US" dirty="0" err="1">
                <a:latin typeface="Comfortaa" panose="00000500000000000000" pitchFamily="2" charset="0"/>
              </a:rPr>
              <a:t>ccupation</a:t>
            </a:r>
            <a:r>
              <a:rPr lang="en-US" dirty="0">
                <a:latin typeface="Comfortaa" panose="00000500000000000000" pitchFamily="2" charset="0"/>
              </a:rPr>
              <a:t>: Mechanic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S</a:t>
            </a:r>
            <a:r>
              <a:rPr lang="en-US" dirty="0">
                <a:latin typeface="Comfortaa" panose="00000500000000000000" pitchFamily="2" charset="0"/>
              </a:rPr>
              <a:t>kills: Social, deductive reasoning, logical thinking, hard work, commitment and conflict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omfortaa" panose="00000500000000000000" pitchFamily="2" charset="0"/>
              </a:rPr>
              <a:t>F</a:t>
            </a:r>
            <a:r>
              <a:rPr lang="en-US" dirty="0" err="1">
                <a:latin typeface="Comfortaa" panose="00000500000000000000" pitchFamily="2" charset="0"/>
              </a:rPr>
              <a:t>rustrations</a:t>
            </a:r>
            <a:r>
              <a:rPr lang="en-US" dirty="0">
                <a:latin typeface="Comfortaa" panose="00000500000000000000" pitchFamily="2" charset="0"/>
              </a:rPr>
              <a:t>: People not being satisfied with his work, unorganized spaces, dirty workshop, being single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ABF091-DEAF-4FE6-87B0-78BE42171ED1}"/>
              </a:ext>
            </a:extLst>
          </p:cNvPr>
          <p:cNvSpPr txBox="1"/>
          <p:nvPr/>
        </p:nvSpPr>
        <p:spPr>
          <a:xfrm>
            <a:off x="0" y="-25759"/>
            <a:ext cx="12192000" cy="1324850"/>
          </a:xfrm>
          <a:prstGeom prst="rect">
            <a:avLst/>
          </a:prstGeom>
          <a:solidFill>
            <a:srgbClr val="4C3957"/>
          </a:solidFill>
          <a:ln>
            <a:solidFill>
              <a:srgbClr val="4C3957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Comfortaa" panose="00000500000000000000" pitchFamily="2" charset="0"/>
              </a:rPr>
              <a:t> James Bell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ED9823-63D1-4770-B7DE-493BF504A98E}"/>
              </a:ext>
            </a:extLst>
          </p:cNvPr>
          <p:cNvSpPr txBox="1"/>
          <p:nvPr/>
        </p:nvSpPr>
        <p:spPr>
          <a:xfrm>
            <a:off x="120739" y="5417105"/>
            <a:ext cx="6357333" cy="129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C3957"/>
                </a:solidFill>
                <a:latin typeface="Comfortaa" panose="00000500000000000000" pitchFamily="2" charset="0"/>
              </a:rPr>
              <a:t>“The trick to having good ideas is not to sit around in glorious isolation and try to think big thoughts. The trick is to get more parts on the table”</a:t>
            </a:r>
          </a:p>
        </p:txBody>
      </p:sp>
    </p:spTree>
    <p:extLst>
      <p:ext uri="{BB962C8B-B14F-4D97-AF65-F5344CB8AC3E}">
        <p14:creationId xmlns:p14="http://schemas.microsoft.com/office/powerpoint/2010/main" val="850492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353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Comfortaa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Rangel Palacios</dc:creator>
  <cp:lastModifiedBy>Pedro Rangel Palacios</cp:lastModifiedBy>
  <cp:revision>14</cp:revision>
  <dcterms:created xsi:type="dcterms:W3CDTF">2019-02-28T03:59:59Z</dcterms:created>
  <dcterms:modified xsi:type="dcterms:W3CDTF">2019-02-28T04:39:31Z</dcterms:modified>
</cp:coreProperties>
</file>