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7" r:id="rId1"/>
  </p:sldMasterIdLst>
  <p:sldIdLst>
    <p:sldId id="274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5" r:id="rId10"/>
    <p:sldId id="266" r:id="rId11"/>
    <p:sldId id="267" r:id="rId12"/>
    <p:sldId id="268" r:id="rId13"/>
    <p:sldId id="269" r:id="rId14"/>
    <p:sldId id="270" r:id="rId15"/>
    <p:sldId id="272" r:id="rId16"/>
    <p:sldId id="276" r:id="rId17"/>
  </p:sldIdLst>
  <p:sldSz cx="4572000" cy="3429000"/>
  <p:notesSz cx="4572000" cy="3429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7"/>
    <p:restoredTop sz="94646"/>
  </p:normalViewPr>
  <p:slideViewPr>
    <p:cSldViewPr>
      <p:cViewPr varScale="1">
        <p:scale>
          <a:sx n="207" d="100"/>
          <a:sy n="207" d="100"/>
        </p:scale>
        <p:origin x="108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61182"/>
            <a:ext cx="3886200" cy="119380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801019"/>
            <a:ext cx="3429000" cy="82788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39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54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182563"/>
            <a:ext cx="985838" cy="290591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82563"/>
            <a:ext cx="2900363" cy="290591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92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62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854870"/>
            <a:ext cx="3943350" cy="142636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2294732"/>
            <a:ext cx="3943350" cy="750094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21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912812"/>
            <a:ext cx="1943100" cy="217566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912812"/>
            <a:ext cx="1943100" cy="217566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1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82563"/>
            <a:ext cx="3943350" cy="66278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840582"/>
            <a:ext cx="1934170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252538"/>
            <a:ext cx="1934170" cy="184229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840582"/>
            <a:ext cx="1943696" cy="411956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252538"/>
            <a:ext cx="1943696" cy="184229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59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27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04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28600"/>
            <a:ext cx="1474589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493713"/>
            <a:ext cx="2314575" cy="243681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028700"/>
            <a:ext cx="1474589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70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28600"/>
            <a:ext cx="1474589" cy="8001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493713"/>
            <a:ext cx="2314575" cy="243681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028700"/>
            <a:ext cx="1474589" cy="190579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36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82563"/>
            <a:ext cx="394335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912812"/>
            <a:ext cx="3943350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3178176"/>
            <a:ext cx="10287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3178176"/>
            <a:ext cx="154305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3178176"/>
            <a:ext cx="102870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41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42565C-E3CC-4EF0-8093-88FCC788A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1999" cy="3428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76397" y="1694160"/>
            <a:ext cx="1600200" cy="571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961803" y="818800"/>
            <a:ext cx="3429002" cy="17913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467" y="428893"/>
            <a:ext cx="3010255" cy="26044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98E422-0B01-334A-BB15-1E7AFDF75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857" y="735675"/>
            <a:ext cx="2665842" cy="2008311"/>
          </a:xfrm>
        </p:spPr>
        <p:txBody>
          <a:bodyPr anchor="ctr">
            <a:normAutofit/>
          </a:bodyPr>
          <a:lstStyle/>
          <a:p>
            <a:pPr algn="l"/>
            <a:r>
              <a:rPr lang="pt-BR" sz="2800"/>
              <a:t>Estrutura de Dados 01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D05539-A13F-5E40-9E9C-0D70B3934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1191" y="922632"/>
            <a:ext cx="1125340" cy="1634397"/>
          </a:xfrm>
        </p:spPr>
        <p:txBody>
          <a:bodyPr anchor="ctr">
            <a:normAutofit/>
          </a:bodyPr>
          <a:lstStyle/>
          <a:p>
            <a:pPr algn="l"/>
            <a:r>
              <a:rPr lang="pt-BR" sz="900"/>
              <a:t>FILA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771528" y="1692586"/>
            <a:ext cx="1600200" cy="571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04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2146"/>
            <a:ext cx="4570857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562725" cy="3429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57562" y="295672"/>
            <a:ext cx="1200150" cy="2792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37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Pilha</a:t>
            </a: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2831400" y="1227739"/>
            <a:ext cx="1531288" cy="2041717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667740" y="295672"/>
            <a:ext cx="2589934" cy="2792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5080" defTabSz="914400">
              <a:lnSpc>
                <a:spcPct val="90000"/>
              </a:lnSpc>
              <a:spcBef>
                <a:spcPts val="100"/>
              </a:spcBef>
            </a:pPr>
            <a:r>
              <a:rPr lang="en-US" sz="1500" spc="-5" dirty="0"/>
              <a:t>Uma </a:t>
            </a:r>
            <a:r>
              <a:rPr lang="en-US" sz="1500" dirty="0" err="1"/>
              <a:t>pilha</a:t>
            </a:r>
            <a:r>
              <a:rPr lang="en-US" sz="1500" dirty="0"/>
              <a:t> (</a:t>
            </a:r>
            <a:r>
              <a:rPr lang="en-US" sz="1500" i="1" dirty="0"/>
              <a:t>stack</a:t>
            </a:r>
            <a:r>
              <a:rPr lang="en-US" sz="1500" dirty="0"/>
              <a:t>) </a:t>
            </a:r>
            <a:r>
              <a:rPr lang="en-US" sz="1500" dirty="0" err="1"/>
              <a:t>é</a:t>
            </a:r>
            <a:r>
              <a:rPr lang="en-US" sz="1500" dirty="0"/>
              <a:t> </a:t>
            </a:r>
            <a:r>
              <a:rPr lang="en-US" sz="1500" dirty="0" err="1"/>
              <a:t>usada</a:t>
            </a:r>
            <a:r>
              <a:rPr lang="en-US" sz="1500" dirty="0"/>
              <a:t> </a:t>
            </a:r>
            <a:r>
              <a:rPr lang="en-US" sz="1500" dirty="0" err="1"/>
              <a:t>em</a:t>
            </a:r>
            <a:r>
              <a:rPr lang="en-US" sz="1500" dirty="0"/>
              <a:t> </a:t>
            </a:r>
            <a:r>
              <a:rPr lang="en-US" sz="1500" dirty="0" err="1"/>
              <a:t>muitas</a:t>
            </a:r>
            <a:r>
              <a:rPr lang="en-US" sz="1500" dirty="0"/>
              <a:t>  </a:t>
            </a:r>
            <a:r>
              <a:rPr lang="en-US" sz="1500" dirty="0" err="1"/>
              <a:t>situações</a:t>
            </a:r>
            <a:r>
              <a:rPr lang="en-US" sz="1500" dirty="0"/>
              <a:t> </a:t>
            </a:r>
            <a:r>
              <a:rPr lang="en-US" sz="1500" dirty="0" err="1"/>
              <a:t>tais</a:t>
            </a:r>
            <a:r>
              <a:rPr lang="en-US" sz="1500" dirty="0"/>
              <a:t> </a:t>
            </a:r>
            <a:r>
              <a:rPr lang="en-US" sz="1500" spc="-5" dirty="0" err="1"/>
              <a:t>como</a:t>
            </a:r>
            <a:r>
              <a:rPr lang="en-US" sz="1500" spc="-5" dirty="0"/>
              <a:t> </a:t>
            </a:r>
            <a:r>
              <a:rPr lang="en-US" sz="1500" spc="-5" dirty="0" err="1"/>
              <a:t>avaliação</a:t>
            </a:r>
            <a:r>
              <a:rPr lang="en-US" sz="1500" spc="-5" dirty="0"/>
              <a:t> </a:t>
            </a:r>
            <a:r>
              <a:rPr lang="en-US" sz="1500" dirty="0"/>
              <a:t>de  </a:t>
            </a:r>
            <a:r>
              <a:rPr lang="en-US" sz="1500" spc="-5" dirty="0" err="1"/>
              <a:t>expressões</a:t>
            </a:r>
            <a:r>
              <a:rPr lang="en-US" sz="1500" spc="-5" dirty="0"/>
              <a:t> </a:t>
            </a:r>
            <a:r>
              <a:rPr lang="en-US" sz="1500" dirty="0" err="1"/>
              <a:t>aritméticas</a:t>
            </a:r>
            <a:r>
              <a:rPr lang="en-US" sz="1500" dirty="0"/>
              <a:t>, </a:t>
            </a:r>
            <a:r>
              <a:rPr lang="en-US" sz="1500" dirty="0" err="1"/>
              <a:t>chamada</a:t>
            </a:r>
            <a:r>
              <a:rPr lang="en-US" sz="1500" dirty="0"/>
              <a:t> e </a:t>
            </a:r>
            <a:r>
              <a:rPr lang="en-US" sz="1500" dirty="0" err="1"/>
              <a:t>retorno</a:t>
            </a:r>
            <a:r>
              <a:rPr lang="en-US" sz="1500" dirty="0"/>
              <a:t>  de </a:t>
            </a:r>
            <a:r>
              <a:rPr lang="en-US" sz="1500" dirty="0" err="1"/>
              <a:t>procedimentos</a:t>
            </a:r>
            <a:r>
              <a:rPr lang="en-US" sz="1500" dirty="0"/>
              <a:t> e </a:t>
            </a:r>
            <a:r>
              <a:rPr lang="en-US" sz="1500" dirty="0" err="1"/>
              <a:t>funções</a:t>
            </a:r>
            <a:r>
              <a:rPr lang="en-US" sz="1500" dirty="0"/>
              <a:t> e </a:t>
            </a:r>
            <a:r>
              <a:rPr lang="en-US" sz="1500" dirty="0" err="1"/>
              <a:t>busca</a:t>
            </a:r>
            <a:r>
              <a:rPr lang="en-US" sz="1500" dirty="0"/>
              <a:t>  </a:t>
            </a:r>
            <a:r>
              <a:rPr lang="en-US" sz="1500" spc="-5" dirty="0" err="1"/>
              <a:t>exaustiva</a:t>
            </a:r>
            <a:r>
              <a:rPr lang="en-US" sz="1500" spc="-5" dirty="0"/>
              <a:t>.</a:t>
            </a:r>
            <a:endParaRPr lang="en-US" sz="1500" dirty="0"/>
          </a:p>
          <a:p>
            <a:pPr indent="-228600" defTabSz="914400">
              <a:lnSpc>
                <a:spcPct val="9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12700" indent="-228600" defTabSz="9144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1500" dirty="0" err="1"/>
              <a:t>Implementação</a:t>
            </a:r>
            <a:endParaRPr lang="en-US" sz="1500" dirty="0"/>
          </a:p>
          <a:p>
            <a:pPr marL="629285" lvl="1" indent="-228600" defTabSz="914400">
              <a:lnSpc>
                <a:spcPct val="90000"/>
              </a:lnSpc>
              <a:spcBef>
                <a:spcPts val="305"/>
              </a:spcBef>
              <a:buFont typeface="Arial" panose="020B0604020202020204" pitchFamily="34" charset="0"/>
              <a:buChar char="•"/>
            </a:pPr>
            <a:r>
              <a:rPr lang="en-US" sz="1500" dirty="0" err="1"/>
              <a:t>estática</a:t>
            </a:r>
            <a:endParaRPr lang="en-US" sz="1500" dirty="0"/>
          </a:p>
          <a:p>
            <a:pPr marL="629285" lvl="1" indent="-228600" defTabSz="9144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500" dirty="0" err="1"/>
              <a:t>dinâmica</a:t>
            </a:r>
            <a:endParaRPr lang="en-US" sz="1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2146"/>
            <a:ext cx="4570857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562725" cy="3429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7562" y="295672"/>
            <a:ext cx="1200150" cy="2792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37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Pilha</a:t>
            </a: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2831400" y="1227739"/>
            <a:ext cx="1531288" cy="2041717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/>
          <p:nvPr/>
        </p:nvSpPr>
        <p:spPr>
          <a:xfrm>
            <a:off x="1667740" y="295672"/>
            <a:ext cx="2589934" cy="2792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54305" marR="69850" indent="-228600" defTabSz="914400">
              <a:lnSpc>
                <a:spcPct val="9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700" spc="5" dirty="0"/>
              <a:t> </a:t>
            </a:r>
            <a:r>
              <a:rPr lang="en-US" sz="700" spc="-5" dirty="0"/>
              <a:t>Uma </a:t>
            </a:r>
            <a:r>
              <a:rPr lang="en-US" sz="700" dirty="0" err="1"/>
              <a:t>pilha</a:t>
            </a:r>
            <a:r>
              <a:rPr lang="en-US" sz="700" dirty="0"/>
              <a:t> </a:t>
            </a:r>
            <a:r>
              <a:rPr lang="en-US" sz="700" dirty="0" err="1"/>
              <a:t>é</a:t>
            </a:r>
            <a:r>
              <a:rPr lang="en-US" sz="700" dirty="0"/>
              <a:t> </a:t>
            </a:r>
            <a:r>
              <a:rPr lang="en-US" sz="700" spc="-5" dirty="0" err="1"/>
              <a:t>uma</a:t>
            </a:r>
            <a:r>
              <a:rPr lang="en-US" sz="700" spc="-5" dirty="0"/>
              <a:t> </a:t>
            </a:r>
            <a:r>
              <a:rPr lang="en-US" sz="700" dirty="0" err="1"/>
              <a:t>estrutura</a:t>
            </a:r>
            <a:r>
              <a:rPr lang="en-US" sz="700" dirty="0"/>
              <a:t> de dados </a:t>
            </a:r>
            <a:r>
              <a:rPr lang="en-US" sz="700" dirty="0" err="1"/>
              <a:t>na</a:t>
            </a:r>
            <a:r>
              <a:rPr lang="en-US" sz="700" dirty="0"/>
              <a:t>  qual </a:t>
            </a:r>
            <a:r>
              <a:rPr lang="en-US" sz="700" dirty="0" err="1"/>
              <a:t>todas</a:t>
            </a:r>
            <a:r>
              <a:rPr lang="en-US" sz="700" dirty="0"/>
              <a:t> as </a:t>
            </a:r>
            <a:r>
              <a:rPr lang="en-US" sz="700" dirty="0" err="1"/>
              <a:t>inserções</a:t>
            </a:r>
            <a:r>
              <a:rPr lang="en-US" sz="700" dirty="0"/>
              <a:t> e as </a:t>
            </a:r>
            <a:r>
              <a:rPr lang="en-US" sz="700" dirty="0" err="1"/>
              <a:t>remoções</a:t>
            </a:r>
            <a:r>
              <a:rPr lang="en-US" sz="700" dirty="0"/>
              <a:t> </a:t>
            </a:r>
            <a:r>
              <a:rPr lang="en-US" sz="700" dirty="0" err="1"/>
              <a:t>são</a:t>
            </a:r>
            <a:r>
              <a:rPr lang="en-US" sz="700" dirty="0"/>
              <a:t>  </a:t>
            </a:r>
            <a:r>
              <a:rPr lang="en-US" sz="700" dirty="0" err="1"/>
              <a:t>feitas</a:t>
            </a:r>
            <a:r>
              <a:rPr lang="en-US" sz="700" dirty="0"/>
              <a:t> </a:t>
            </a:r>
            <a:r>
              <a:rPr lang="en-US" sz="700" dirty="0" err="1"/>
              <a:t>em</a:t>
            </a:r>
            <a:r>
              <a:rPr lang="en-US" sz="700" dirty="0"/>
              <a:t> </a:t>
            </a:r>
            <a:r>
              <a:rPr lang="en-US" sz="700" spc="-5" dirty="0" err="1"/>
              <a:t>uma</a:t>
            </a:r>
            <a:r>
              <a:rPr lang="en-US" sz="700" spc="-5" dirty="0"/>
              <a:t> </a:t>
            </a:r>
            <a:r>
              <a:rPr lang="en-US" sz="700" dirty="0" err="1"/>
              <a:t>única</a:t>
            </a:r>
            <a:r>
              <a:rPr lang="en-US" sz="700" dirty="0"/>
              <a:t> </a:t>
            </a:r>
            <a:r>
              <a:rPr lang="en-US" sz="700" spc="-5" dirty="0" err="1"/>
              <a:t>extremidade</a:t>
            </a:r>
            <a:r>
              <a:rPr lang="en-US" sz="700" spc="-5" dirty="0"/>
              <a:t>, </a:t>
            </a:r>
            <a:r>
              <a:rPr lang="en-US" sz="700" dirty="0" err="1"/>
              <a:t>chamada</a:t>
            </a:r>
            <a:r>
              <a:rPr lang="en-US" sz="700" dirty="0"/>
              <a:t>  topo.</a:t>
            </a:r>
          </a:p>
          <a:p>
            <a:pPr marL="154305" marR="68580" indent="-228600" defTabSz="9144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700" spc="5" dirty="0"/>
              <a:t> </a:t>
            </a:r>
            <a:r>
              <a:rPr lang="en-US" sz="700" spc="-5" dirty="0"/>
              <a:t>Por </a:t>
            </a:r>
            <a:r>
              <a:rPr lang="en-US" sz="700" spc="-5" dirty="0" err="1"/>
              <a:t>exemplo</a:t>
            </a:r>
            <a:r>
              <a:rPr lang="en-US" sz="700" spc="-5" dirty="0"/>
              <a:t>, </a:t>
            </a:r>
            <a:r>
              <a:rPr lang="en-US" sz="700" spc="-5" dirty="0" err="1"/>
              <a:t>uma</a:t>
            </a:r>
            <a:r>
              <a:rPr lang="en-US" sz="700" spc="-5" dirty="0"/>
              <a:t> </a:t>
            </a:r>
            <a:r>
              <a:rPr lang="en-US" sz="700" dirty="0" err="1"/>
              <a:t>pilha</a:t>
            </a:r>
            <a:r>
              <a:rPr lang="en-US" sz="700" dirty="0"/>
              <a:t> de </a:t>
            </a:r>
            <a:r>
              <a:rPr lang="en-US" sz="700" dirty="0" err="1"/>
              <a:t>pratos</a:t>
            </a:r>
            <a:r>
              <a:rPr lang="en-US" sz="700" dirty="0"/>
              <a:t>  </a:t>
            </a:r>
            <a:r>
              <a:rPr lang="en-US" sz="700" dirty="0" err="1"/>
              <a:t>comumente</a:t>
            </a:r>
            <a:r>
              <a:rPr lang="en-US" sz="700" dirty="0"/>
              <a:t> </a:t>
            </a:r>
            <a:r>
              <a:rPr lang="en-US" sz="700" dirty="0" err="1"/>
              <a:t>encontrada</a:t>
            </a:r>
            <a:r>
              <a:rPr lang="en-US" sz="700" dirty="0"/>
              <a:t> </a:t>
            </a:r>
            <a:r>
              <a:rPr lang="en-US" sz="700" dirty="0" err="1"/>
              <a:t>em</a:t>
            </a:r>
            <a:r>
              <a:rPr lang="en-US" sz="700" dirty="0"/>
              <a:t> </a:t>
            </a:r>
            <a:r>
              <a:rPr lang="en-US" sz="700" dirty="0" err="1"/>
              <a:t>restaurantes</a:t>
            </a:r>
            <a:r>
              <a:rPr lang="en-US" sz="700" spc="-100" dirty="0"/>
              <a:t> </a:t>
            </a:r>
            <a:r>
              <a:rPr lang="en-US" sz="700" dirty="0"/>
              <a:t>do  </a:t>
            </a:r>
            <a:r>
              <a:rPr lang="en-US" sz="700" dirty="0" err="1"/>
              <a:t>tipo</a:t>
            </a:r>
            <a:r>
              <a:rPr lang="en-US" sz="700" spc="-10" dirty="0"/>
              <a:t> </a:t>
            </a:r>
            <a:r>
              <a:rPr lang="en-US" sz="700" i="1" dirty="0"/>
              <a:t>self-service</a:t>
            </a:r>
            <a:r>
              <a:rPr lang="en-US" sz="700" dirty="0"/>
              <a:t>.</a:t>
            </a:r>
          </a:p>
          <a:p>
            <a:pPr marL="154305" marR="188595" indent="-228600" defTabSz="9144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700" spc="5" dirty="0"/>
              <a:t> </a:t>
            </a:r>
            <a:r>
              <a:rPr lang="en-US" sz="700" dirty="0"/>
              <a:t>O </a:t>
            </a:r>
            <a:r>
              <a:rPr lang="en-US" sz="700" dirty="0" err="1"/>
              <a:t>último</a:t>
            </a:r>
            <a:r>
              <a:rPr lang="en-US" sz="700" dirty="0"/>
              <a:t> item </a:t>
            </a:r>
            <a:r>
              <a:rPr lang="en-US" sz="700" dirty="0" err="1"/>
              <a:t>inserido</a:t>
            </a:r>
            <a:r>
              <a:rPr lang="en-US" sz="700" dirty="0"/>
              <a:t> </a:t>
            </a:r>
            <a:r>
              <a:rPr lang="en-US" sz="700" dirty="0" err="1"/>
              <a:t>na</a:t>
            </a:r>
            <a:r>
              <a:rPr lang="en-US" sz="700" dirty="0"/>
              <a:t> </a:t>
            </a:r>
            <a:r>
              <a:rPr lang="en-US" sz="700" dirty="0" err="1"/>
              <a:t>pilha</a:t>
            </a:r>
            <a:r>
              <a:rPr lang="en-US" sz="700" dirty="0"/>
              <a:t> </a:t>
            </a:r>
            <a:r>
              <a:rPr lang="en-US" sz="700" dirty="0" err="1"/>
              <a:t>é</a:t>
            </a:r>
            <a:r>
              <a:rPr lang="en-US" sz="700" dirty="0"/>
              <a:t> </a:t>
            </a:r>
            <a:r>
              <a:rPr lang="en-US" sz="700" dirty="0" err="1"/>
              <a:t>sempre</a:t>
            </a:r>
            <a:r>
              <a:rPr lang="en-US" sz="700" dirty="0"/>
              <a:t> o  </a:t>
            </a:r>
            <a:r>
              <a:rPr lang="en-US" sz="700" dirty="0" err="1"/>
              <a:t>primeiro</a:t>
            </a:r>
            <a:r>
              <a:rPr lang="en-US" sz="700" dirty="0"/>
              <a:t> a ser</a:t>
            </a:r>
            <a:r>
              <a:rPr lang="en-US" sz="700" spc="-20" dirty="0"/>
              <a:t> </a:t>
            </a:r>
            <a:r>
              <a:rPr lang="en-US" sz="700" dirty="0" err="1"/>
              <a:t>retirado</a:t>
            </a:r>
            <a:r>
              <a:rPr lang="en-US" sz="700" dirty="0"/>
              <a:t>.</a:t>
            </a:r>
          </a:p>
          <a:p>
            <a:pPr marL="12700" indent="-228600" defTabSz="9144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700" spc="10" dirty="0"/>
              <a:t> </a:t>
            </a:r>
            <a:r>
              <a:rPr lang="en-US" sz="700" dirty="0"/>
              <a:t>LIFO – </a:t>
            </a:r>
            <a:r>
              <a:rPr lang="en-US" sz="700" i="1" dirty="0"/>
              <a:t>Last In First Out </a:t>
            </a:r>
            <a:r>
              <a:rPr lang="en-US" sz="700" dirty="0"/>
              <a:t>(</a:t>
            </a:r>
            <a:r>
              <a:rPr lang="en-US" sz="700" dirty="0" err="1"/>
              <a:t>último</a:t>
            </a:r>
            <a:r>
              <a:rPr lang="en-US" sz="700" dirty="0"/>
              <a:t> a</a:t>
            </a:r>
            <a:r>
              <a:rPr lang="en-US" sz="700" spc="-175" dirty="0"/>
              <a:t> </a:t>
            </a:r>
            <a:r>
              <a:rPr lang="en-US" sz="700" spc="-10" dirty="0" err="1"/>
              <a:t>entrar</a:t>
            </a:r>
            <a:r>
              <a:rPr lang="en-US" sz="700" spc="-10" dirty="0"/>
              <a:t>,</a:t>
            </a:r>
            <a:endParaRPr lang="en-US" sz="700" dirty="0"/>
          </a:p>
          <a:p>
            <a:pPr marL="154305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700" dirty="0" err="1"/>
              <a:t>primeiro</a:t>
            </a:r>
            <a:r>
              <a:rPr lang="en-US" sz="700" dirty="0"/>
              <a:t> a</a:t>
            </a:r>
            <a:r>
              <a:rPr lang="en-US" sz="700" spc="5" dirty="0"/>
              <a:t> </a:t>
            </a:r>
            <a:r>
              <a:rPr lang="en-US" sz="700" dirty="0" err="1"/>
              <a:t>sair</a:t>
            </a:r>
            <a:r>
              <a:rPr lang="en-US" sz="700" dirty="0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525494" y="0"/>
            <a:ext cx="0" cy="3429000"/>
          </a:xfrm>
          <a:custGeom>
            <a:avLst/>
            <a:gdLst/>
            <a:ahLst/>
            <a:cxnLst/>
            <a:rect l="l" t="t" r="r" b="b"/>
            <a:pathLst>
              <a:path h="3429000">
                <a:moveTo>
                  <a:pt x="0" y="0"/>
                </a:moveTo>
                <a:lnTo>
                  <a:pt x="0" y="3429000"/>
                </a:lnTo>
              </a:path>
            </a:pathLst>
          </a:custGeom>
          <a:ln w="365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2226" y="690728"/>
            <a:ext cx="2146935" cy="228917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100" spc="5" dirty="0">
                <a:solidFill>
                  <a:srgbClr val="92A199"/>
                </a:solidFill>
                <a:latin typeface="Wingdings 2"/>
                <a:cs typeface="Wingdings 2"/>
              </a:rPr>
              <a:t></a:t>
            </a:r>
            <a:r>
              <a:rPr sz="1100" spc="5" dirty="0">
                <a:solidFill>
                  <a:srgbClr val="92A19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pilha vazia</a:t>
            </a:r>
            <a:r>
              <a:rPr sz="1400" spc="-8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inicialmente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100" spc="5" dirty="0">
                <a:solidFill>
                  <a:srgbClr val="92A199"/>
                </a:solidFill>
                <a:latin typeface="Wingdings 2"/>
                <a:cs typeface="Wingdings 2"/>
              </a:rPr>
              <a:t></a:t>
            </a:r>
            <a:r>
              <a:rPr sz="1100" spc="5" dirty="0">
                <a:solidFill>
                  <a:srgbClr val="92A19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inserir (</a:t>
            </a:r>
            <a:r>
              <a:rPr sz="1400" i="1" dirty="0">
                <a:solidFill>
                  <a:srgbClr val="292934"/>
                </a:solidFill>
                <a:latin typeface="Arial"/>
                <a:cs typeface="Arial"/>
              </a:rPr>
              <a:t>push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)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caixa</a:t>
            </a:r>
            <a:r>
              <a:rPr sz="1400" spc="-9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Q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100" spc="5" dirty="0">
                <a:solidFill>
                  <a:srgbClr val="92A199"/>
                </a:solidFill>
                <a:latin typeface="Wingdings 2"/>
                <a:cs typeface="Wingdings 2"/>
              </a:rPr>
              <a:t></a:t>
            </a:r>
            <a:r>
              <a:rPr sz="1100" spc="5" dirty="0">
                <a:solidFill>
                  <a:srgbClr val="92A19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inserir (</a:t>
            </a:r>
            <a:r>
              <a:rPr sz="1400" i="1" dirty="0">
                <a:solidFill>
                  <a:srgbClr val="292934"/>
                </a:solidFill>
                <a:latin typeface="Arial"/>
                <a:cs typeface="Arial"/>
              </a:rPr>
              <a:t>push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)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caixa</a:t>
            </a:r>
            <a:r>
              <a:rPr sz="1400" spc="-1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100" spc="5" dirty="0">
                <a:solidFill>
                  <a:srgbClr val="92A199"/>
                </a:solidFill>
                <a:latin typeface="Wingdings 2"/>
                <a:cs typeface="Wingdings 2"/>
              </a:rPr>
              <a:t></a:t>
            </a:r>
            <a:r>
              <a:rPr sz="1100" spc="5" dirty="0">
                <a:solidFill>
                  <a:srgbClr val="92A199"/>
                </a:solidFill>
                <a:latin typeface="Times New Roman"/>
                <a:cs typeface="Times New Roman"/>
              </a:rPr>
              <a:t> 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remover (</a:t>
            </a:r>
            <a:r>
              <a:rPr sz="1400" i="1" spc="-5" dirty="0">
                <a:solidFill>
                  <a:srgbClr val="292934"/>
                </a:solidFill>
                <a:latin typeface="Arial"/>
                <a:cs typeface="Arial"/>
              </a:rPr>
              <a:t>pop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) uma</a:t>
            </a:r>
            <a:r>
              <a:rPr sz="1400" spc="-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caixa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100" spc="5" dirty="0">
                <a:solidFill>
                  <a:srgbClr val="92A199"/>
                </a:solidFill>
                <a:latin typeface="Wingdings 2"/>
                <a:cs typeface="Wingdings 2"/>
              </a:rPr>
              <a:t></a:t>
            </a:r>
            <a:r>
              <a:rPr sz="1100" spc="5" dirty="0">
                <a:solidFill>
                  <a:srgbClr val="92A199"/>
                </a:solidFill>
                <a:latin typeface="Times New Roman"/>
                <a:cs typeface="Times New Roman"/>
              </a:rPr>
              <a:t> 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remover (</a:t>
            </a:r>
            <a:r>
              <a:rPr sz="1400" i="1" spc="-5" dirty="0">
                <a:solidFill>
                  <a:srgbClr val="292934"/>
                </a:solidFill>
                <a:latin typeface="Arial"/>
                <a:cs typeface="Arial"/>
              </a:rPr>
              <a:t>pop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) uma</a:t>
            </a:r>
            <a:r>
              <a:rPr sz="1400" spc="-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caixa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100" spc="5" dirty="0">
                <a:solidFill>
                  <a:srgbClr val="92A199"/>
                </a:solidFill>
                <a:latin typeface="Wingdings 2"/>
                <a:cs typeface="Wingdings 2"/>
              </a:rPr>
              <a:t></a:t>
            </a:r>
            <a:r>
              <a:rPr sz="1100" spc="5" dirty="0">
                <a:solidFill>
                  <a:srgbClr val="92A199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inserir (</a:t>
            </a:r>
            <a:r>
              <a:rPr sz="1400" i="1" dirty="0">
                <a:solidFill>
                  <a:srgbClr val="292934"/>
                </a:solidFill>
                <a:latin typeface="Arial"/>
                <a:cs typeface="Arial"/>
              </a:rPr>
              <a:t>push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)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caixa</a:t>
            </a:r>
            <a:r>
              <a:rPr sz="1400" spc="-1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100" spc="5" dirty="0">
                <a:solidFill>
                  <a:srgbClr val="92A199"/>
                </a:solidFill>
                <a:latin typeface="Wingdings 2"/>
                <a:cs typeface="Wingdings 2"/>
              </a:rPr>
              <a:t></a:t>
            </a:r>
            <a:r>
              <a:rPr sz="1100" spc="5" dirty="0">
                <a:solidFill>
                  <a:srgbClr val="92A199"/>
                </a:solidFill>
                <a:latin typeface="Times New Roman"/>
                <a:cs typeface="Times New Roman"/>
              </a:rPr>
              <a:t> 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inserir (</a:t>
            </a:r>
            <a:r>
              <a:rPr sz="1400" i="1" dirty="0">
                <a:solidFill>
                  <a:srgbClr val="292934"/>
                </a:solidFill>
                <a:latin typeface="Arial"/>
                <a:cs typeface="Arial"/>
              </a:rPr>
              <a:t>push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)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caixa</a:t>
            </a:r>
            <a:r>
              <a:rPr sz="1400" spc="-1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100" spc="5" dirty="0">
                <a:solidFill>
                  <a:srgbClr val="92A199"/>
                </a:solidFill>
                <a:latin typeface="Wingdings 2"/>
                <a:cs typeface="Wingdings 2"/>
              </a:rPr>
              <a:t></a:t>
            </a:r>
            <a:r>
              <a:rPr sz="1100" spc="5" dirty="0">
                <a:solidFill>
                  <a:srgbClr val="92A199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remover (</a:t>
            </a:r>
            <a:r>
              <a:rPr sz="1400" i="1" spc="-5" dirty="0">
                <a:solidFill>
                  <a:srgbClr val="292934"/>
                </a:solidFill>
                <a:latin typeface="Arial"/>
                <a:cs typeface="Arial"/>
              </a:rPr>
              <a:t>pop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) uma</a:t>
            </a:r>
            <a:r>
              <a:rPr sz="1400" spc="-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caixa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100" spc="5" dirty="0">
                <a:solidFill>
                  <a:srgbClr val="92A199"/>
                </a:solidFill>
                <a:latin typeface="Wingdings 2"/>
                <a:cs typeface="Wingdings 2"/>
              </a:rPr>
              <a:t></a:t>
            </a:r>
            <a:r>
              <a:rPr sz="1100" spc="5" dirty="0">
                <a:solidFill>
                  <a:srgbClr val="92A199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inserir (</a:t>
            </a:r>
            <a:r>
              <a:rPr sz="1400" i="1" dirty="0">
                <a:solidFill>
                  <a:srgbClr val="292934"/>
                </a:solidFill>
                <a:latin typeface="Arial"/>
                <a:cs typeface="Arial"/>
              </a:rPr>
              <a:t>push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) </a:t>
            </a:r>
            <a:r>
              <a:rPr sz="1400" spc="-5" dirty="0">
                <a:solidFill>
                  <a:srgbClr val="292934"/>
                </a:solidFill>
                <a:latin typeface="Arial"/>
                <a:cs typeface="Arial"/>
              </a:rPr>
              <a:t>caixa</a:t>
            </a:r>
            <a:r>
              <a:rPr sz="1400" spc="-9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92934"/>
                </a:solidFill>
                <a:latin typeface="Arial"/>
                <a:cs typeface="Arial"/>
              </a:rPr>
              <a:t>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51077" y="239014"/>
            <a:ext cx="1086485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5" dirty="0"/>
              <a:t>E</a:t>
            </a:r>
            <a:r>
              <a:rPr sz="2150" spc="-20" dirty="0"/>
              <a:t>x</a:t>
            </a:r>
            <a:r>
              <a:rPr sz="2150" spc="-5" dirty="0"/>
              <a:t>em</a:t>
            </a:r>
            <a:r>
              <a:rPr sz="2150" dirty="0"/>
              <a:t>p</a:t>
            </a:r>
            <a:r>
              <a:rPr sz="2150" spc="-5" dirty="0"/>
              <a:t>lo</a:t>
            </a:r>
            <a:endParaRPr sz="21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2146"/>
            <a:ext cx="4570857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562725" cy="3429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7562" y="295672"/>
            <a:ext cx="1200150" cy="2792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21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Exemplo – Inverter uma</a:t>
            </a:r>
            <a:r>
              <a:rPr lang="en-US" sz="2100" kern="1200" spc="-1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linha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2831400" y="1227739"/>
            <a:ext cx="1531288" cy="2041717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/>
          <p:nvPr/>
        </p:nvSpPr>
        <p:spPr>
          <a:xfrm>
            <a:off x="1667740" y="295672"/>
            <a:ext cx="2589934" cy="2792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54305" marR="5080" indent="-228600" defTabSz="914400">
              <a:lnSpc>
                <a:spcPct val="9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1500" spc="5"/>
              <a:t> </a:t>
            </a:r>
            <a:r>
              <a:rPr lang="en-US" sz="1500"/>
              <a:t>procedimento que leia </a:t>
            </a:r>
            <a:r>
              <a:rPr lang="en-US" sz="1500" spc="-5"/>
              <a:t>uma </a:t>
            </a:r>
            <a:r>
              <a:rPr lang="en-US" sz="1500"/>
              <a:t>linha e escreva-  a de forma </a:t>
            </a:r>
            <a:r>
              <a:rPr lang="en-US" sz="1500" spc="-5"/>
              <a:t>reversa </a:t>
            </a:r>
            <a:r>
              <a:rPr lang="en-US" sz="1500"/>
              <a:t>(de trás para</a:t>
            </a:r>
            <a:r>
              <a:rPr lang="en-US" sz="1500" spc="-45"/>
              <a:t> </a:t>
            </a:r>
            <a:r>
              <a:rPr lang="en-US" sz="1500"/>
              <a:t>frente);</a:t>
            </a:r>
          </a:p>
          <a:p>
            <a:pPr indent="-228600" defTabSz="914400">
              <a:lnSpc>
                <a:spcPct val="9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lang="en-US" sz="1500"/>
          </a:p>
          <a:p>
            <a:pPr marL="154305" marR="143510" indent="-228600" defTabSz="9144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1500" spc="5"/>
              <a:t> </a:t>
            </a:r>
            <a:r>
              <a:rPr lang="en-US" sz="1500"/>
              <a:t>inserir cada caracter </a:t>
            </a:r>
            <a:r>
              <a:rPr lang="en-US" sz="1500" spc="-5"/>
              <a:t>numa </a:t>
            </a:r>
            <a:r>
              <a:rPr lang="en-US" sz="1500"/>
              <a:t>pilha à medida  que ele é</a:t>
            </a:r>
            <a:r>
              <a:rPr lang="en-US" sz="1500" spc="-10"/>
              <a:t> </a:t>
            </a:r>
            <a:r>
              <a:rPr lang="en-US" sz="1500"/>
              <a:t>lido;</a:t>
            </a:r>
          </a:p>
          <a:p>
            <a:pPr indent="-228600" defTabSz="914400">
              <a:lnSpc>
                <a:spcPct val="9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lang="en-US" sz="1500"/>
          </a:p>
          <a:p>
            <a:pPr marL="154305" marR="244475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spc="5"/>
              <a:t> </a:t>
            </a:r>
            <a:r>
              <a:rPr lang="en-US" sz="1500" spc="-5"/>
              <a:t>quando </a:t>
            </a:r>
            <a:r>
              <a:rPr lang="en-US" sz="1500" spc="-10"/>
              <a:t>terminar, </a:t>
            </a:r>
            <a:r>
              <a:rPr lang="en-US" sz="1500"/>
              <a:t>retirar os caracteres da  pilha (eles </a:t>
            </a:r>
            <a:r>
              <a:rPr lang="en-US" sz="1500" spc="-5"/>
              <a:t>virão </a:t>
            </a:r>
            <a:r>
              <a:rPr lang="en-US" sz="1500"/>
              <a:t>em ordem</a:t>
            </a:r>
            <a:r>
              <a:rPr lang="en-US" sz="1500" spc="-10"/>
              <a:t> </a:t>
            </a:r>
            <a:r>
              <a:rPr lang="en-US" sz="1500" spc="-5"/>
              <a:t>reversa).</a:t>
            </a:r>
            <a:endParaRPr lang="en-US"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280791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1999" cy="3429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3429000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40029" y="1026820"/>
            <a:ext cx="1375936" cy="1380049"/>
          </a:xfrm>
          <a:prstGeom prst="rect">
            <a:avLst/>
          </a:prstGeom>
        </p:spPr>
        <p:txBody>
          <a:bodyPr vert="horz" lIns="0" tIns="12065" rIns="0" bIns="0" rtlCol="0">
            <a:normAutofit/>
          </a:bodyPr>
          <a:lstStyle/>
          <a:p>
            <a:pPr marL="12700">
              <a:spcBef>
                <a:spcPts val="95"/>
              </a:spcBef>
            </a:pPr>
            <a:r>
              <a:rPr lang="pt-BR" spc="-5">
                <a:solidFill>
                  <a:srgbClr val="FFFFFF"/>
                </a:solidFill>
              </a:rPr>
              <a:t>Op</a:t>
            </a:r>
            <a:r>
              <a:rPr lang="pt-BR">
                <a:solidFill>
                  <a:srgbClr val="FFFFFF"/>
                </a:solidFill>
              </a:rPr>
              <a:t>e</a:t>
            </a:r>
            <a:r>
              <a:rPr lang="pt-BR" spc="-5">
                <a:solidFill>
                  <a:srgbClr val="FFFFFF"/>
                </a:solidFill>
              </a:rPr>
              <a:t>r</a:t>
            </a:r>
            <a:r>
              <a:rPr lang="pt-BR">
                <a:solidFill>
                  <a:srgbClr val="FFFFFF"/>
                </a:solidFill>
              </a:rPr>
              <a:t>a</a:t>
            </a:r>
            <a:r>
              <a:rPr lang="pt-BR" spc="-5">
                <a:solidFill>
                  <a:srgbClr val="FFFFFF"/>
                </a:solidFill>
              </a:rPr>
              <a:t>ç</a:t>
            </a:r>
            <a:r>
              <a:rPr lang="pt-BR">
                <a:solidFill>
                  <a:srgbClr val="FFFFFF"/>
                </a:solidFill>
              </a:rPr>
              <a:t>õ</a:t>
            </a:r>
            <a:r>
              <a:rPr lang="pt-BR" spc="-5">
                <a:solidFill>
                  <a:srgbClr val="FFFFFF"/>
                </a:solidFill>
              </a:rPr>
              <a:t>es</a:t>
            </a:r>
            <a:endParaRPr lang="pt-BR">
              <a:solidFill>
                <a:srgbClr val="FFFFFF"/>
              </a:solidFill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idx="1"/>
          </p:nvPr>
        </p:nvSpPr>
        <p:spPr>
          <a:xfrm>
            <a:off x="1992956" y="400933"/>
            <a:ext cx="2426643" cy="2615317"/>
          </a:xfrm>
          <a:prstGeom prst="rect">
            <a:avLst/>
          </a:prstGeom>
        </p:spPr>
        <p:txBody>
          <a:bodyPr vert="horz" lIns="0" tIns="12700" rIns="0" bIns="0" rtlCol="0" anchor="ctr">
            <a:normAutofit/>
          </a:bodyPr>
          <a:lstStyle/>
          <a:p>
            <a:pPr marL="539750">
              <a:spcBef>
                <a:spcPts val="100"/>
              </a:spcBef>
            </a:pPr>
            <a:r>
              <a:rPr lang="pt-BR" sz="1000" spc="-5" dirty="0">
                <a:solidFill>
                  <a:srgbClr val="000000"/>
                </a:solidFill>
              </a:rPr>
              <a:t>Criar </a:t>
            </a:r>
            <a:r>
              <a:rPr lang="pt-BR" sz="1000" dirty="0">
                <a:solidFill>
                  <a:srgbClr val="000000"/>
                </a:solidFill>
              </a:rPr>
              <a:t>e</a:t>
            </a:r>
            <a:r>
              <a:rPr lang="pt-BR" sz="1000" spc="-70" dirty="0">
                <a:solidFill>
                  <a:srgbClr val="000000"/>
                </a:solidFill>
              </a:rPr>
              <a:t> </a:t>
            </a:r>
            <a:r>
              <a:rPr lang="pt-BR" sz="1000" dirty="0">
                <a:solidFill>
                  <a:srgbClr val="000000"/>
                </a:solidFill>
              </a:rPr>
              <a:t>Destruir</a:t>
            </a:r>
          </a:p>
          <a:p>
            <a:pPr marL="539750"/>
            <a:r>
              <a:rPr lang="pt-BR" sz="1000" dirty="0">
                <a:solidFill>
                  <a:srgbClr val="000000"/>
                </a:solidFill>
              </a:rPr>
              <a:t>Situação: </a:t>
            </a:r>
            <a:r>
              <a:rPr lang="pt-BR" sz="1000" spc="-5" dirty="0">
                <a:solidFill>
                  <a:srgbClr val="000000"/>
                </a:solidFill>
              </a:rPr>
              <a:t>vazia </a:t>
            </a:r>
            <a:r>
              <a:rPr lang="pt-BR" sz="1000" dirty="0">
                <a:solidFill>
                  <a:srgbClr val="000000"/>
                </a:solidFill>
              </a:rPr>
              <a:t>(</a:t>
            </a:r>
            <a:r>
              <a:rPr lang="pt-BR" sz="1000" i="1" dirty="0" err="1">
                <a:solidFill>
                  <a:srgbClr val="000000"/>
                </a:solidFill>
                <a:latin typeface="Arial"/>
                <a:cs typeface="Arial"/>
              </a:rPr>
              <a:t>empty</a:t>
            </a:r>
            <a:r>
              <a:rPr lang="pt-BR" sz="1000" dirty="0">
                <a:solidFill>
                  <a:srgbClr val="000000"/>
                </a:solidFill>
              </a:rPr>
              <a:t>) e cheia</a:t>
            </a:r>
            <a:r>
              <a:rPr lang="pt-BR" sz="1000" spc="-110" dirty="0">
                <a:solidFill>
                  <a:srgbClr val="000000"/>
                </a:solidFill>
              </a:rPr>
              <a:t> </a:t>
            </a:r>
            <a:r>
              <a:rPr lang="pt-BR" sz="1000" dirty="0">
                <a:solidFill>
                  <a:srgbClr val="000000"/>
                </a:solidFill>
              </a:rPr>
              <a:t>(</a:t>
            </a:r>
            <a:r>
              <a:rPr lang="pt-BR" sz="1000" i="1" dirty="0" err="1">
                <a:solidFill>
                  <a:srgbClr val="000000"/>
                </a:solidFill>
                <a:latin typeface="Arial"/>
                <a:cs typeface="Arial"/>
              </a:rPr>
              <a:t>full</a:t>
            </a:r>
            <a:r>
              <a:rPr lang="pt-BR" sz="1000" dirty="0">
                <a:solidFill>
                  <a:srgbClr val="000000"/>
                </a:solidFill>
              </a:rPr>
              <a:t>)</a:t>
            </a:r>
            <a:endParaRPr lang="pt-BR" sz="1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539750"/>
            <a:r>
              <a:rPr lang="pt-BR" sz="1000" dirty="0">
                <a:solidFill>
                  <a:srgbClr val="000000"/>
                </a:solidFill>
              </a:rPr>
              <a:t>Operações básicas: inserir (</a:t>
            </a:r>
            <a:r>
              <a:rPr lang="pt-BR" sz="1000" i="1" dirty="0" err="1">
                <a:solidFill>
                  <a:srgbClr val="000000"/>
                </a:solidFill>
                <a:latin typeface="Arial"/>
                <a:cs typeface="Arial"/>
              </a:rPr>
              <a:t>push</a:t>
            </a:r>
            <a:r>
              <a:rPr lang="pt-BR" sz="1000" dirty="0">
                <a:solidFill>
                  <a:srgbClr val="000000"/>
                </a:solidFill>
              </a:rPr>
              <a:t>) e  </a:t>
            </a:r>
            <a:r>
              <a:rPr lang="pt-BR" sz="1000" spc="-5" dirty="0">
                <a:solidFill>
                  <a:srgbClr val="000000"/>
                </a:solidFill>
              </a:rPr>
              <a:t>remover</a:t>
            </a:r>
            <a:r>
              <a:rPr lang="pt-BR" sz="1000" spc="10" dirty="0">
                <a:solidFill>
                  <a:srgbClr val="000000"/>
                </a:solidFill>
              </a:rPr>
              <a:t> </a:t>
            </a:r>
            <a:r>
              <a:rPr lang="pt-BR" sz="1000" spc="-5" dirty="0">
                <a:solidFill>
                  <a:srgbClr val="000000"/>
                </a:solidFill>
              </a:rPr>
              <a:t>(</a:t>
            </a:r>
            <a:r>
              <a:rPr lang="pt-BR" sz="1000" i="1" spc="-5" dirty="0">
                <a:solidFill>
                  <a:srgbClr val="000000"/>
                </a:solidFill>
                <a:latin typeface="Arial"/>
                <a:cs typeface="Arial"/>
              </a:rPr>
              <a:t>pop</a:t>
            </a:r>
            <a:r>
              <a:rPr lang="pt-BR" sz="1000" spc="-5" dirty="0">
                <a:solidFill>
                  <a:srgbClr val="000000"/>
                </a:solidFill>
              </a:rPr>
              <a:t>)</a:t>
            </a:r>
            <a:endParaRPr lang="pt-BR" sz="1000" spc="-5" dirty="0">
              <a:solidFill>
                <a:srgbClr val="000000"/>
              </a:solidFill>
              <a:latin typeface="Arial"/>
              <a:cs typeface="Arial"/>
            </a:endParaRPr>
          </a:p>
          <a:p>
            <a:pPr marL="539750"/>
            <a:r>
              <a:rPr lang="pt-BR" sz="1000" dirty="0">
                <a:solidFill>
                  <a:srgbClr val="000000"/>
                </a:solidFill>
              </a:rPr>
              <a:t>Outras operações: limpar (</a:t>
            </a:r>
            <a:r>
              <a:rPr lang="pt-BR" sz="1000" i="1" dirty="0" err="1">
                <a:solidFill>
                  <a:srgbClr val="000000"/>
                </a:solidFill>
                <a:latin typeface="Arial"/>
                <a:cs typeface="Arial"/>
              </a:rPr>
              <a:t>clear</a:t>
            </a:r>
            <a:r>
              <a:rPr lang="pt-BR" sz="1000" dirty="0">
                <a:solidFill>
                  <a:srgbClr val="000000"/>
                </a:solidFill>
              </a:rPr>
              <a:t>), tamanho  </a:t>
            </a:r>
            <a:r>
              <a:rPr lang="pt-BR" sz="1000" spc="-10" dirty="0">
                <a:solidFill>
                  <a:srgbClr val="000000"/>
                </a:solidFill>
              </a:rPr>
              <a:t>(</a:t>
            </a:r>
            <a:r>
              <a:rPr lang="pt-BR" sz="1000" i="1" spc="-10" dirty="0" err="1">
                <a:solidFill>
                  <a:srgbClr val="000000"/>
                </a:solidFill>
                <a:latin typeface="Arial"/>
                <a:cs typeface="Arial"/>
              </a:rPr>
              <a:t>size</a:t>
            </a:r>
            <a:r>
              <a:rPr lang="pt-BR" sz="1000" spc="-10" dirty="0">
                <a:solidFill>
                  <a:srgbClr val="000000"/>
                </a:solidFill>
              </a:rPr>
              <a:t>) </a:t>
            </a:r>
            <a:r>
              <a:rPr lang="pt-BR" sz="1000" dirty="0">
                <a:solidFill>
                  <a:srgbClr val="000000"/>
                </a:solidFill>
              </a:rPr>
              <a:t>e topo</a:t>
            </a:r>
            <a:r>
              <a:rPr lang="pt-BR" sz="1000" spc="25" dirty="0">
                <a:solidFill>
                  <a:srgbClr val="000000"/>
                </a:solidFill>
              </a:rPr>
              <a:t> </a:t>
            </a:r>
            <a:r>
              <a:rPr lang="pt-BR" sz="1000" dirty="0">
                <a:solidFill>
                  <a:srgbClr val="000000"/>
                </a:solidFill>
              </a:rPr>
              <a:t>(</a:t>
            </a:r>
            <a:r>
              <a:rPr lang="pt-BR" sz="1000" i="1" dirty="0">
                <a:solidFill>
                  <a:srgbClr val="000000"/>
                </a:solidFill>
                <a:latin typeface="Arial"/>
                <a:cs typeface="Arial"/>
              </a:rPr>
              <a:t>top</a:t>
            </a:r>
            <a:r>
              <a:rPr lang="pt-BR" sz="1000" dirty="0">
                <a:solidFill>
                  <a:srgbClr val="000000"/>
                </a:solidFill>
              </a:rPr>
              <a:t>)</a:t>
            </a:r>
            <a:endParaRPr lang="pt-BR" sz="10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533400" y="415426"/>
            <a:ext cx="3860800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pilha = [];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b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pilha.push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pilha.push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pilha.push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b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("Pilha: " + pilha); </a:t>
            </a:r>
          </a:p>
          <a:p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pilha.pop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b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("Elemento Removido: " +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("Pilha: " + pilha);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96F99-A7CD-9A44-826C-0410C16DB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349" y="343740"/>
            <a:ext cx="2802815" cy="497086"/>
          </a:xfrm>
        </p:spPr>
        <p:txBody>
          <a:bodyPr>
            <a:normAutofit/>
          </a:bodyPr>
          <a:lstStyle/>
          <a:p>
            <a:r>
              <a:rPr lang="pt-BR" sz="1600"/>
              <a:t>Complexidade de Algorítimos: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555DF2-A3B7-E248-9454-EBB083818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160" y="1113971"/>
            <a:ext cx="2516611" cy="1894114"/>
          </a:xfrm>
        </p:spPr>
        <p:txBody>
          <a:bodyPr anchor="ctr">
            <a:normAutofit/>
          </a:bodyPr>
          <a:lstStyle/>
          <a:p>
            <a:r>
              <a:rPr lang="pt-BR" sz="1100" dirty="0"/>
              <a:t>O que é complexidade de algoritmos;</a:t>
            </a:r>
          </a:p>
          <a:p>
            <a:r>
              <a:rPr lang="pt-BR" sz="1100" dirty="0"/>
              <a:t>Como se calcula complexidade de algoritmos intuitivamente;</a:t>
            </a:r>
          </a:p>
          <a:p>
            <a:r>
              <a:rPr lang="pt-BR" sz="1100" dirty="0"/>
              <a:t>Problemas que devemos resolver;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4717" y="0"/>
            <a:ext cx="977283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64783" y="1184566"/>
            <a:ext cx="1059868" cy="1059868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D5E2206-8697-4BB1-88D6-6E3705EBA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482" y="1432570"/>
            <a:ext cx="571728" cy="57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0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2146"/>
            <a:ext cx="4570857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562725" cy="3429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7562" y="295672"/>
            <a:ext cx="1200150" cy="2792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44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Fila</a:t>
            </a:r>
            <a:endParaRPr lang="en-US" sz="4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2831400" y="1227739"/>
            <a:ext cx="1531288" cy="2041717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/>
          <p:nvPr/>
        </p:nvSpPr>
        <p:spPr>
          <a:xfrm>
            <a:off x="1667740" y="295672"/>
            <a:ext cx="2589934" cy="2792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83515" marR="114935" indent="-228600" defTabSz="914400">
              <a:lnSpc>
                <a:spcPct val="9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1400"/>
              <a:t>Em um computador </a:t>
            </a:r>
            <a:r>
              <a:rPr lang="en-US" sz="1400" spc="-5"/>
              <a:t>existem </a:t>
            </a:r>
            <a:r>
              <a:rPr lang="en-US" sz="1400"/>
              <a:t>muitas filas  esperando pela impressora, acesso ao  disco ou, num sistema time-sharing,</a:t>
            </a:r>
            <a:r>
              <a:rPr lang="en-US" sz="1400" spc="-110"/>
              <a:t> </a:t>
            </a:r>
            <a:r>
              <a:rPr lang="en-US" sz="1400"/>
              <a:t>pelo  uso da</a:t>
            </a:r>
            <a:r>
              <a:rPr lang="en-US" sz="1400" spc="-25"/>
              <a:t> </a:t>
            </a:r>
            <a:r>
              <a:rPr lang="en-US" sz="1400" spc="-5"/>
              <a:t>CPU.</a:t>
            </a:r>
            <a:endParaRPr lang="en-US" sz="1400"/>
          </a:p>
          <a:p>
            <a:pPr marL="342900" indent="-228600" defTabSz="914400">
              <a:lnSpc>
                <a:spcPct val="9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lang="en-US" sz="1400"/>
          </a:p>
          <a:p>
            <a:pPr marL="183515" marR="5080" indent="-228600" defTabSz="9144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1400" spc="-5"/>
              <a:t>Uma </a:t>
            </a:r>
            <a:r>
              <a:rPr lang="en-US" sz="1400"/>
              <a:t>fila </a:t>
            </a:r>
            <a:r>
              <a:rPr lang="en-US" sz="1400" spc="-5"/>
              <a:t>(</a:t>
            </a:r>
            <a:r>
              <a:rPr lang="en-US" sz="1400" i="1" spc="-5"/>
              <a:t>queue</a:t>
            </a:r>
            <a:r>
              <a:rPr lang="en-US" sz="1400" spc="-5"/>
              <a:t>) </a:t>
            </a:r>
            <a:r>
              <a:rPr lang="en-US" sz="1400"/>
              <a:t>é </a:t>
            </a:r>
            <a:r>
              <a:rPr lang="en-US" sz="1400" spc="-5"/>
              <a:t>uma </a:t>
            </a:r>
            <a:r>
              <a:rPr lang="en-US" sz="1400"/>
              <a:t>lista linear na qual  as remoções são realizadas em </a:t>
            </a:r>
            <a:r>
              <a:rPr lang="en-US" sz="1400" spc="-5"/>
              <a:t>uma  extremidade </a:t>
            </a:r>
            <a:r>
              <a:rPr lang="en-US" sz="1400"/>
              <a:t>(início ou </a:t>
            </a:r>
            <a:r>
              <a:rPr lang="en-US" sz="1400" i="1"/>
              <a:t>front </a:t>
            </a:r>
            <a:r>
              <a:rPr lang="en-US" sz="1400" spc="-5"/>
              <a:t>ou </a:t>
            </a:r>
            <a:r>
              <a:rPr lang="en-US" sz="1400" i="1" spc="-5"/>
              <a:t>head</a:t>
            </a:r>
            <a:r>
              <a:rPr lang="en-US" sz="1400" spc="-5"/>
              <a:t>) </a:t>
            </a:r>
            <a:r>
              <a:rPr lang="en-US" sz="1400"/>
              <a:t>e  todas as inserções são feitas em outra  </a:t>
            </a:r>
            <a:r>
              <a:rPr lang="en-US" sz="1400" spc="-5"/>
              <a:t>extremidade </a:t>
            </a:r>
            <a:r>
              <a:rPr lang="en-US" sz="1400"/>
              <a:t>(final ou </a:t>
            </a:r>
            <a:r>
              <a:rPr lang="en-US" sz="1400" i="1"/>
              <a:t>rear </a:t>
            </a:r>
            <a:r>
              <a:rPr lang="en-US" sz="1400"/>
              <a:t>ou</a:t>
            </a:r>
            <a:r>
              <a:rPr lang="en-US" sz="1400" spc="5"/>
              <a:t> </a:t>
            </a:r>
            <a:r>
              <a:rPr lang="en-US" sz="1400" i="1"/>
              <a:t>tail</a:t>
            </a:r>
            <a:r>
              <a:rPr lang="en-US" sz="1400"/>
              <a:t>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2146"/>
            <a:ext cx="4570857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562725" cy="3429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57562" y="295672"/>
            <a:ext cx="1200150" cy="2792809"/>
          </a:xfrm>
          <a:prstGeom prst="rect">
            <a:avLst/>
          </a:prstGeom>
        </p:spPr>
        <p:txBody>
          <a:bodyPr vert="horz" lIns="0" tIns="12065" rIns="0" bIns="0" rtlCol="0">
            <a:normAutofit/>
          </a:bodyPr>
          <a:lstStyle/>
          <a:p>
            <a:pPr marL="12700">
              <a:spcBef>
                <a:spcPts val="95"/>
              </a:spcBef>
            </a:pPr>
            <a:r>
              <a:rPr lang="pt-BR" spc="-5">
                <a:solidFill>
                  <a:srgbClr val="FFFFFF"/>
                </a:solidFill>
              </a:rPr>
              <a:t>Fila</a:t>
            </a:r>
            <a:endParaRPr lang="pt-BR">
              <a:solidFill>
                <a:srgbClr val="FFFFFF"/>
              </a:solidFill>
            </a:endParaRP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2831400" y="1227739"/>
            <a:ext cx="1531288" cy="2041717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bject 14"/>
          <p:cNvSpPr txBox="1">
            <a:spLocks noGrp="1"/>
          </p:cNvSpPr>
          <p:nvPr>
            <p:ph idx="1"/>
          </p:nvPr>
        </p:nvSpPr>
        <p:spPr>
          <a:xfrm>
            <a:off x="1667740" y="295672"/>
            <a:ext cx="2589934" cy="2792809"/>
          </a:xfrm>
          <a:prstGeom prst="rect">
            <a:avLst/>
          </a:prstGeom>
        </p:spPr>
        <p:txBody>
          <a:bodyPr vert="horz" lIns="0" tIns="12700" rIns="0" bIns="0" rtlCol="0" anchor="ctr">
            <a:normAutofit/>
          </a:bodyPr>
          <a:lstStyle/>
          <a:p>
            <a:pPr marL="596900" indent="-171450">
              <a:spcBef>
                <a:spcPts val="100"/>
              </a:spcBef>
              <a:buFont typeface="Wingdings" pitchFamily="2" charset="2"/>
              <a:buChar char="§"/>
            </a:pPr>
            <a:r>
              <a:rPr dirty="0" err="1"/>
              <a:t>Implementação</a:t>
            </a:r>
            <a:r>
              <a:rPr dirty="0"/>
              <a:t>: estática ou</a:t>
            </a:r>
            <a:r>
              <a:rPr spc="225" dirty="0"/>
              <a:t> </a:t>
            </a:r>
            <a:r>
              <a:rPr dirty="0" err="1"/>
              <a:t>dinâmica</a:t>
            </a:r>
            <a:r>
              <a:rPr dirty="0"/>
              <a:t>.</a:t>
            </a:r>
            <a:endParaRPr lang="pt-BR"/>
          </a:p>
          <a:p>
            <a:pPr marL="710565" marR="17145" indent="-171450">
              <a:buFont typeface="Wingdings" pitchFamily="2" charset="2"/>
              <a:buChar char="§"/>
            </a:pPr>
            <a:r>
              <a:rPr spc="-5" dirty="0"/>
              <a:t>FIFO </a:t>
            </a:r>
            <a:r>
              <a:rPr dirty="0"/>
              <a:t>– </a:t>
            </a:r>
            <a:r>
              <a:rPr i="1" dirty="0">
                <a:latin typeface="Arial"/>
                <a:cs typeface="Arial"/>
              </a:rPr>
              <a:t>First In First Out </a:t>
            </a:r>
            <a:r>
              <a:rPr dirty="0"/>
              <a:t>(primeiro a </a:t>
            </a:r>
            <a:r>
              <a:rPr spc="-10" dirty="0"/>
              <a:t>entrar,  </a:t>
            </a:r>
            <a:r>
              <a:rPr dirty="0"/>
              <a:t>primeiro a</a:t>
            </a:r>
            <a:r>
              <a:rPr spc="5" dirty="0"/>
              <a:t> </a:t>
            </a:r>
            <a:r>
              <a:rPr dirty="0" err="1"/>
              <a:t>sair</a:t>
            </a:r>
            <a:r>
              <a:rPr dirty="0"/>
              <a:t>).</a:t>
            </a:r>
            <a:endParaRPr lang="pt-BR"/>
          </a:p>
          <a:p>
            <a:pPr marL="710565" marR="95885" indent="-171450">
              <a:buFont typeface="Wingdings" pitchFamily="2" charset="2"/>
              <a:buChar char="§"/>
            </a:pPr>
            <a:r>
              <a:rPr spc="-5" dirty="0" err="1"/>
              <a:t>Exemplo</a:t>
            </a:r>
            <a:r>
              <a:rPr spc="-5" dirty="0"/>
              <a:t> </a:t>
            </a:r>
            <a:r>
              <a:rPr dirty="0"/>
              <a:t>– </a:t>
            </a:r>
            <a:r>
              <a:rPr spc="-5" dirty="0"/>
              <a:t>uma </a:t>
            </a:r>
            <a:r>
              <a:rPr dirty="0"/>
              <a:t>fila de pessoas no banco  ou no</a:t>
            </a:r>
            <a:r>
              <a:rPr spc="-15" dirty="0"/>
              <a:t> </a:t>
            </a:r>
            <a:r>
              <a:rPr dirty="0"/>
              <a:t>supermercado:</a:t>
            </a:r>
            <a:endParaRPr lang="pt-BR">
              <a:latin typeface="Times New Roman"/>
              <a:cs typeface="Times New Roman"/>
            </a:endParaRPr>
          </a:p>
          <a:p>
            <a:pPr marL="870585" marR="5080" indent="-171450">
              <a:spcBef>
                <a:spcPts val="310"/>
              </a:spcBef>
              <a:buFont typeface="Wingdings" pitchFamily="2" charset="2"/>
              <a:buChar char="§"/>
            </a:pPr>
            <a:r>
              <a:rPr lang="pt-BR" spc="-5"/>
              <a:t>o primeiro </a:t>
            </a:r>
            <a:r>
              <a:rPr lang="pt-BR"/>
              <a:t>cliente </a:t>
            </a:r>
            <a:r>
              <a:rPr lang="pt-BR" spc="-5"/>
              <a:t>que chega na </a:t>
            </a:r>
            <a:r>
              <a:rPr lang="pt-BR"/>
              <a:t>fila </a:t>
            </a:r>
            <a:r>
              <a:rPr lang="pt-BR" spc="-5"/>
              <a:t>é o primeiro  a ser</a:t>
            </a:r>
            <a:r>
              <a:rPr lang="pt-BR" spc="-10"/>
              <a:t> </a:t>
            </a:r>
            <a:r>
              <a:rPr lang="pt-BR" spc="-5"/>
              <a:t>atendido</a:t>
            </a:r>
            <a:endParaRPr lang="pt-BR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2146"/>
            <a:ext cx="4570857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562725" cy="3429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7562" y="295672"/>
            <a:ext cx="1200150" cy="2792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21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2100" kern="1200" spc="-2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</a:t>
            </a:r>
            <a:r>
              <a:rPr lang="en-US" sz="21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sz="2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21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</a:t>
            </a:r>
            <a:endParaRPr lang="en-US" sz="21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2831400" y="1227739"/>
            <a:ext cx="1531288" cy="2041717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/>
          <p:nvPr/>
        </p:nvSpPr>
        <p:spPr>
          <a:xfrm>
            <a:off x="1667740" y="295672"/>
            <a:ext cx="2589934" cy="2792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84150" indent="-228600" defTabSz="91440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/>
              <a:t>fila </a:t>
            </a:r>
            <a:r>
              <a:rPr lang="en-US" spc="-5"/>
              <a:t>vazia</a:t>
            </a:r>
            <a:r>
              <a:rPr lang="en-US" spc="-130"/>
              <a:t> </a:t>
            </a:r>
            <a:r>
              <a:rPr lang="en-US"/>
              <a:t>inicialmente</a:t>
            </a:r>
          </a:p>
          <a:p>
            <a:pPr marL="184150" indent="-228600" defTabSz="9144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/>
              <a:t>inserir </a:t>
            </a:r>
            <a:r>
              <a:rPr lang="en-US" spc="-5"/>
              <a:t>caixa</a:t>
            </a:r>
            <a:r>
              <a:rPr lang="en-US" spc="-210"/>
              <a:t>  </a:t>
            </a:r>
            <a:r>
              <a:rPr lang="en-US"/>
              <a:t>A</a:t>
            </a:r>
          </a:p>
          <a:p>
            <a:pPr marL="184150" indent="-228600" defTabSz="9144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/>
              <a:t>inserir </a:t>
            </a:r>
            <a:r>
              <a:rPr lang="en-US" spc="-5"/>
              <a:t>caixa</a:t>
            </a:r>
            <a:r>
              <a:rPr lang="en-US" spc="-135"/>
              <a:t> </a:t>
            </a:r>
            <a:r>
              <a:rPr lang="en-US"/>
              <a:t>B</a:t>
            </a:r>
          </a:p>
          <a:p>
            <a:pPr marL="184150" indent="-228600" defTabSz="9144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/>
              <a:t>inserir </a:t>
            </a:r>
            <a:r>
              <a:rPr lang="en-US" spc="-5"/>
              <a:t>caixa</a:t>
            </a:r>
            <a:r>
              <a:rPr lang="en-US" spc="-135"/>
              <a:t> </a:t>
            </a:r>
            <a:r>
              <a:rPr lang="en-US"/>
              <a:t>C</a:t>
            </a:r>
          </a:p>
          <a:p>
            <a:pPr marL="184150" indent="-228600" defTabSz="9144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pc="-5"/>
              <a:t>remover</a:t>
            </a:r>
            <a:r>
              <a:rPr lang="en-US" spc="-114"/>
              <a:t> </a:t>
            </a:r>
            <a:r>
              <a:rPr lang="en-US" spc="-5"/>
              <a:t>caixa A</a:t>
            </a:r>
            <a:endParaRPr lang="en-US"/>
          </a:p>
          <a:p>
            <a:pPr marL="184150" indent="-228600" defTabSz="9144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pc="-5"/>
              <a:t>remover</a:t>
            </a:r>
            <a:r>
              <a:rPr lang="en-US" spc="-114"/>
              <a:t> </a:t>
            </a:r>
            <a:r>
              <a:rPr lang="en-US" spc="-5"/>
              <a:t>caixa B</a:t>
            </a:r>
            <a:endParaRPr lang="en-US"/>
          </a:p>
          <a:p>
            <a:pPr marL="184150" indent="-228600" defTabSz="9144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/>
              <a:t>inserir </a:t>
            </a:r>
            <a:r>
              <a:rPr lang="en-US" spc="-5"/>
              <a:t>caixa</a:t>
            </a:r>
            <a:r>
              <a:rPr lang="en-US" spc="-135"/>
              <a:t> </a:t>
            </a:r>
            <a:r>
              <a:rPr lang="en-US"/>
              <a:t>D</a:t>
            </a:r>
          </a:p>
          <a:p>
            <a:pPr marL="184150" indent="-228600" defTabSz="9144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pc="-5"/>
              <a:t>remover</a:t>
            </a:r>
            <a:r>
              <a:rPr lang="en-US" spc="-114"/>
              <a:t> </a:t>
            </a:r>
            <a:r>
              <a:rPr lang="en-US" spc="-5"/>
              <a:t>caixa C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2146"/>
            <a:ext cx="4570857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562725" cy="3429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57562" y="295672"/>
            <a:ext cx="1200150" cy="2792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18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</a:t>
            </a:r>
            <a: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18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18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ç</a:t>
            </a:r>
            <a: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õ</a:t>
            </a:r>
            <a:r>
              <a:rPr lang="en-US" sz="18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</a:t>
            </a:r>
            <a:endParaRPr lang="en-US" sz="1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2831400" y="1227739"/>
            <a:ext cx="1531288" cy="2041717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667740" y="295672"/>
            <a:ext cx="2589934" cy="2792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84150" indent="-228600" defTabSz="9144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500" spc="-5"/>
              <a:t>Criar </a:t>
            </a:r>
            <a:r>
              <a:rPr lang="en-US" sz="1500"/>
              <a:t>e</a:t>
            </a:r>
            <a:r>
              <a:rPr lang="en-US" sz="1500" spc="-70"/>
              <a:t> </a:t>
            </a:r>
            <a:r>
              <a:rPr lang="en-US" sz="1500"/>
              <a:t>Destruir</a:t>
            </a:r>
          </a:p>
          <a:p>
            <a:pPr marL="342900" indent="-228600" defTabSz="914400">
              <a:lnSpc>
                <a:spcPct val="9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lang="en-US" sz="1500"/>
          </a:p>
          <a:p>
            <a:pPr marL="18415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/>
              <a:t>Situação: </a:t>
            </a:r>
            <a:r>
              <a:rPr lang="en-US" sz="1500" spc="-5"/>
              <a:t>vazia </a:t>
            </a:r>
            <a:r>
              <a:rPr lang="en-US" sz="1500"/>
              <a:t>(</a:t>
            </a:r>
            <a:r>
              <a:rPr lang="en-US" sz="1500" i="1"/>
              <a:t>empty</a:t>
            </a:r>
            <a:r>
              <a:rPr lang="en-US" sz="1500"/>
              <a:t>), cheia</a:t>
            </a:r>
            <a:r>
              <a:rPr lang="en-US" sz="1500" spc="-120"/>
              <a:t> </a:t>
            </a:r>
            <a:r>
              <a:rPr lang="en-US" sz="1500"/>
              <a:t>(</a:t>
            </a:r>
            <a:r>
              <a:rPr lang="en-US" sz="1500" i="1"/>
              <a:t>full</a:t>
            </a:r>
            <a:r>
              <a:rPr lang="en-US" sz="1500"/>
              <a:t>)</a:t>
            </a:r>
          </a:p>
          <a:p>
            <a:pPr marL="18415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/>
              <a:t>Operações básicas: inserir </a:t>
            </a:r>
            <a:r>
              <a:rPr lang="en-US" sz="1500" spc="-5"/>
              <a:t>(</a:t>
            </a:r>
            <a:r>
              <a:rPr lang="en-US" sz="1500" i="1" spc="-5"/>
              <a:t>append</a:t>
            </a:r>
            <a:r>
              <a:rPr lang="en-US" sz="1500" i="1" spc="-125"/>
              <a:t> </a:t>
            </a:r>
            <a:r>
              <a:rPr lang="en-US" sz="1500" spc="-5"/>
              <a:t>ou </a:t>
            </a:r>
            <a:r>
              <a:rPr lang="en-US" sz="1500" i="1"/>
              <a:t>insert</a:t>
            </a:r>
            <a:r>
              <a:rPr lang="en-US" sz="1500"/>
              <a:t>) e </a:t>
            </a:r>
            <a:r>
              <a:rPr lang="en-US" sz="1500" spc="-5"/>
              <a:t>remover </a:t>
            </a:r>
            <a:r>
              <a:rPr lang="en-US" sz="1500"/>
              <a:t>(</a:t>
            </a:r>
            <a:r>
              <a:rPr lang="en-US" sz="1500" i="1"/>
              <a:t>serve </a:t>
            </a:r>
            <a:r>
              <a:rPr lang="en-US" sz="1500" spc="-5"/>
              <a:t>ou</a:t>
            </a:r>
            <a:r>
              <a:rPr lang="en-US" sz="1500" spc="-10"/>
              <a:t> </a:t>
            </a:r>
            <a:r>
              <a:rPr lang="en-US" sz="1500" i="1"/>
              <a:t>delete</a:t>
            </a:r>
            <a:r>
              <a:rPr lang="en-US" sz="1500"/>
              <a:t>)</a:t>
            </a:r>
          </a:p>
          <a:p>
            <a:pPr marL="183515" marR="508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/>
              <a:t>Outras operações: limpar (</a:t>
            </a:r>
            <a:r>
              <a:rPr lang="en-US" sz="1500" i="1"/>
              <a:t>clear</a:t>
            </a:r>
            <a:r>
              <a:rPr lang="en-US" sz="1500"/>
              <a:t>), tamanho  </a:t>
            </a:r>
            <a:r>
              <a:rPr lang="en-US" sz="1500" spc="-5"/>
              <a:t>(</a:t>
            </a:r>
            <a:r>
              <a:rPr lang="en-US" sz="1500" i="1" spc="-5"/>
              <a:t>size</a:t>
            </a:r>
            <a:r>
              <a:rPr lang="en-US" sz="1500" spc="-5"/>
              <a:t>), </a:t>
            </a:r>
            <a:r>
              <a:rPr lang="en-US" sz="1500"/>
              <a:t>começo (</a:t>
            </a:r>
            <a:r>
              <a:rPr lang="en-US" sz="1500" i="1"/>
              <a:t>front</a:t>
            </a:r>
            <a:r>
              <a:rPr lang="en-US" sz="1500"/>
              <a:t>), final</a:t>
            </a:r>
            <a:r>
              <a:rPr lang="en-US" sz="1500" spc="-15"/>
              <a:t> </a:t>
            </a:r>
            <a:r>
              <a:rPr lang="en-US" sz="1500"/>
              <a:t>(</a:t>
            </a:r>
            <a:r>
              <a:rPr lang="en-US" sz="1500" i="1"/>
              <a:t>rear</a:t>
            </a:r>
            <a:r>
              <a:rPr lang="en-US" sz="1500"/>
              <a:t>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388611" y="3263011"/>
            <a:ext cx="6794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00" spc="-5" dirty="0">
                <a:solidFill>
                  <a:srgbClr val="BAB999"/>
                </a:solidFill>
                <a:latin typeface="Arial"/>
                <a:cs typeface="Arial"/>
              </a:rPr>
              <a:t>5</a:t>
            </a:r>
            <a:endParaRPr lang="pt-BR"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4324" y="240030"/>
            <a:ext cx="3943349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dirty="0"/>
              <a:t>Implementação</a:t>
            </a:r>
            <a:r>
              <a:rPr sz="2150" spc="-114" dirty="0"/>
              <a:t> </a:t>
            </a:r>
            <a:r>
              <a:rPr sz="2150" dirty="0"/>
              <a:t>Estática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idx="1"/>
          </p:nvPr>
        </p:nvSpPr>
        <p:spPr>
          <a:xfrm>
            <a:off x="314325" y="912812"/>
            <a:ext cx="3943350" cy="18832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24865" marR="5080" indent="-285750">
              <a:lnSpc>
                <a:spcPct val="100000"/>
              </a:lnSpc>
              <a:spcBef>
                <a:spcPts val="105"/>
              </a:spcBef>
              <a:buFont typeface="Wingdings" pitchFamily="2" charset="2"/>
              <a:buChar char="§"/>
            </a:pPr>
            <a:r>
              <a:rPr sz="1200" spc="-5" dirty="0"/>
              <a:t>Um vetor </a:t>
            </a:r>
            <a:r>
              <a:rPr sz="1200" dirty="0"/>
              <a:t>linear com o início sempre na  primeira posição e todas as entradas são  </a:t>
            </a:r>
            <a:r>
              <a:rPr sz="1200" spc="-5" dirty="0"/>
              <a:t>movidas </a:t>
            </a:r>
            <a:r>
              <a:rPr sz="1200" dirty="0"/>
              <a:t>no </a:t>
            </a:r>
            <a:r>
              <a:rPr sz="1200" spc="-5" dirty="0"/>
              <a:t>vetor </a:t>
            </a:r>
            <a:r>
              <a:rPr sz="1200" dirty="0"/>
              <a:t>quando um item é  </a:t>
            </a:r>
            <a:r>
              <a:rPr sz="1200" spc="-5" dirty="0"/>
              <a:t>removido. </a:t>
            </a:r>
            <a:r>
              <a:rPr sz="1200" dirty="0"/>
              <a:t>Geralmente, este é um</a:t>
            </a:r>
            <a:r>
              <a:rPr sz="1200" spc="-50" dirty="0"/>
              <a:t> </a:t>
            </a:r>
            <a:r>
              <a:rPr sz="1200" dirty="0"/>
              <a:t>método  lento e pobre para ser usado em  </a:t>
            </a:r>
            <a:r>
              <a:rPr sz="1200" dirty="0" err="1"/>
              <a:t>computadores</a:t>
            </a:r>
            <a:r>
              <a:rPr sz="1200" dirty="0"/>
              <a:t>.</a:t>
            </a:r>
            <a:endParaRPr lang="pt-BR" sz="1200" dirty="0"/>
          </a:p>
          <a:p>
            <a:pPr marL="539115" marR="5080" indent="0">
              <a:lnSpc>
                <a:spcPct val="100000"/>
              </a:lnSpc>
              <a:spcBef>
                <a:spcPts val="105"/>
              </a:spcBef>
              <a:buNone/>
            </a:pPr>
            <a:endParaRPr lang="pt-BR" sz="1200" dirty="0"/>
          </a:p>
          <a:p>
            <a:pPr marL="824865" marR="5080" indent="-285750">
              <a:lnSpc>
                <a:spcPct val="100000"/>
              </a:lnSpc>
              <a:spcBef>
                <a:spcPts val="105"/>
              </a:spcBef>
              <a:buFont typeface="Wingdings" pitchFamily="2" charset="2"/>
              <a:buChar char="§"/>
            </a:pPr>
            <a:r>
              <a:rPr lang="pt-BR" sz="1200" spc="-15" dirty="0">
                <a:solidFill>
                  <a:srgbClr val="292934"/>
                </a:solidFill>
                <a:latin typeface="Arial"/>
                <a:cs typeface="Arial"/>
              </a:rPr>
              <a:t>Vetor </a:t>
            </a:r>
            <a:r>
              <a:rPr lang="pt-BR" sz="1200" dirty="0">
                <a:solidFill>
                  <a:srgbClr val="292934"/>
                </a:solidFill>
                <a:latin typeface="Arial"/>
                <a:cs typeface="Arial"/>
              </a:rPr>
              <a:t>linear com dois índices: início e fim  que sempre crescem. É um bom método</a:t>
            </a:r>
            <a:r>
              <a:rPr lang="pt-BR" sz="1200" spc="-1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pt-BR" sz="1200" dirty="0">
                <a:solidFill>
                  <a:srgbClr val="292934"/>
                </a:solidFill>
                <a:latin typeface="Arial"/>
                <a:cs typeface="Arial"/>
              </a:rPr>
              <a:t>se  a fila pode ser esvaziada totalmente  quando</a:t>
            </a:r>
            <a:r>
              <a:rPr lang="pt-BR" sz="1200" spc="-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pt-BR" sz="1200" dirty="0">
                <a:solidFill>
                  <a:srgbClr val="292934"/>
                </a:solidFill>
                <a:latin typeface="Arial"/>
                <a:cs typeface="Arial"/>
              </a:rPr>
              <a:t>cheia.</a:t>
            </a:r>
            <a:endParaRPr lang="pt-BR" sz="1200" dirty="0">
              <a:latin typeface="Arial"/>
              <a:cs typeface="Arial"/>
            </a:endParaRPr>
          </a:p>
          <a:p>
            <a:pPr marL="824865" marR="5080" indent="-285750">
              <a:lnSpc>
                <a:spcPct val="100000"/>
              </a:lnSpc>
              <a:spcBef>
                <a:spcPts val="105"/>
              </a:spcBef>
              <a:buFont typeface="Wingdings" pitchFamily="2" charset="2"/>
              <a:buChar char="§"/>
            </a:pP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8611" y="3263900"/>
            <a:ext cx="679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BAB999"/>
                </a:solidFill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889"/>
            <a:ext cx="4571365" cy="3428365"/>
          </a:xfrm>
          <a:custGeom>
            <a:avLst/>
            <a:gdLst/>
            <a:ahLst/>
            <a:cxnLst/>
            <a:rect l="l" t="t" r="r" b="b"/>
            <a:pathLst>
              <a:path w="4571365" h="3428365">
                <a:moveTo>
                  <a:pt x="0" y="3428111"/>
                </a:moveTo>
                <a:lnTo>
                  <a:pt x="4571365" y="3428111"/>
                </a:lnTo>
                <a:lnTo>
                  <a:pt x="4571365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2146"/>
            <a:ext cx="4570857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562725" cy="3429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57562" y="295672"/>
            <a:ext cx="1200150" cy="2792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/>
            <a:r>
              <a:rPr lang="en-US" sz="1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Implementação Estática</a:t>
            </a:r>
            <a:r>
              <a:rPr lang="en-US" sz="1100" kern="1200" spc="-1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1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(cont.)</a:t>
            </a:r>
            <a:endParaRPr lang="en-US" sz="11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2831400" y="1227739"/>
            <a:ext cx="1531288" cy="2041717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667740" y="295672"/>
            <a:ext cx="2589934" cy="2792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83515" marR="5080" indent="-228600" defTabSz="9144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400" spc="5"/>
          </a:p>
          <a:p>
            <a:pPr marL="297815" marR="5080" indent="-228600" defTabSz="9144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spc="-15"/>
              <a:t>Vetor </a:t>
            </a:r>
            <a:r>
              <a:rPr lang="en-US" sz="1400"/>
              <a:t>circular com dois índices (início e </a:t>
            </a:r>
            <a:r>
              <a:rPr lang="en-US" sz="1400" spc="-5"/>
              <a:t>fim)  </a:t>
            </a:r>
            <a:r>
              <a:rPr lang="en-US" sz="1400"/>
              <a:t>e </a:t>
            </a:r>
            <a:r>
              <a:rPr lang="en-US" sz="1400" spc="-5"/>
              <a:t>uma </a:t>
            </a:r>
            <a:r>
              <a:rPr lang="en-US" sz="1400"/>
              <a:t>posição sempre </a:t>
            </a:r>
            <a:r>
              <a:rPr lang="en-US" sz="1400" spc="-5"/>
              <a:t>deixada</a:t>
            </a:r>
            <a:r>
              <a:rPr lang="en-US" sz="1400" spc="-15"/>
              <a:t> </a:t>
            </a:r>
            <a:r>
              <a:rPr lang="en-US" sz="1400" spc="-5"/>
              <a:t>vaga;</a:t>
            </a:r>
            <a:endParaRPr lang="en-US" sz="1400"/>
          </a:p>
          <a:p>
            <a:pPr marL="297815" marR="5080" indent="-228600" defTabSz="9144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spc="-15"/>
              <a:t>Vetor </a:t>
            </a:r>
            <a:r>
              <a:rPr lang="en-US" sz="1400"/>
              <a:t>circular com dois índices (início e </a:t>
            </a:r>
            <a:r>
              <a:rPr lang="en-US" sz="1400" spc="-5"/>
              <a:t>fim)  </a:t>
            </a:r>
            <a:r>
              <a:rPr lang="en-US" sz="1400"/>
              <a:t>e </a:t>
            </a:r>
            <a:r>
              <a:rPr lang="en-US" sz="1400" spc="-5"/>
              <a:t>uma variável </a:t>
            </a:r>
            <a:r>
              <a:rPr lang="en-US" sz="1400"/>
              <a:t>inteira contendo o número  de</a:t>
            </a:r>
            <a:r>
              <a:rPr lang="en-US" sz="1400" spc="-5"/>
              <a:t> </a:t>
            </a:r>
            <a:r>
              <a:rPr lang="en-US" sz="1400"/>
              <a:t>itens;</a:t>
            </a:r>
          </a:p>
          <a:p>
            <a:pPr marL="297815" marR="5080" indent="-228600" defTabSz="914400">
              <a:lnSpc>
                <a:spcPct val="90000"/>
              </a:lnSpc>
              <a:spcBef>
                <a:spcPts val="305"/>
              </a:spcBef>
              <a:buFont typeface="Arial" panose="020B0604020202020204" pitchFamily="34" charset="0"/>
              <a:buChar char="•"/>
            </a:pPr>
            <a:r>
              <a:rPr lang="en-US" sz="1400" spc="-15"/>
              <a:t>Vetor </a:t>
            </a:r>
            <a:r>
              <a:rPr lang="en-US" sz="1400"/>
              <a:t>circular com dois índices (início e </a:t>
            </a:r>
            <a:r>
              <a:rPr lang="en-US" sz="1400" spc="-5"/>
              <a:t>fim)  </a:t>
            </a:r>
            <a:r>
              <a:rPr lang="en-US" sz="1400"/>
              <a:t>que assumem </a:t>
            </a:r>
            <a:r>
              <a:rPr lang="en-US" sz="1400" spc="-5"/>
              <a:t>valores </a:t>
            </a:r>
            <a:r>
              <a:rPr lang="en-US" sz="1400"/>
              <a:t>especiais para  indicar fila</a:t>
            </a:r>
            <a:r>
              <a:rPr lang="en-US" sz="1400" spc="-20"/>
              <a:t> </a:t>
            </a:r>
            <a:r>
              <a:rPr lang="en-US" sz="1400" spc="-5"/>
              <a:t>vazia.</a:t>
            </a:r>
            <a:endParaRPr 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690FFC0-F9B6-7D49-BBA8-51D16FE7488A}"/>
              </a:ext>
            </a:extLst>
          </p:cNvPr>
          <p:cNvSpPr/>
          <p:nvPr/>
        </p:nvSpPr>
        <p:spPr>
          <a:xfrm>
            <a:off x="304800" y="266700"/>
            <a:ext cx="4114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fila = [];</a:t>
            </a:r>
          </a:p>
          <a:p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fila.push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fila.push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fila.push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b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("Fila: " + fila);</a:t>
            </a:r>
          </a:p>
          <a:p>
            <a:b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fila.shift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b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("Elemento Removido: " + </a:t>
            </a:r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pt-B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pt-B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("Fila: " + fila);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42565C-E3CC-4EF0-8093-88FCC788A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1999" cy="34286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76397" y="1694160"/>
            <a:ext cx="1600200" cy="571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961803" y="818800"/>
            <a:ext cx="3429002" cy="17913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467" y="428893"/>
            <a:ext cx="3010255" cy="26044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B009DD-15FE-BB40-8BFB-460745593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857" y="735675"/>
            <a:ext cx="2665842" cy="2008311"/>
          </a:xfrm>
        </p:spPr>
        <p:txBody>
          <a:bodyPr anchor="ctr">
            <a:normAutofit/>
          </a:bodyPr>
          <a:lstStyle/>
          <a:p>
            <a:pPr algn="l"/>
            <a:r>
              <a:rPr lang="pt-BR" sz="2800"/>
              <a:t>Estrutura de Dados 01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69CB50-2B2F-A34C-A05A-45BF8E62B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1191" y="922632"/>
            <a:ext cx="1125340" cy="1634397"/>
          </a:xfrm>
        </p:spPr>
        <p:txBody>
          <a:bodyPr anchor="ctr">
            <a:normAutofit/>
          </a:bodyPr>
          <a:lstStyle/>
          <a:p>
            <a:pPr algn="l"/>
            <a:r>
              <a:rPr lang="pt-BR" sz="900"/>
              <a:t>Pilha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771528" y="1692586"/>
            <a:ext cx="1600200" cy="571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402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</Words>
  <Application>Microsoft Macintosh PowerPoint</Application>
  <PresentationFormat>Personalizar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Times New Roman</vt:lpstr>
      <vt:lpstr>Verdana</vt:lpstr>
      <vt:lpstr>Wingdings</vt:lpstr>
      <vt:lpstr>Wingdings 2</vt:lpstr>
      <vt:lpstr>Tema do Office</vt:lpstr>
      <vt:lpstr>Estrutura de Dados 01</vt:lpstr>
      <vt:lpstr>Fila</vt:lpstr>
      <vt:lpstr>Fila</vt:lpstr>
      <vt:lpstr>Exemplo</vt:lpstr>
      <vt:lpstr>Operações</vt:lpstr>
      <vt:lpstr>Implementação Estática</vt:lpstr>
      <vt:lpstr>Implementação Estática (cont.)</vt:lpstr>
      <vt:lpstr>Apresentação do PowerPoint</vt:lpstr>
      <vt:lpstr>Estrutura de Dados 01</vt:lpstr>
      <vt:lpstr>Pilha</vt:lpstr>
      <vt:lpstr>Pilha</vt:lpstr>
      <vt:lpstr>Exemplo</vt:lpstr>
      <vt:lpstr>Exemplo – Inverter uma linha</vt:lpstr>
      <vt:lpstr>Operações</vt:lpstr>
      <vt:lpstr>Apresentação do PowerPoint</vt:lpstr>
      <vt:lpstr>Complexidade de Algorítimos: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 01</dc:title>
  <dc:creator>Usuário do Microsoft Office</dc:creator>
  <cp:lastModifiedBy>Usuário do Microsoft Office</cp:lastModifiedBy>
  <cp:revision>1</cp:revision>
  <dcterms:created xsi:type="dcterms:W3CDTF">2020-03-30T21:46:21Z</dcterms:created>
  <dcterms:modified xsi:type="dcterms:W3CDTF">2020-03-30T21:46:33Z</dcterms:modified>
</cp:coreProperties>
</file>