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2" r:id="rId6"/>
  </p:sldMasterIdLst>
  <p:notesMasterIdLst>
    <p:notesMasterId r:id="rId16"/>
  </p:notesMasterIdLst>
  <p:sldIdLst>
    <p:sldId id="327" r:id="rId7"/>
    <p:sldId id="326" r:id="rId8"/>
    <p:sldId id="328" r:id="rId9"/>
    <p:sldId id="335" r:id="rId10"/>
    <p:sldId id="325" r:id="rId11"/>
    <p:sldId id="332" r:id="rId12"/>
    <p:sldId id="298" r:id="rId13"/>
    <p:sldId id="268" r:id="rId14"/>
    <p:sldId id="33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5BC8F"/>
    <a:srgbClr val="C5A365"/>
    <a:srgbClr val="5B9BD5"/>
    <a:srgbClr val="BED62E"/>
    <a:srgbClr val="BED6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551D1-7E47-4E00-87D6-ED0E18E7BE60}" v="583" dt="2021-03-15T13:35:22.051"/>
    <p1510:client id="{2656804A-5C3D-4506-A0F3-C3F311B74273}" v="501" dt="2021-03-15T13:58:48.599"/>
    <p1510:client id="{400011A9-0F53-4261-AD73-70BE017A9FC9}" v="1" dt="2021-03-14T22:19:29.319"/>
    <p1510:client id="{487EB49F-F033-2000-8106-54B81964D914}" v="974" dt="2021-03-15T13:43:10.130"/>
    <p1510:client id="{4A9191E6-613D-4DF3-99DA-F9B66CB65B4C}" v="6384" dt="2021-03-15T20:06:04.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50" autoAdjust="0"/>
  </p:normalViewPr>
  <p:slideViewPr>
    <p:cSldViewPr snapToGrid="0">
      <p:cViewPr>
        <p:scale>
          <a:sx n="66" d="100"/>
          <a:sy n="66" d="100"/>
        </p:scale>
        <p:origin x="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8D9-479D-ADA3-2A37F5B31393}"/>
              </c:ext>
            </c:extLst>
          </c:dPt>
          <c:dPt>
            <c:idx val="1"/>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F8D9-479D-ADA3-2A37F5B31393}"/>
              </c:ext>
            </c:extLst>
          </c:dPt>
          <c:dPt>
            <c:idx val="2"/>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F8D9-479D-ADA3-2A37F5B31393}"/>
              </c:ext>
            </c:extLst>
          </c:dPt>
          <c:dPt>
            <c:idx val="3"/>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F8D9-479D-ADA3-2A37F5B31393}"/>
              </c:ext>
            </c:extLst>
          </c:dPt>
          <c:cat>
            <c:strRef>
              <c:f>Sheet1!$A$2:$A$3</c:f>
              <c:strCache>
                <c:ptCount val="2"/>
                <c:pt idx="0">
                  <c:v>Not Canceled</c:v>
                </c:pt>
                <c:pt idx="1">
                  <c:v>Canceled</c:v>
                </c:pt>
              </c:strCache>
            </c:strRef>
          </c:cat>
          <c:val>
            <c:numRef>
              <c:f>Sheet1!$B$2:$B$3</c:f>
              <c:numCache>
                <c:formatCode>0</c:formatCode>
                <c:ptCount val="2"/>
                <c:pt idx="0">
                  <c:v>80.191046</c:v>
                </c:pt>
                <c:pt idx="1">
                  <c:v>155.92136199999999</c:v>
                </c:pt>
              </c:numCache>
            </c:numRef>
          </c:val>
          <c:extLst>
            <c:ext xmlns:c16="http://schemas.microsoft.com/office/drawing/2014/chart" uri="{C3380CC4-5D6E-409C-BE32-E72D297353CC}">
              <c16:uniqueId val="{00000008-F8D9-479D-ADA3-2A37F5B31393}"/>
            </c:ext>
          </c:extLst>
        </c:ser>
        <c:dLbls>
          <c:showLegendKey val="0"/>
          <c:showVal val="0"/>
          <c:showCatName val="0"/>
          <c:showSerName val="0"/>
          <c:showPercent val="0"/>
          <c:showBubbleSize val="0"/>
        </c:dLbls>
        <c:gapWidth val="100"/>
        <c:overlap val="-24"/>
        <c:axId val="1154069456"/>
        <c:axId val="1154075280"/>
      </c:barChart>
      <c:catAx>
        <c:axId val="11540694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54075280"/>
        <c:crosses val="autoZero"/>
        <c:auto val="1"/>
        <c:lblAlgn val="ctr"/>
        <c:lblOffset val="100"/>
        <c:noMultiLvlLbl val="0"/>
      </c:catAx>
      <c:valAx>
        <c:axId val="115407528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5406945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E9-43B7-92DD-F7BDE2ADA685}"/>
              </c:ext>
            </c:extLst>
          </c:dPt>
          <c:dPt>
            <c:idx val="1"/>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E9-43B7-92DD-F7BDE2ADA685}"/>
              </c:ext>
            </c:extLst>
          </c:dPt>
          <c:dPt>
            <c:idx val="2"/>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E9-43B7-92DD-F7BDE2ADA685}"/>
              </c:ext>
            </c:extLst>
          </c:dPt>
          <c:dPt>
            <c:idx val="3"/>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E9-43B7-92DD-F7BDE2ADA685}"/>
              </c:ext>
            </c:extLst>
          </c:dPt>
          <c:cat>
            <c:strRef>
              <c:f>Sheet1!$A$2:$A$3</c:f>
              <c:strCache>
                <c:ptCount val="2"/>
                <c:pt idx="0">
                  <c:v>Not Canceled</c:v>
                </c:pt>
                <c:pt idx="1">
                  <c:v>Canceled</c:v>
                </c:pt>
              </c:strCache>
            </c:strRef>
          </c:cat>
          <c:val>
            <c:numRef>
              <c:f>Sheet1!$B$2:$B$3</c:f>
              <c:numCache>
                <c:formatCode>0.00</c:formatCode>
                <c:ptCount val="2"/>
                <c:pt idx="0">
                  <c:v>0.73825499999999999</c:v>
                </c:pt>
                <c:pt idx="1">
                  <c:v>0.24729899999999999</c:v>
                </c:pt>
              </c:numCache>
            </c:numRef>
          </c:val>
          <c:extLst>
            <c:ext xmlns:c16="http://schemas.microsoft.com/office/drawing/2014/chart" uri="{C3380CC4-5D6E-409C-BE32-E72D297353CC}">
              <c16:uniqueId val="{00000008-83E9-43B7-92DD-F7BDE2ADA685}"/>
            </c:ext>
          </c:extLst>
        </c:ser>
        <c:dLbls>
          <c:showLegendKey val="0"/>
          <c:showVal val="0"/>
          <c:showCatName val="0"/>
          <c:showSerName val="0"/>
          <c:showPercent val="0"/>
          <c:showBubbleSize val="0"/>
        </c:dLbls>
        <c:gapWidth val="100"/>
        <c:overlap val="-24"/>
        <c:axId val="279394015"/>
        <c:axId val="279399423"/>
      </c:barChart>
      <c:catAx>
        <c:axId val="27939401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9399423"/>
        <c:crosses val="autoZero"/>
        <c:auto val="1"/>
        <c:lblAlgn val="ctr"/>
        <c:lblOffset val="100"/>
        <c:noMultiLvlLbl val="0"/>
      </c:catAx>
      <c:valAx>
        <c:axId val="279399423"/>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79394015"/>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3E30-49BD-BC2C-79DBA3CB27C6}"/>
              </c:ext>
            </c:extLst>
          </c:dPt>
          <c:dPt>
            <c:idx val="1"/>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3E30-49BD-BC2C-79DBA3CB27C6}"/>
              </c:ext>
            </c:extLst>
          </c:dPt>
          <c:dPt>
            <c:idx val="2"/>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3E30-49BD-BC2C-79DBA3CB27C6}"/>
              </c:ext>
            </c:extLst>
          </c:dPt>
          <c:dPt>
            <c:idx val="3"/>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3E30-49BD-BC2C-79DBA3CB27C6}"/>
              </c:ext>
            </c:extLst>
          </c:dPt>
          <c:cat>
            <c:strRef>
              <c:f>Sheet1!$A$2:$A$3</c:f>
              <c:strCache>
                <c:ptCount val="2"/>
                <c:pt idx="0">
                  <c:v>Not Canceled</c:v>
                </c:pt>
                <c:pt idx="1">
                  <c:v>Canceled</c:v>
                </c:pt>
              </c:strCache>
            </c:strRef>
          </c:cat>
          <c:val>
            <c:numRef>
              <c:f>Sheet1!$B$2:$B$3</c:f>
              <c:numCache>
                <c:formatCode>0</c:formatCode>
                <c:ptCount val="2"/>
                <c:pt idx="0">
                  <c:v>2.0988E-2</c:v>
                </c:pt>
                <c:pt idx="1">
                  <c:v>0.17154</c:v>
                </c:pt>
              </c:numCache>
            </c:numRef>
          </c:val>
          <c:extLst>
            <c:ext xmlns:c16="http://schemas.microsoft.com/office/drawing/2014/chart" uri="{C3380CC4-5D6E-409C-BE32-E72D297353CC}">
              <c16:uniqueId val="{00000008-3E30-49BD-BC2C-79DBA3CB27C6}"/>
            </c:ext>
          </c:extLst>
        </c:ser>
        <c:dLbls>
          <c:showLegendKey val="0"/>
          <c:showVal val="0"/>
          <c:showCatName val="0"/>
          <c:showSerName val="0"/>
          <c:showPercent val="0"/>
          <c:showBubbleSize val="0"/>
        </c:dLbls>
        <c:gapWidth val="100"/>
        <c:overlap val="-24"/>
        <c:axId val="1154069456"/>
        <c:axId val="1154075280"/>
      </c:barChart>
      <c:catAx>
        <c:axId val="11540694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54075280"/>
        <c:crosses val="autoZero"/>
        <c:auto val="1"/>
        <c:lblAlgn val="ctr"/>
        <c:lblOffset val="100"/>
        <c:noMultiLvlLbl val="0"/>
      </c:catAx>
      <c:valAx>
        <c:axId val="1154075280"/>
        <c:scaling>
          <c:orientation val="minMax"/>
          <c:max val="0.2"/>
        </c:scaling>
        <c:delete val="0"/>
        <c:axPos val="l"/>
        <c:majorGridlines>
          <c:spPr>
            <a:ln w="9525" cap="flat" cmpd="sng" algn="ctr">
              <a:solidFill>
                <a:schemeClr val="lt1">
                  <a:lumMod val="95000"/>
                  <a:alpha val="10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54069456"/>
        <c:crosses val="autoZero"/>
        <c:crossBetween val="between"/>
        <c:majorUnit val="5.000000000000001E-2"/>
        <c:minorUnit val="1.0000000000000002E-2"/>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C44E9-87A1-436B-80E3-D91D976FEF16}" type="datetimeFigureOut">
              <a:rPr lang="en-US" smtClean="0"/>
              <a:t>3/15/2021</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8C773A-083E-4C2D-8D8A-633C7D0157DA}" type="slidenum">
              <a:rPr lang="en-US" smtClean="0"/>
              <a:t>‹#›</a:t>
            </a:fld>
            <a:endParaRPr lang="en-US"/>
          </a:p>
        </p:txBody>
      </p:sp>
    </p:spTree>
    <p:extLst>
      <p:ext uri="{BB962C8B-B14F-4D97-AF65-F5344CB8AC3E}">
        <p14:creationId xmlns:p14="http://schemas.microsoft.com/office/powerpoint/2010/main" val="4033613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	Good afternoon everyone, We will now present Group Y’s assessment of predicting booking cancellations for Hotel Chain C.</a:t>
            </a:r>
            <a:endParaRPr lang="en-GB" dirty="0"/>
          </a:p>
        </p:txBody>
      </p:sp>
      <p:sp>
        <p:nvSpPr>
          <p:cNvPr id="4" name="Slide Number Placeholder 3"/>
          <p:cNvSpPr>
            <a:spLocks noGrp="1"/>
          </p:cNvSpPr>
          <p:nvPr>
            <p:ph type="sldNum" sz="quarter" idx="5"/>
          </p:nvPr>
        </p:nvSpPr>
        <p:spPr/>
        <p:txBody>
          <a:bodyPr/>
          <a:lstStyle/>
          <a:p>
            <a:fld id="{D38C773A-083E-4C2D-8D8A-633C7D0157DA}" type="slidenum">
              <a:rPr lang="en-US" smtClean="0"/>
              <a:t>1</a:t>
            </a:fld>
            <a:endParaRPr lang="en-US"/>
          </a:p>
        </p:txBody>
      </p:sp>
    </p:spTree>
    <p:extLst>
      <p:ext uri="{BB962C8B-B14F-4D97-AF65-F5344CB8AC3E}">
        <p14:creationId xmlns:p14="http://schemas.microsoft.com/office/powerpoint/2010/main" val="1039053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	The Situation is that Hotel Chain C wants to reduce their cancellation rate from 40% to 20% for H2.</a:t>
            </a:r>
          </a:p>
          <a:p>
            <a:endParaRPr lang="en-US" dirty="0"/>
          </a:p>
          <a:p>
            <a:r>
              <a:rPr lang="en-US" dirty="0"/>
              <a:t>	So, the goal is to predict cancelled bookings in order to reduce this rate and meet Michael’s desire.</a:t>
            </a:r>
          </a:p>
          <a:p>
            <a:endParaRPr lang="en-US" dirty="0"/>
          </a:p>
          <a:p>
            <a:r>
              <a:rPr lang="en-US" dirty="0"/>
              <a:t>	Therefore, we must service a predictive model for Cancellations, that will supply clear decision rules for overbooking policies with the aim of increasing profits.</a:t>
            </a:r>
          </a:p>
        </p:txBody>
      </p:sp>
      <p:sp>
        <p:nvSpPr>
          <p:cNvPr id="4" name="Marcador de Posição do Número do Diapositivo 3"/>
          <p:cNvSpPr>
            <a:spLocks noGrp="1"/>
          </p:cNvSpPr>
          <p:nvPr>
            <p:ph type="sldNum" sz="quarter" idx="5"/>
          </p:nvPr>
        </p:nvSpPr>
        <p:spPr/>
        <p:txBody>
          <a:bodyPr/>
          <a:lstStyle/>
          <a:p>
            <a:fld id="{D38C773A-083E-4C2D-8D8A-633C7D0157DA}" type="slidenum">
              <a:rPr lang="en-US" smtClean="0"/>
              <a:t>2</a:t>
            </a:fld>
            <a:endParaRPr lang="en-US"/>
          </a:p>
        </p:txBody>
      </p:sp>
    </p:spTree>
    <p:extLst>
      <p:ext uri="{BB962C8B-B14F-4D97-AF65-F5344CB8AC3E}">
        <p14:creationId xmlns:p14="http://schemas.microsoft.com/office/powerpoint/2010/main" val="258530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sz="1200" dirty="0">
                <a:cs typeface="Calibri"/>
              </a:rPr>
              <a:t>	How did we do it?</a:t>
            </a:r>
          </a:p>
          <a:p>
            <a:endParaRPr lang="en-US" sz="1200" dirty="0">
              <a:cs typeface="Calibri"/>
            </a:endParaRPr>
          </a:p>
          <a:p>
            <a:r>
              <a:rPr lang="en-US" sz="1200" dirty="0">
                <a:cs typeface="Calibri"/>
              </a:rPr>
              <a:t>	Our goal was to maximize getting the cancelled bookings right predictions, without letting more than 40% of cancelled bookings be predicted as non-cancellations.</a:t>
            </a:r>
          </a:p>
          <a:p>
            <a:r>
              <a:rPr lang="en-US" sz="1200" dirty="0">
                <a:cs typeface="Calibri"/>
              </a:rPr>
              <a:t>	</a:t>
            </a:r>
          </a:p>
          <a:p>
            <a:r>
              <a:rPr lang="en-US" sz="1200" dirty="0">
                <a:cs typeface="Calibri"/>
              </a:rPr>
              <a:t>	To summarize, we construct an optimization problem displayed here: Maximizing Recall for Cancellations subject to Precision for Cancellations at least 60%.</a:t>
            </a:r>
          </a:p>
          <a:p>
            <a:endParaRPr lang="en-US" sz="1200" dirty="0">
              <a:cs typeface="Calibri"/>
            </a:endParaRPr>
          </a:p>
          <a:p>
            <a:r>
              <a:rPr lang="en-US" sz="1200" dirty="0">
                <a:cs typeface="Calibri"/>
              </a:rPr>
              <a:t>	This way we will solve the cancellation rate problem, Michael’s Desire, without creating a new one, like overbooked customers appearing in the lobby without having rooms, generated with a poor recall model. </a:t>
            </a:r>
          </a:p>
          <a:p>
            <a:endParaRPr lang="en-US" sz="1200" dirty="0">
              <a:cs typeface="Calibri"/>
            </a:endParaRPr>
          </a:p>
          <a:p>
            <a:r>
              <a:rPr lang="en-US" sz="1200" dirty="0">
                <a:cs typeface="Calibri"/>
              </a:rPr>
              <a:t>	From a pool of white-box models and black-box models, we selected the two most adequate ones (Decision Trees and Random Forests) and proceeded to find best their implementation. Here we present an example of comparing the two algorithms for the desired metrics. </a:t>
            </a:r>
          </a:p>
          <a:p>
            <a:r>
              <a:rPr lang="en-US" sz="1200" dirty="0">
                <a:cs typeface="Calibri"/>
              </a:rPr>
              <a:t>	</a:t>
            </a:r>
          </a:p>
          <a:p>
            <a:r>
              <a:rPr lang="en-US" sz="1200" dirty="0">
                <a:cs typeface="Calibri"/>
              </a:rPr>
              <a:t>	Since Decision Trees are more interpretable and displayed better results with its best found specification we decided that we would proceed with this algorithm.</a:t>
            </a:r>
          </a:p>
        </p:txBody>
      </p:sp>
      <p:sp>
        <p:nvSpPr>
          <p:cNvPr id="4" name="Marcador de Posição do Número do Diapositivo 3"/>
          <p:cNvSpPr>
            <a:spLocks noGrp="1"/>
          </p:cNvSpPr>
          <p:nvPr>
            <p:ph type="sldNum" sz="quarter" idx="5"/>
          </p:nvPr>
        </p:nvSpPr>
        <p:spPr/>
        <p:txBody>
          <a:bodyPr/>
          <a:lstStyle/>
          <a:p>
            <a:fld id="{D38C773A-083E-4C2D-8D8A-633C7D0157DA}" type="slidenum">
              <a:rPr lang="en-US" smtClean="0"/>
              <a:t>3</a:t>
            </a:fld>
            <a:endParaRPr lang="en-US"/>
          </a:p>
        </p:txBody>
      </p:sp>
    </p:spTree>
    <p:extLst>
      <p:ext uri="{BB962C8B-B14F-4D97-AF65-F5344CB8AC3E}">
        <p14:creationId xmlns:p14="http://schemas.microsoft.com/office/powerpoint/2010/main" val="3605729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dirty="0"/>
          </a:p>
        </p:txBody>
      </p:sp>
      <p:sp>
        <p:nvSpPr>
          <p:cNvPr id="4" name="Marcador de Posição do Número do Diapositivo 3"/>
          <p:cNvSpPr>
            <a:spLocks noGrp="1"/>
          </p:cNvSpPr>
          <p:nvPr>
            <p:ph type="sldNum" sz="quarter" idx="5"/>
          </p:nvPr>
        </p:nvSpPr>
        <p:spPr/>
        <p:txBody>
          <a:bodyPr/>
          <a:lstStyle/>
          <a:p>
            <a:fld id="{D38C773A-083E-4C2D-8D8A-633C7D0157DA}" type="slidenum">
              <a:rPr lang="en-US" smtClean="0"/>
              <a:t>4</a:t>
            </a:fld>
            <a:endParaRPr lang="en-US"/>
          </a:p>
        </p:txBody>
      </p:sp>
    </p:spTree>
    <p:extLst>
      <p:ext uri="{BB962C8B-B14F-4D97-AF65-F5344CB8AC3E}">
        <p14:creationId xmlns:p14="http://schemas.microsoft.com/office/powerpoint/2010/main" val="480847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dirty="0"/>
          </a:p>
        </p:txBody>
      </p:sp>
      <p:sp>
        <p:nvSpPr>
          <p:cNvPr id="4" name="Marcador de Posição do Número do Diapositivo 3"/>
          <p:cNvSpPr>
            <a:spLocks noGrp="1"/>
          </p:cNvSpPr>
          <p:nvPr>
            <p:ph type="sldNum" sz="quarter" idx="5"/>
          </p:nvPr>
        </p:nvSpPr>
        <p:spPr/>
        <p:txBody>
          <a:bodyPr/>
          <a:lstStyle/>
          <a:p>
            <a:fld id="{D38C773A-083E-4C2D-8D8A-633C7D0157DA}" type="slidenum">
              <a:rPr lang="en-US" smtClean="0"/>
              <a:t>5</a:t>
            </a:fld>
            <a:endParaRPr lang="en-US"/>
          </a:p>
        </p:txBody>
      </p:sp>
    </p:spTree>
    <p:extLst>
      <p:ext uri="{BB962C8B-B14F-4D97-AF65-F5344CB8AC3E}">
        <p14:creationId xmlns:p14="http://schemas.microsoft.com/office/powerpoint/2010/main" val="1885417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running our model, we ended with the following confusion matrix:</a:t>
            </a:r>
          </a:p>
          <a:p>
            <a:endParaRPr lang="en-GB" dirty="0"/>
          </a:p>
        </p:txBody>
      </p:sp>
      <p:sp>
        <p:nvSpPr>
          <p:cNvPr id="4" name="Slide Number Placeholder 3"/>
          <p:cNvSpPr>
            <a:spLocks noGrp="1"/>
          </p:cNvSpPr>
          <p:nvPr>
            <p:ph type="sldNum" sz="quarter" idx="5"/>
          </p:nvPr>
        </p:nvSpPr>
        <p:spPr/>
        <p:txBody>
          <a:bodyPr/>
          <a:lstStyle/>
          <a:p>
            <a:fld id="{D38C773A-083E-4C2D-8D8A-633C7D0157DA}" type="slidenum">
              <a:rPr lang="en-US" smtClean="0"/>
              <a:t>6</a:t>
            </a:fld>
            <a:endParaRPr lang="en-US"/>
          </a:p>
        </p:txBody>
      </p:sp>
    </p:spTree>
    <p:extLst>
      <p:ext uri="{BB962C8B-B14F-4D97-AF65-F5344CB8AC3E}">
        <p14:creationId xmlns:p14="http://schemas.microsoft.com/office/powerpoint/2010/main" val="141957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8C773A-083E-4C2D-8D8A-633C7D0157DA}" type="slidenum">
              <a:rPr lang="en-US" smtClean="0"/>
              <a:t>7</a:t>
            </a:fld>
            <a:endParaRPr lang="en-US"/>
          </a:p>
        </p:txBody>
      </p:sp>
    </p:spTree>
    <p:extLst>
      <p:ext uri="{BB962C8B-B14F-4D97-AF65-F5344CB8AC3E}">
        <p14:creationId xmlns:p14="http://schemas.microsoft.com/office/powerpoint/2010/main" val="3635479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A20A-5F50-4C0B-A11A-8452D04203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23C569-4155-4570-A0A9-57F5E96E0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19791B-A79B-4B21-8F91-E85737F7EA37}"/>
              </a:ext>
            </a:extLst>
          </p:cNvPr>
          <p:cNvSpPr>
            <a:spLocks noGrp="1"/>
          </p:cNvSpPr>
          <p:nvPr>
            <p:ph type="dt" sz="half" idx="10"/>
          </p:nvPr>
        </p:nvSpPr>
        <p:spPr/>
        <p:txBody>
          <a:bodyPr/>
          <a:lstStyle/>
          <a:p>
            <a:fld id="{06BD8E10-005D-4AC5-8BDC-257DDACFBFFA}" type="datetimeFigureOut">
              <a:rPr lang="en-GB" smtClean="0"/>
              <a:t>15/03/2021</a:t>
            </a:fld>
            <a:endParaRPr lang="en-GB"/>
          </a:p>
        </p:txBody>
      </p:sp>
      <p:sp>
        <p:nvSpPr>
          <p:cNvPr id="5" name="Footer Placeholder 4">
            <a:extLst>
              <a:ext uri="{FF2B5EF4-FFF2-40B4-BE49-F238E27FC236}">
                <a16:creationId xmlns:a16="http://schemas.microsoft.com/office/drawing/2014/main" id="{8E01AC2A-1288-4AD7-B66C-74525C8EBE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AF8869-C94C-4A47-979F-5CC2D3452755}"/>
              </a:ext>
            </a:extLst>
          </p:cNvPr>
          <p:cNvSpPr>
            <a:spLocks noGrp="1"/>
          </p:cNvSpPr>
          <p:nvPr>
            <p:ph type="sldNum" sz="quarter" idx="12"/>
          </p:nvPr>
        </p:nvSpPr>
        <p:spPr/>
        <p:txBody>
          <a:bodyPr/>
          <a:lstStyle/>
          <a:p>
            <a:fld id="{7FC60DD8-1D0E-45AF-845B-9535CFCD4CB2}" type="slidenum">
              <a:rPr lang="en-GB" smtClean="0"/>
              <a:t>‹#›</a:t>
            </a:fld>
            <a:endParaRPr lang="en-GB"/>
          </a:p>
        </p:txBody>
      </p:sp>
    </p:spTree>
    <p:extLst>
      <p:ext uri="{BB962C8B-B14F-4D97-AF65-F5344CB8AC3E}">
        <p14:creationId xmlns:p14="http://schemas.microsoft.com/office/powerpoint/2010/main" val="4272684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2660-097C-439B-89A4-63CC8515385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D9A0D8-A07B-4EF6-9577-F88782E83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3D06D3-D3FA-4648-B414-AC37AE53D0B5}"/>
              </a:ext>
            </a:extLst>
          </p:cNvPr>
          <p:cNvSpPr>
            <a:spLocks noGrp="1"/>
          </p:cNvSpPr>
          <p:nvPr>
            <p:ph type="dt" sz="half" idx="10"/>
          </p:nvPr>
        </p:nvSpPr>
        <p:spPr/>
        <p:txBody>
          <a:bodyPr/>
          <a:lstStyle/>
          <a:p>
            <a:fld id="{06BD8E10-005D-4AC5-8BDC-257DDACFBFFA}" type="datetimeFigureOut">
              <a:rPr lang="en-GB" smtClean="0"/>
              <a:t>15/03/2021</a:t>
            </a:fld>
            <a:endParaRPr lang="en-GB"/>
          </a:p>
        </p:txBody>
      </p:sp>
      <p:sp>
        <p:nvSpPr>
          <p:cNvPr id="5" name="Footer Placeholder 4">
            <a:extLst>
              <a:ext uri="{FF2B5EF4-FFF2-40B4-BE49-F238E27FC236}">
                <a16:creationId xmlns:a16="http://schemas.microsoft.com/office/drawing/2014/main" id="{1189A6B9-CD5B-4E22-B0D8-3399116E4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B5B37B-DA57-490C-A206-454D6321087B}"/>
              </a:ext>
            </a:extLst>
          </p:cNvPr>
          <p:cNvSpPr>
            <a:spLocks noGrp="1"/>
          </p:cNvSpPr>
          <p:nvPr>
            <p:ph type="sldNum" sz="quarter" idx="12"/>
          </p:nvPr>
        </p:nvSpPr>
        <p:spPr/>
        <p:txBody>
          <a:bodyPr/>
          <a:lstStyle/>
          <a:p>
            <a:fld id="{7FC60DD8-1D0E-45AF-845B-9535CFCD4CB2}" type="slidenum">
              <a:rPr lang="en-GB" smtClean="0"/>
              <a:t>‹#›</a:t>
            </a:fld>
            <a:endParaRPr lang="en-GB"/>
          </a:p>
        </p:txBody>
      </p:sp>
    </p:spTree>
    <p:extLst>
      <p:ext uri="{BB962C8B-B14F-4D97-AF65-F5344CB8AC3E}">
        <p14:creationId xmlns:p14="http://schemas.microsoft.com/office/powerpoint/2010/main" val="339585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9C91E2-7D62-4E71-80C8-5A4A636871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A3A8E6-A160-43CA-8FC4-90105212D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08E72-CC54-4DA1-97FF-339AB954790B}"/>
              </a:ext>
            </a:extLst>
          </p:cNvPr>
          <p:cNvSpPr>
            <a:spLocks noGrp="1"/>
          </p:cNvSpPr>
          <p:nvPr>
            <p:ph type="dt" sz="half" idx="10"/>
          </p:nvPr>
        </p:nvSpPr>
        <p:spPr/>
        <p:txBody>
          <a:bodyPr/>
          <a:lstStyle/>
          <a:p>
            <a:fld id="{06BD8E10-005D-4AC5-8BDC-257DDACFBFFA}" type="datetimeFigureOut">
              <a:rPr lang="en-GB" smtClean="0"/>
              <a:t>15/03/2021</a:t>
            </a:fld>
            <a:endParaRPr lang="en-GB"/>
          </a:p>
        </p:txBody>
      </p:sp>
      <p:sp>
        <p:nvSpPr>
          <p:cNvPr id="5" name="Footer Placeholder 4">
            <a:extLst>
              <a:ext uri="{FF2B5EF4-FFF2-40B4-BE49-F238E27FC236}">
                <a16:creationId xmlns:a16="http://schemas.microsoft.com/office/drawing/2014/main" id="{C0DD8494-46AE-4B77-AF77-37B105C95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106071-8DE3-4E07-8382-15F299DFB5C0}"/>
              </a:ext>
            </a:extLst>
          </p:cNvPr>
          <p:cNvSpPr>
            <a:spLocks noGrp="1"/>
          </p:cNvSpPr>
          <p:nvPr>
            <p:ph type="sldNum" sz="quarter" idx="12"/>
          </p:nvPr>
        </p:nvSpPr>
        <p:spPr/>
        <p:txBody>
          <a:bodyPr/>
          <a:lstStyle/>
          <a:p>
            <a:fld id="{7FC60DD8-1D0E-45AF-845B-9535CFCD4CB2}" type="slidenum">
              <a:rPr lang="en-GB" smtClean="0"/>
              <a:t>‹#›</a:t>
            </a:fld>
            <a:endParaRPr lang="en-GB"/>
          </a:p>
        </p:txBody>
      </p:sp>
    </p:spTree>
    <p:extLst>
      <p:ext uri="{BB962C8B-B14F-4D97-AF65-F5344CB8AC3E}">
        <p14:creationId xmlns:p14="http://schemas.microsoft.com/office/powerpoint/2010/main" val="3977579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3/15/2021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93101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a:buFont typeface="+mj-lt"/>
              <a:buAutoNum type="arabicPeriod"/>
              <a:defRPr/>
            </a:lvl1pPr>
            <a:lvl2pPr marL="228600" indent="-228600">
              <a:buFont typeface="+mj-lt"/>
              <a:buAutoNum type="arabicPeriod"/>
              <a:defRPr/>
            </a:lvl2pPr>
            <a:lvl3pPr marL="228600">
              <a:buFont typeface="+mj-lt"/>
              <a:buAutoNum type="arabicPeriod"/>
              <a:defRPr/>
            </a:lvl3pPr>
            <a:lvl4pPr marL="228600" indent="-228600">
              <a:buFont typeface="+mj-lt"/>
              <a:buAutoNum type="arabicPeriod"/>
              <a:defRPr/>
            </a:lvl4pPr>
            <a:lvl5pPr marL="2286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3/15/2021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99802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3/15/2021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46098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3/15/2021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55444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3/15/2021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59521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3/15/2021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63569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3/15/2021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44812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3/15/2021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4475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DC83-73B4-48D7-A81E-7F739E125F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D6EC41-4766-4F52-ABC4-4AE5CB61A1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549349-559A-4CD8-91A2-5E7AFEEA6506}"/>
              </a:ext>
            </a:extLst>
          </p:cNvPr>
          <p:cNvSpPr>
            <a:spLocks noGrp="1"/>
          </p:cNvSpPr>
          <p:nvPr>
            <p:ph type="dt" sz="half" idx="10"/>
          </p:nvPr>
        </p:nvSpPr>
        <p:spPr/>
        <p:txBody>
          <a:bodyPr/>
          <a:lstStyle/>
          <a:p>
            <a:fld id="{06BD8E10-005D-4AC5-8BDC-257DDACFBFFA}" type="datetimeFigureOut">
              <a:rPr lang="en-GB" smtClean="0"/>
              <a:t>15/03/2021</a:t>
            </a:fld>
            <a:endParaRPr lang="en-GB"/>
          </a:p>
        </p:txBody>
      </p:sp>
      <p:sp>
        <p:nvSpPr>
          <p:cNvPr id="5" name="Footer Placeholder 4">
            <a:extLst>
              <a:ext uri="{FF2B5EF4-FFF2-40B4-BE49-F238E27FC236}">
                <a16:creationId xmlns:a16="http://schemas.microsoft.com/office/drawing/2014/main" id="{AC7F222E-A4F7-4743-A47D-EA82EA0E99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3220B1-7E25-4BE7-8E20-D54153DC031C}"/>
              </a:ext>
            </a:extLst>
          </p:cNvPr>
          <p:cNvSpPr>
            <a:spLocks noGrp="1"/>
          </p:cNvSpPr>
          <p:nvPr>
            <p:ph type="sldNum" sz="quarter" idx="12"/>
          </p:nvPr>
        </p:nvSpPr>
        <p:spPr/>
        <p:txBody>
          <a:bodyPr/>
          <a:lstStyle/>
          <a:p>
            <a:fld id="{7FC60DD8-1D0E-45AF-845B-9535CFCD4CB2}" type="slidenum">
              <a:rPr lang="en-GB" smtClean="0"/>
              <a:t>‹#›</a:t>
            </a:fld>
            <a:endParaRPr lang="en-GB"/>
          </a:p>
        </p:txBody>
      </p:sp>
    </p:spTree>
    <p:extLst>
      <p:ext uri="{BB962C8B-B14F-4D97-AF65-F5344CB8AC3E}">
        <p14:creationId xmlns:p14="http://schemas.microsoft.com/office/powerpoint/2010/main" val="8832384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3/15/2021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852661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3/15/2021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34321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3/15/2021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87134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F96FE2-9E77-4834-9C6B-212E1056298F}"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15052747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96FE2-9E77-4834-9C6B-212E1056298F}"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906054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10568866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F96FE2-9E77-4834-9C6B-212E1056298F}"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28589007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F96FE2-9E77-4834-9C6B-212E1056298F}" type="datetimeFigureOut">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7767554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F96FE2-9E77-4834-9C6B-212E1056298F}" type="datetimeFigureOut">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1117190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429148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A771-2F2D-4C3E-8297-5C6D5346F3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2396721-184B-4B82-9C43-8C811574C3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51BF8-565C-4397-8259-EB06A28E1938}"/>
              </a:ext>
            </a:extLst>
          </p:cNvPr>
          <p:cNvSpPr>
            <a:spLocks noGrp="1"/>
          </p:cNvSpPr>
          <p:nvPr>
            <p:ph type="dt" sz="half" idx="10"/>
          </p:nvPr>
        </p:nvSpPr>
        <p:spPr/>
        <p:txBody>
          <a:bodyPr/>
          <a:lstStyle/>
          <a:p>
            <a:fld id="{06BD8E10-005D-4AC5-8BDC-257DDACFBFFA}" type="datetimeFigureOut">
              <a:rPr lang="en-GB" smtClean="0"/>
              <a:t>15/03/2021</a:t>
            </a:fld>
            <a:endParaRPr lang="en-GB"/>
          </a:p>
        </p:txBody>
      </p:sp>
      <p:sp>
        <p:nvSpPr>
          <p:cNvPr id="5" name="Footer Placeholder 4">
            <a:extLst>
              <a:ext uri="{FF2B5EF4-FFF2-40B4-BE49-F238E27FC236}">
                <a16:creationId xmlns:a16="http://schemas.microsoft.com/office/drawing/2014/main" id="{51C631AA-E99A-43EF-90C5-7FC5FA8CDF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03B57A-1932-4599-9DE6-B895FDD9B463}"/>
              </a:ext>
            </a:extLst>
          </p:cNvPr>
          <p:cNvSpPr>
            <a:spLocks noGrp="1"/>
          </p:cNvSpPr>
          <p:nvPr>
            <p:ph type="sldNum" sz="quarter" idx="12"/>
          </p:nvPr>
        </p:nvSpPr>
        <p:spPr/>
        <p:txBody>
          <a:bodyPr/>
          <a:lstStyle/>
          <a:p>
            <a:fld id="{7FC60DD8-1D0E-45AF-845B-9535CFCD4CB2}" type="slidenum">
              <a:rPr lang="en-GB" smtClean="0"/>
              <a:t>‹#›</a:t>
            </a:fld>
            <a:endParaRPr lang="en-GB"/>
          </a:p>
        </p:txBody>
      </p:sp>
    </p:spTree>
    <p:extLst>
      <p:ext uri="{BB962C8B-B14F-4D97-AF65-F5344CB8AC3E}">
        <p14:creationId xmlns:p14="http://schemas.microsoft.com/office/powerpoint/2010/main" val="3652570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p>
        </p:txBody>
      </p:sp>
      <p:sp>
        <p:nvSpPr>
          <p:cNvPr id="2" name="Date Placeholder 1"/>
          <p:cNvSpPr>
            <a:spLocks noGrp="1"/>
          </p:cNvSpPr>
          <p:nvPr>
            <p:ph type="dt" sz="half" idx="10"/>
          </p:nvPr>
        </p:nvSpPr>
        <p:spPr/>
        <p:txBody>
          <a:bodyPr/>
          <a:lstStyle/>
          <a:p>
            <a:fld id="{14F96FE2-9E77-4834-9C6B-212E1056298F}"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p>
        </p:txBody>
      </p:sp>
    </p:spTree>
    <p:extLst>
      <p:ext uri="{BB962C8B-B14F-4D97-AF65-F5344CB8AC3E}">
        <p14:creationId xmlns:p14="http://schemas.microsoft.com/office/powerpoint/2010/main" val="23920737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14178244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39869977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96FE2-9E77-4834-9C6B-212E1056298F}"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7552945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96FE2-9E77-4834-9C6B-212E1056298F}"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317190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6AEE-0CEB-4E1B-A2AC-EB8CCD9A15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7F16CC-0284-49DB-87BB-E72F21350D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7AD4530-0585-46D2-BECE-E214A2B5BB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42C60A4-8491-499F-8D9D-0A17C71DDCE9}"/>
              </a:ext>
            </a:extLst>
          </p:cNvPr>
          <p:cNvSpPr>
            <a:spLocks noGrp="1"/>
          </p:cNvSpPr>
          <p:nvPr>
            <p:ph type="dt" sz="half" idx="10"/>
          </p:nvPr>
        </p:nvSpPr>
        <p:spPr/>
        <p:txBody>
          <a:bodyPr/>
          <a:lstStyle/>
          <a:p>
            <a:fld id="{06BD8E10-005D-4AC5-8BDC-257DDACFBFFA}" type="datetimeFigureOut">
              <a:rPr lang="en-GB" smtClean="0"/>
              <a:t>15/03/2021</a:t>
            </a:fld>
            <a:endParaRPr lang="en-GB"/>
          </a:p>
        </p:txBody>
      </p:sp>
      <p:sp>
        <p:nvSpPr>
          <p:cNvPr id="6" name="Footer Placeholder 5">
            <a:extLst>
              <a:ext uri="{FF2B5EF4-FFF2-40B4-BE49-F238E27FC236}">
                <a16:creationId xmlns:a16="http://schemas.microsoft.com/office/drawing/2014/main" id="{C5B1963C-BDD2-476F-8032-FF66337314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432920-B9B9-40EA-A801-9411A8314995}"/>
              </a:ext>
            </a:extLst>
          </p:cNvPr>
          <p:cNvSpPr>
            <a:spLocks noGrp="1"/>
          </p:cNvSpPr>
          <p:nvPr>
            <p:ph type="sldNum" sz="quarter" idx="12"/>
          </p:nvPr>
        </p:nvSpPr>
        <p:spPr/>
        <p:txBody>
          <a:bodyPr/>
          <a:lstStyle/>
          <a:p>
            <a:fld id="{7FC60DD8-1D0E-45AF-845B-9535CFCD4CB2}" type="slidenum">
              <a:rPr lang="en-GB" smtClean="0"/>
              <a:t>‹#›</a:t>
            </a:fld>
            <a:endParaRPr lang="en-GB"/>
          </a:p>
        </p:txBody>
      </p:sp>
    </p:spTree>
    <p:extLst>
      <p:ext uri="{BB962C8B-B14F-4D97-AF65-F5344CB8AC3E}">
        <p14:creationId xmlns:p14="http://schemas.microsoft.com/office/powerpoint/2010/main" val="399359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2C5D-69BD-4A80-939A-9A665A32AA3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6B02E9-3DA0-4B24-98B7-D1CD70578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11791-CB81-46D0-AF5A-81BAE64719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BF2D578-FB79-4087-A719-4BB8AD6D1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01C8E-5EB8-4261-8A81-A7576B321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BC7272A-E5A6-4E07-928E-DA628F9A9E0B}"/>
              </a:ext>
            </a:extLst>
          </p:cNvPr>
          <p:cNvSpPr>
            <a:spLocks noGrp="1"/>
          </p:cNvSpPr>
          <p:nvPr>
            <p:ph type="dt" sz="half" idx="10"/>
          </p:nvPr>
        </p:nvSpPr>
        <p:spPr/>
        <p:txBody>
          <a:bodyPr/>
          <a:lstStyle/>
          <a:p>
            <a:fld id="{06BD8E10-005D-4AC5-8BDC-257DDACFBFFA}" type="datetimeFigureOut">
              <a:rPr lang="en-GB" smtClean="0"/>
              <a:t>15/03/2021</a:t>
            </a:fld>
            <a:endParaRPr lang="en-GB"/>
          </a:p>
        </p:txBody>
      </p:sp>
      <p:sp>
        <p:nvSpPr>
          <p:cNvPr id="8" name="Footer Placeholder 7">
            <a:extLst>
              <a:ext uri="{FF2B5EF4-FFF2-40B4-BE49-F238E27FC236}">
                <a16:creationId xmlns:a16="http://schemas.microsoft.com/office/drawing/2014/main" id="{19B199DF-2299-42AD-9F2C-851F651F585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FD09774-F89F-4F59-A885-70A7E7CB9787}"/>
              </a:ext>
            </a:extLst>
          </p:cNvPr>
          <p:cNvSpPr>
            <a:spLocks noGrp="1"/>
          </p:cNvSpPr>
          <p:nvPr>
            <p:ph type="sldNum" sz="quarter" idx="12"/>
          </p:nvPr>
        </p:nvSpPr>
        <p:spPr/>
        <p:txBody>
          <a:bodyPr/>
          <a:lstStyle/>
          <a:p>
            <a:fld id="{7FC60DD8-1D0E-45AF-845B-9535CFCD4CB2}" type="slidenum">
              <a:rPr lang="en-GB" smtClean="0"/>
              <a:t>‹#›</a:t>
            </a:fld>
            <a:endParaRPr lang="en-GB"/>
          </a:p>
        </p:txBody>
      </p:sp>
    </p:spTree>
    <p:extLst>
      <p:ext uri="{BB962C8B-B14F-4D97-AF65-F5344CB8AC3E}">
        <p14:creationId xmlns:p14="http://schemas.microsoft.com/office/powerpoint/2010/main" val="219459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26AC-6E03-435C-ABB9-3DD3BE54BEB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0E5F5BE-75DF-46CD-9CA2-248030B557A8}"/>
              </a:ext>
            </a:extLst>
          </p:cNvPr>
          <p:cNvSpPr>
            <a:spLocks noGrp="1"/>
          </p:cNvSpPr>
          <p:nvPr>
            <p:ph type="dt" sz="half" idx="10"/>
          </p:nvPr>
        </p:nvSpPr>
        <p:spPr/>
        <p:txBody>
          <a:bodyPr/>
          <a:lstStyle/>
          <a:p>
            <a:fld id="{06BD8E10-005D-4AC5-8BDC-257DDACFBFFA}" type="datetimeFigureOut">
              <a:rPr lang="en-GB" smtClean="0"/>
              <a:t>15/03/2021</a:t>
            </a:fld>
            <a:endParaRPr lang="en-GB"/>
          </a:p>
        </p:txBody>
      </p:sp>
      <p:sp>
        <p:nvSpPr>
          <p:cNvPr id="4" name="Footer Placeholder 3">
            <a:extLst>
              <a:ext uri="{FF2B5EF4-FFF2-40B4-BE49-F238E27FC236}">
                <a16:creationId xmlns:a16="http://schemas.microsoft.com/office/drawing/2014/main" id="{19DD2B77-95A7-4FE3-B33E-3443A083573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D1868EA-7CFD-4604-887A-D02C5473EB8A}"/>
              </a:ext>
            </a:extLst>
          </p:cNvPr>
          <p:cNvSpPr>
            <a:spLocks noGrp="1"/>
          </p:cNvSpPr>
          <p:nvPr>
            <p:ph type="sldNum" sz="quarter" idx="12"/>
          </p:nvPr>
        </p:nvSpPr>
        <p:spPr/>
        <p:txBody>
          <a:bodyPr/>
          <a:lstStyle/>
          <a:p>
            <a:fld id="{7FC60DD8-1D0E-45AF-845B-9535CFCD4CB2}" type="slidenum">
              <a:rPr lang="en-GB" smtClean="0"/>
              <a:t>‹#›</a:t>
            </a:fld>
            <a:endParaRPr lang="en-GB"/>
          </a:p>
        </p:txBody>
      </p:sp>
    </p:spTree>
    <p:extLst>
      <p:ext uri="{BB962C8B-B14F-4D97-AF65-F5344CB8AC3E}">
        <p14:creationId xmlns:p14="http://schemas.microsoft.com/office/powerpoint/2010/main" val="342170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50E5AF-52F9-4C09-BE68-361A438936B0}"/>
              </a:ext>
            </a:extLst>
          </p:cNvPr>
          <p:cNvSpPr>
            <a:spLocks noGrp="1"/>
          </p:cNvSpPr>
          <p:nvPr>
            <p:ph type="dt" sz="half" idx="10"/>
          </p:nvPr>
        </p:nvSpPr>
        <p:spPr/>
        <p:txBody>
          <a:bodyPr/>
          <a:lstStyle/>
          <a:p>
            <a:fld id="{06BD8E10-005D-4AC5-8BDC-257DDACFBFFA}" type="datetimeFigureOut">
              <a:rPr lang="en-GB" smtClean="0"/>
              <a:t>15/03/2021</a:t>
            </a:fld>
            <a:endParaRPr lang="en-GB"/>
          </a:p>
        </p:txBody>
      </p:sp>
      <p:sp>
        <p:nvSpPr>
          <p:cNvPr id="3" name="Footer Placeholder 2">
            <a:extLst>
              <a:ext uri="{FF2B5EF4-FFF2-40B4-BE49-F238E27FC236}">
                <a16:creationId xmlns:a16="http://schemas.microsoft.com/office/drawing/2014/main" id="{08A57C4D-2E06-4C5C-8389-7988531529E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CF8A118-1067-4E37-A97F-C582C9F9898C}"/>
              </a:ext>
            </a:extLst>
          </p:cNvPr>
          <p:cNvSpPr>
            <a:spLocks noGrp="1"/>
          </p:cNvSpPr>
          <p:nvPr>
            <p:ph type="sldNum" sz="quarter" idx="12"/>
          </p:nvPr>
        </p:nvSpPr>
        <p:spPr/>
        <p:txBody>
          <a:bodyPr/>
          <a:lstStyle/>
          <a:p>
            <a:fld id="{7FC60DD8-1D0E-45AF-845B-9535CFCD4CB2}" type="slidenum">
              <a:rPr lang="en-GB" smtClean="0"/>
              <a:t>‹#›</a:t>
            </a:fld>
            <a:endParaRPr lang="en-GB"/>
          </a:p>
        </p:txBody>
      </p:sp>
    </p:spTree>
    <p:extLst>
      <p:ext uri="{BB962C8B-B14F-4D97-AF65-F5344CB8AC3E}">
        <p14:creationId xmlns:p14="http://schemas.microsoft.com/office/powerpoint/2010/main" val="180212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E199-73C9-4076-A4EE-305AB282A3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187FE14-9084-48EE-BB83-16102F056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95F8281-2551-4B88-8362-95353D3B1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126D1-915F-4D36-97A5-D36BCA6A87E6}"/>
              </a:ext>
            </a:extLst>
          </p:cNvPr>
          <p:cNvSpPr>
            <a:spLocks noGrp="1"/>
          </p:cNvSpPr>
          <p:nvPr>
            <p:ph type="dt" sz="half" idx="10"/>
          </p:nvPr>
        </p:nvSpPr>
        <p:spPr/>
        <p:txBody>
          <a:bodyPr/>
          <a:lstStyle/>
          <a:p>
            <a:fld id="{06BD8E10-005D-4AC5-8BDC-257DDACFBFFA}" type="datetimeFigureOut">
              <a:rPr lang="en-GB" smtClean="0"/>
              <a:t>15/03/2021</a:t>
            </a:fld>
            <a:endParaRPr lang="en-GB"/>
          </a:p>
        </p:txBody>
      </p:sp>
      <p:sp>
        <p:nvSpPr>
          <p:cNvPr id="6" name="Footer Placeholder 5">
            <a:extLst>
              <a:ext uri="{FF2B5EF4-FFF2-40B4-BE49-F238E27FC236}">
                <a16:creationId xmlns:a16="http://schemas.microsoft.com/office/drawing/2014/main" id="{9034E842-DF43-436F-8636-4AD74F8D76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A6E693-8C49-4F01-A6F0-41F0E43BC29F}"/>
              </a:ext>
            </a:extLst>
          </p:cNvPr>
          <p:cNvSpPr>
            <a:spLocks noGrp="1"/>
          </p:cNvSpPr>
          <p:nvPr>
            <p:ph type="sldNum" sz="quarter" idx="12"/>
          </p:nvPr>
        </p:nvSpPr>
        <p:spPr/>
        <p:txBody>
          <a:bodyPr/>
          <a:lstStyle/>
          <a:p>
            <a:fld id="{7FC60DD8-1D0E-45AF-845B-9535CFCD4CB2}" type="slidenum">
              <a:rPr lang="en-GB" smtClean="0"/>
              <a:t>‹#›</a:t>
            </a:fld>
            <a:endParaRPr lang="en-GB"/>
          </a:p>
        </p:txBody>
      </p:sp>
    </p:spTree>
    <p:extLst>
      <p:ext uri="{BB962C8B-B14F-4D97-AF65-F5344CB8AC3E}">
        <p14:creationId xmlns:p14="http://schemas.microsoft.com/office/powerpoint/2010/main" val="297120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B37-E6E2-4888-97E5-83D1AC838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5D20470-0597-48E2-9A17-F5461B5C3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02FB6E8-B6AE-4682-9DC6-C8EFF61238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A315E9-A2E9-44C1-AF3B-43CAF0883A9C}"/>
              </a:ext>
            </a:extLst>
          </p:cNvPr>
          <p:cNvSpPr>
            <a:spLocks noGrp="1"/>
          </p:cNvSpPr>
          <p:nvPr>
            <p:ph type="dt" sz="half" idx="10"/>
          </p:nvPr>
        </p:nvSpPr>
        <p:spPr/>
        <p:txBody>
          <a:bodyPr/>
          <a:lstStyle/>
          <a:p>
            <a:fld id="{06BD8E10-005D-4AC5-8BDC-257DDACFBFFA}" type="datetimeFigureOut">
              <a:rPr lang="en-GB" smtClean="0"/>
              <a:t>15/03/2021</a:t>
            </a:fld>
            <a:endParaRPr lang="en-GB"/>
          </a:p>
        </p:txBody>
      </p:sp>
      <p:sp>
        <p:nvSpPr>
          <p:cNvPr id="6" name="Footer Placeholder 5">
            <a:extLst>
              <a:ext uri="{FF2B5EF4-FFF2-40B4-BE49-F238E27FC236}">
                <a16:creationId xmlns:a16="http://schemas.microsoft.com/office/drawing/2014/main" id="{94B1C253-D47E-40DF-B95C-05513D1E6E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29B527-1658-4635-B763-38D614C39C50}"/>
              </a:ext>
            </a:extLst>
          </p:cNvPr>
          <p:cNvSpPr>
            <a:spLocks noGrp="1"/>
          </p:cNvSpPr>
          <p:nvPr>
            <p:ph type="sldNum" sz="quarter" idx="12"/>
          </p:nvPr>
        </p:nvSpPr>
        <p:spPr/>
        <p:txBody>
          <a:bodyPr/>
          <a:lstStyle/>
          <a:p>
            <a:fld id="{7FC60DD8-1D0E-45AF-845B-9535CFCD4CB2}" type="slidenum">
              <a:rPr lang="en-GB" smtClean="0"/>
              <a:t>‹#›</a:t>
            </a:fld>
            <a:endParaRPr lang="en-GB"/>
          </a:p>
        </p:txBody>
      </p:sp>
    </p:spTree>
    <p:extLst>
      <p:ext uri="{BB962C8B-B14F-4D97-AF65-F5344CB8AC3E}">
        <p14:creationId xmlns:p14="http://schemas.microsoft.com/office/powerpoint/2010/main" val="96235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FBCDE0-2048-44C2-82C4-244DEDC28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8E1914-BB6E-4E07-9E43-9CD3E1ACF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2DCA63-67CD-40D7-B0DD-79888BB0D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D8E10-005D-4AC5-8BDC-257DDACFBFFA}" type="datetimeFigureOut">
              <a:rPr lang="en-GB" smtClean="0"/>
              <a:t>15/03/2021</a:t>
            </a:fld>
            <a:endParaRPr lang="en-GB"/>
          </a:p>
        </p:txBody>
      </p:sp>
      <p:sp>
        <p:nvSpPr>
          <p:cNvPr id="5" name="Footer Placeholder 4">
            <a:extLst>
              <a:ext uri="{FF2B5EF4-FFF2-40B4-BE49-F238E27FC236}">
                <a16:creationId xmlns:a16="http://schemas.microsoft.com/office/drawing/2014/main" id="{E1B00120-5E8B-40AE-87AD-2EE204211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D411541-2068-441D-9943-5CF797A47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60DD8-1D0E-45AF-845B-9535CFCD4CB2}" type="slidenum">
              <a:rPr lang="en-GB" smtClean="0"/>
              <a:t>‹#›</a:t>
            </a:fld>
            <a:endParaRPr lang="en-GB"/>
          </a:p>
        </p:txBody>
      </p:sp>
    </p:spTree>
    <p:extLst>
      <p:ext uri="{BB962C8B-B14F-4D97-AF65-F5344CB8AC3E}">
        <p14:creationId xmlns:p14="http://schemas.microsoft.com/office/powerpoint/2010/main" val="3848786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6214" y="-1"/>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3/15/2021</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741306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3/15/2021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a:p>
        </p:txBody>
      </p:sp>
    </p:spTree>
    <p:extLst>
      <p:ext uri="{BB962C8B-B14F-4D97-AF65-F5344CB8AC3E}">
        <p14:creationId xmlns:p14="http://schemas.microsoft.com/office/powerpoint/2010/main" val="2846095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3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71" name="Group 3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4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4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4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4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4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0" name="Freeform: Shape 6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72" name="Freeform: Shape 7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74" name="Freeform: Shape 73">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grpSp>
        <p:nvGrpSpPr>
          <p:cNvPr id="76" name="Group 75">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7" name="Straight Connector 76">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7" name="Rectangle 10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9" name="Rectangle 108">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11" name="Right Triangle 11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113" name="Group 11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14" name="Straight Connector 11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06CC714-1342-4425-BDF3-A4F2FA2E072F}"/>
              </a:ext>
            </a:extLst>
          </p:cNvPr>
          <p:cNvSpPr>
            <a:spLocks noGrp="1"/>
          </p:cNvSpPr>
          <p:nvPr>
            <p:ph type="ctrTitle"/>
          </p:nvPr>
        </p:nvSpPr>
        <p:spPr>
          <a:xfrm>
            <a:off x="1549285" y="2014997"/>
            <a:ext cx="4961587" cy="2281125"/>
          </a:xfrm>
        </p:spPr>
        <p:txBody>
          <a:bodyPr vert="horz" lIns="91440" tIns="45720" rIns="91440" bIns="45720" rtlCol="0" anchor="ctr">
            <a:normAutofit/>
          </a:bodyPr>
          <a:lstStyle/>
          <a:p>
            <a:pPr algn="l"/>
            <a:r>
              <a:rPr lang="en-US" sz="4400" dirty="0">
                <a:ln>
                  <a:solidFill>
                    <a:schemeClr val="tx1"/>
                  </a:solidFill>
                </a:ln>
                <a:solidFill>
                  <a:schemeClr val="tx2"/>
                </a:solidFill>
              </a:rPr>
              <a:t>Predicting booking cancellations</a:t>
            </a:r>
            <a:endParaRPr lang="en-US" sz="4400" dirty="0">
              <a:solidFill>
                <a:schemeClr val="tx2"/>
              </a:solidFill>
            </a:endParaRPr>
          </a:p>
        </p:txBody>
      </p:sp>
      <p:sp>
        <p:nvSpPr>
          <p:cNvPr id="3" name="Subtitle 2">
            <a:extLst>
              <a:ext uri="{FF2B5EF4-FFF2-40B4-BE49-F238E27FC236}">
                <a16:creationId xmlns:a16="http://schemas.microsoft.com/office/drawing/2014/main" id="{614335EE-354F-4D8E-B0C6-874EC54E1F1F}"/>
              </a:ext>
            </a:extLst>
          </p:cNvPr>
          <p:cNvSpPr>
            <a:spLocks noGrp="1"/>
          </p:cNvSpPr>
          <p:nvPr>
            <p:ph type="subTitle" idx="1"/>
          </p:nvPr>
        </p:nvSpPr>
        <p:spPr>
          <a:xfrm>
            <a:off x="806874" y="4951488"/>
            <a:ext cx="2539318" cy="1536118"/>
          </a:xfrm>
        </p:spPr>
        <p:txBody>
          <a:bodyPr vert="horz" lIns="91440" tIns="45720" rIns="91440" bIns="45720" rtlCol="0">
            <a:normAutofit/>
          </a:bodyPr>
          <a:lstStyle/>
          <a:p>
            <a:pPr algn="l"/>
            <a:r>
              <a:rPr lang="en-US" sz="1400" b="1">
                <a:solidFill>
                  <a:schemeClr val="tx2"/>
                </a:solidFill>
              </a:rPr>
              <a:t>Group Y:</a:t>
            </a:r>
          </a:p>
          <a:p>
            <a:pPr algn="l">
              <a:lnSpc>
                <a:spcPct val="100000"/>
              </a:lnSpc>
              <a:spcBef>
                <a:spcPts val="600"/>
              </a:spcBef>
            </a:pPr>
            <a:r>
              <a:rPr lang="en-US" sz="1400">
                <a:solidFill>
                  <a:schemeClr val="tx2"/>
                </a:solidFill>
              </a:rPr>
              <a:t>João Alves Henriques;</a:t>
            </a:r>
          </a:p>
          <a:p>
            <a:pPr algn="l">
              <a:lnSpc>
                <a:spcPct val="100000"/>
              </a:lnSpc>
              <a:spcBef>
                <a:spcPts val="600"/>
              </a:spcBef>
            </a:pPr>
            <a:r>
              <a:rPr lang="en-US" sz="1400">
                <a:solidFill>
                  <a:schemeClr val="tx2"/>
                </a:solidFill>
              </a:rPr>
              <a:t>João Paulo César</a:t>
            </a:r>
          </a:p>
          <a:p>
            <a:pPr algn="l">
              <a:lnSpc>
                <a:spcPct val="100000"/>
              </a:lnSpc>
              <a:spcBef>
                <a:spcPts val="600"/>
              </a:spcBef>
            </a:pPr>
            <a:r>
              <a:rPr lang="en-US" sz="1400">
                <a:solidFill>
                  <a:schemeClr val="tx2"/>
                </a:solidFill>
              </a:rPr>
              <a:t>Pedro Sancho</a:t>
            </a:r>
          </a:p>
          <a:p>
            <a:pPr algn="l">
              <a:lnSpc>
                <a:spcPct val="100000"/>
              </a:lnSpc>
              <a:spcBef>
                <a:spcPts val="600"/>
              </a:spcBef>
            </a:pPr>
            <a:r>
              <a:rPr lang="en-US" sz="1400">
                <a:solidFill>
                  <a:schemeClr val="tx2"/>
                </a:solidFill>
              </a:rPr>
              <a:t>Vilmar Adriano Bussolaro </a:t>
            </a:r>
            <a:endParaRPr lang="en-US" sz="1400" b="1">
              <a:solidFill>
                <a:schemeClr val="tx2"/>
              </a:solidFill>
            </a:endParaRPr>
          </a:p>
          <a:p>
            <a:pPr marL="228600" indent="-228600" algn="l">
              <a:buFont typeface="+mj-lt"/>
              <a:buAutoNum type="arabicPeriod"/>
            </a:pPr>
            <a:endParaRPr lang="en-US" sz="1400">
              <a:solidFill>
                <a:schemeClr val="tx2"/>
              </a:solidFill>
            </a:endParaRPr>
          </a:p>
        </p:txBody>
      </p:sp>
      <p:pic>
        <p:nvPicPr>
          <p:cNvPr id="31" name="Picture 3">
            <a:extLst>
              <a:ext uri="{FF2B5EF4-FFF2-40B4-BE49-F238E27FC236}">
                <a16:creationId xmlns:a16="http://schemas.microsoft.com/office/drawing/2014/main" id="{8D7E26A8-CD48-4A6D-9AED-26CC6A0ACD7F}"/>
              </a:ext>
            </a:extLst>
          </p:cNvPr>
          <p:cNvPicPr>
            <a:picLocks noChangeAspect="1"/>
          </p:cNvPicPr>
          <p:nvPr/>
        </p:nvPicPr>
        <p:blipFill>
          <a:blip r:embed="rId3">
            <a:extLst>
              <a:ext uri="{28A0092B-C50C-407E-A947-70E740481C1C}">
                <a14:useLocalDpi xmlns:a14="http://schemas.microsoft.com/office/drawing/2010/main" val="0"/>
              </a:ext>
            </a:extLst>
          </a:blip>
          <a:srcRect t="11166" b="11166"/>
          <a:stretch/>
        </p:blipFill>
        <p:spPr>
          <a:xfrm>
            <a:off x="6297897" y="-423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pic>
        <p:nvPicPr>
          <p:cNvPr id="143" name="Picture 142" descr="Text&#10;&#10;Description automatically generated">
            <a:extLst>
              <a:ext uri="{FF2B5EF4-FFF2-40B4-BE49-F238E27FC236}">
                <a16:creationId xmlns:a16="http://schemas.microsoft.com/office/drawing/2014/main" id="{1E172B29-D8CE-4B19-B6EB-E24E026A2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254" y="354598"/>
            <a:ext cx="1021896" cy="1074017"/>
          </a:xfrm>
          <a:prstGeom prst="rect">
            <a:avLst/>
          </a:prstGeom>
        </p:spPr>
      </p:pic>
    </p:spTree>
    <p:extLst>
      <p:ext uri="{BB962C8B-B14F-4D97-AF65-F5344CB8AC3E}">
        <p14:creationId xmlns:p14="http://schemas.microsoft.com/office/powerpoint/2010/main" val="59041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id="{69522129-EFE5-4C9D-9522-7777FF0EA6E1}"/>
              </a:ext>
            </a:extLst>
          </p:cNvPr>
          <p:cNvSpPr/>
          <p:nvPr/>
        </p:nvSpPr>
        <p:spPr>
          <a:xfrm>
            <a:off x="0" y="0"/>
            <a:ext cx="12192000" cy="12585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Gill Sans MT" panose="020B0502020104020203" pitchFamily="34" charset="0"/>
            </a:endParaRPr>
          </a:p>
        </p:txBody>
      </p:sp>
      <p:sp>
        <p:nvSpPr>
          <p:cNvPr id="2" name="Title 1">
            <a:extLst>
              <a:ext uri="{FF2B5EF4-FFF2-40B4-BE49-F238E27FC236}">
                <a16:creationId xmlns:a16="http://schemas.microsoft.com/office/drawing/2014/main" id="{B9A7BAC4-BCA8-46FD-8005-EFC222C3A9A7}"/>
              </a:ext>
            </a:extLst>
          </p:cNvPr>
          <p:cNvSpPr>
            <a:spLocks noGrp="1"/>
          </p:cNvSpPr>
          <p:nvPr>
            <p:ph type="title"/>
          </p:nvPr>
        </p:nvSpPr>
        <p:spPr>
          <a:xfrm>
            <a:off x="1117326" y="127270"/>
            <a:ext cx="10593220" cy="1131305"/>
          </a:xfrm>
        </p:spPr>
        <p:txBody>
          <a:bodyPr>
            <a:noAutofit/>
          </a:bodyPr>
          <a:lstStyle/>
          <a:p>
            <a:r>
              <a:rPr lang="pt-PT" sz="4800" dirty="0">
                <a:latin typeface="Gill Sans MT"/>
                <a:cs typeface="Calibri Light" panose="020F0302020204030204"/>
              </a:rPr>
              <a:t>Context</a:t>
            </a:r>
            <a:r>
              <a:rPr lang="pt-PT" sz="2800" dirty="0">
                <a:solidFill>
                  <a:schemeClr val="bg2">
                    <a:lumMod val="25000"/>
                  </a:schemeClr>
                </a:solidFill>
                <a:latin typeface="Gill Sans MT"/>
                <a:cs typeface="Calibri Light" panose="020F0302020204030204"/>
              </a:rPr>
              <a:t> </a:t>
            </a:r>
          </a:p>
        </p:txBody>
      </p:sp>
      <p:pic>
        <p:nvPicPr>
          <p:cNvPr id="11" name="Picture 10" descr="Text&#10;&#10;Description automatically generated">
            <a:extLst>
              <a:ext uri="{FF2B5EF4-FFF2-40B4-BE49-F238E27FC236}">
                <a16:creationId xmlns:a16="http://schemas.microsoft.com/office/drawing/2014/main" id="{9553E7AB-16A3-4CFB-B544-6920B92F6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88571" cy="1131167"/>
          </a:xfrm>
          <a:prstGeom prst="rect">
            <a:avLst/>
          </a:prstGeom>
        </p:spPr>
      </p:pic>
      <p:sp>
        <p:nvSpPr>
          <p:cNvPr id="3" name="CaixaDeTexto 2">
            <a:extLst>
              <a:ext uri="{FF2B5EF4-FFF2-40B4-BE49-F238E27FC236}">
                <a16:creationId xmlns:a16="http://schemas.microsoft.com/office/drawing/2014/main" id="{C26753F2-9A36-448F-AC4E-5881C6F5F605}"/>
              </a:ext>
            </a:extLst>
          </p:cNvPr>
          <p:cNvSpPr txBox="1"/>
          <p:nvPr/>
        </p:nvSpPr>
        <p:spPr>
          <a:xfrm>
            <a:off x="685641" y="2379982"/>
            <a:ext cx="6299575" cy="2954655"/>
          </a:xfrm>
          <a:prstGeom prst="rect">
            <a:avLst/>
          </a:prstGeom>
          <a:noFill/>
        </p:spPr>
        <p:txBody>
          <a:bodyPr wrap="square" lIns="91440" tIns="45720" rIns="91440" bIns="45720" rtlCol="0" anchor="t">
            <a:spAutoFit/>
          </a:bodyPr>
          <a:lstStyle/>
          <a:p>
            <a:pPr marL="342900" indent="-342900">
              <a:buFontTx/>
              <a:buChar char="-"/>
            </a:pPr>
            <a:r>
              <a:rPr lang="en-US" sz="2000" b="1" i="1" dirty="0">
                <a:latin typeface="Avenir Next LT Pro" panose="020B0504020202020204" pitchFamily="34" charset="0"/>
              </a:rPr>
              <a:t>Situation:</a:t>
            </a:r>
            <a:r>
              <a:rPr lang="en-US" sz="2000" dirty="0">
                <a:latin typeface="Avenir Next LT Pro" panose="020B0504020202020204" pitchFamily="34" charset="0"/>
              </a:rPr>
              <a:t> </a:t>
            </a:r>
          </a:p>
          <a:p>
            <a:r>
              <a:rPr lang="en-US" dirty="0">
                <a:latin typeface="Avenir Next LT Pro" panose="020B0504020202020204" pitchFamily="34" charset="0"/>
              </a:rPr>
              <a:t>Hotel chain C wants to reduce their losses with cancellation from 40% to 20% for Hotel H2; </a:t>
            </a:r>
            <a:endParaRPr lang="en-US" dirty="0">
              <a:latin typeface="Avenir Next LT Pro" panose="020B0504020202020204" pitchFamily="34" charset="0"/>
              <a:cs typeface="Calibri"/>
            </a:endParaRPr>
          </a:p>
          <a:p>
            <a:pPr marL="342900" indent="-342900">
              <a:buFontTx/>
              <a:buChar char="-"/>
            </a:pPr>
            <a:endParaRPr lang="en-US" dirty="0">
              <a:latin typeface="Avenir Next LT Pro" panose="020B0504020202020204" pitchFamily="34" charset="0"/>
            </a:endParaRPr>
          </a:p>
          <a:p>
            <a:pPr marL="342900" indent="-342900">
              <a:buFontTx/>
              <a:buChar char="-"/>
            </a:pPr>
            <a:r>
              <a:rPr lang="en-US" sz="2000" b="1" i="1" dirty="0">
                <a:latin typeface="Avenir Next LT Pro" panose="020B0504020202020204" pitchFamily="34" charset="0"/>
              </a:rPr>
              <a:t>Goal:</a:t>
            </a:r>
            <a:endParaRPr lang="en-US" sz="2000" b="1" i="1" dirty="0">
              <a:latin typeface="Avenir Next LT Pro" panose="020B0504020202020204" pitchFamily="34" charset="0"/>
              <a:cs typeface="Calibri"/>
            </a:endParaRPr>
          </a:p>
          <a:p>
            <a:r>
              <a:rPr lang="en-US" dirty="0">
                <a:latin typeface="Avenir Next LT Pro" panose="020B0504020202020204" pitchFamily="34" charset="0"/>
              </a:rPr>
              <a:t>Predict Cancellations in order to reduce this rate;</a:t>
            </a:r>
            <a:endParaRPr lang="en-US" dirty="0">
              <a:latin typeface="Avenir Next LT Pro" panose="020B0504020202020204" pitchFamily="34" charset="0"/>
              <a:cs typeface="Calibri"/>
            </a:endParaRPr>
          </a:p>
          <a:p>
            <a:pPr marL="342900" indent="-342900">
              <a:buFontTx/>
              <a:buChar char="-"/>
            </a:pPr>
            <a:endParaRPr lang="en-US" dirty="0">
              <a:latin typeface="Avenir Next LT Pro" panose="020B0504020202020204" pitchFamily="34" charset="0"/>
            </a:endParaRPr>
          </a:p>
          <a:p>
            <a:pPr marL="342900" indent="-342900">
              <a:buFontTx/>
              <a:buChar char="-"/>
            </a:pPr>
            <a:r>
              <a:rPr lang="en-US" sz="2000" b="1" i="1" dirty="0">
                <a:latin typeface="Avenir Next LT Pro" panose="020B0504020202020204" pitchFamily="34" charset="0"/>
              </a:rPr>
              <a:t>Expected Outcome:</a:t>
            </a:r>
            <a:r>
              <a:rPr lang="en-US" sz="2000" dirty="0">
                <a:latin typeface="Avenir Next LT Pro" panose="020B0504020202020204" pitchFamily="34" charset="0"/>
              </a:rPr>
              <a:t> </a:t>
            </a:r>
            <a:endParaRPr lang="en-US" sz="2000" dirty="0">
              <a:latin typeface="Avenir Next LT Pro" panose="020B0504020202020204" pitchFamily="34" charset="0"/>
              <a:cs typeface="Calibri"/>
            </a:endParaRPr>
          </a:p>
          <a:p>
            <a:r>
              <a:rPr lang="en-US" dirty="0">
                <a:latin typeface="Avenir Next LT Pro" panose="020B0504020202020204" pitchFamily="34" charset="0"/>
              </a:rPr>
              <a:t>Source through a predictive model for Cancellations an overbooking policy to increase profits;</a:t>
            </a:r>
            <a:endParaRPr lang="en-US" dirty="0">
              <a:latin typeface="Avenir Next LT Pro" panose="020B0504020202020204" pitchFamily="34" charset="0"/>
              <a:cs typeface="Calibri"/>
            </a:endParaRPr>
          </a:p>
        </p:txBody>
      </p:sp>
      <p:pic>
        <p:nvPicPr>
          <p:cNvPr id="5" name="Imagem 4">
            <a:extLst>
              <a:ext uri="{FF2B5EF4-FFF2-40B4-BE49-F238E27FC236}">
                <a16:creationId xmlns:a16="http://schemas.microsoft.com/office/drawing/2014/main" id="{D47A8708-9621-42B6-B66E-7B788EAFBD6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320665" y="2680084"/>
            <a:ext cx="4185694" cy="2354452"/>
          </a:xfrm>
          <a:prstGeom prst="rect">
            <a:avLst/>
          </a:prstGeom>
        </p:spPr>
      </p:pic>
    </p:spTree>
    <p:extLst>
      <p:ext uri="{BB962C8B-B14F-4D97-AF65-F5344CB8AC3E}">
        <p14:creationId xmlns:p14="http://schemas.microsoft.com/office/powerpoint/2010/main" val="336028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C68B69EB-0578-4AA6-A7D9-83D0D0985E94}"/>
              </a:ext>
            </a:extLst>
          </p:cNvPr>
          <p:cNvSpPr/>
          <p:nvPr/>
        </p:nvSpPr>
        <p:spPr>
          <a:xfrm>
            <a:off x="0" y="0"/>
            <a:ext cx="12192000" cy="12585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7BAC4-BCA8-46FD-8005-EFC222C3A9A7}"/>
              </a:ext>
            </a:extLst>
          </p:cNvPr>
          <p:cNvSpPr>
            <a:spLocks noGrp="1"/>
          </p:cNvSpPr>
          <p:nvPr>
            <p:ph type="title"/>
          </p:nvPr>
        </p:nvSpPr>
        <p:spPr>
          <a:xfrm>
            <a:off x="1088571" y="127270"/>
            <a:ext cx="10593220" cy="1131305"/>
          </a:xfrm>
        </p:spPr>
        <p:txBody>
          <a:bodyPr vert="horz" lIns="91440" tIns="45720" rIns="91440" bIns="45720" rtlCol="0" anchor="ctr">
            <a:noAutofit/>
          </a:bodyPr>
          <a:lstStyle/>
          <a:p>
            <a:r>
              <a:rPr lang="pt-PT" sz="4800" dirty="0">
                <a:latin typeface="Gill Sans MT"/>
                <a:cs typeface="Calibri Light" panose="020F0302020204030204"/>
              </a:rPr>
              <a:t>How did we do it? </a:t>
            </a:r>
          </a:p>
        </p:txBody>
      </p:sp>
      <p:pic>
        <p:nvPicPr>
          <p:cNvPr id="11" name="Picture 10" descr="Text&#10;&#10;Description automatically generated">
            <a:extLst>
              <a:ext uri="{FF2B5EF4-FFF2-40B4-BE49-F238E27FC236}">
                <a16:creationId xmlns:a16="http://schemas.microsoft.com/office/drawing/2014/main" id="{9553E7AB-16A3-4CFB-B544-6920B92F6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88571" cy="1131167"/>
          </a:xfrm>
          <a:prstGeom prst="rect">
            <a:avLst/>
          </a:prstGeom>
        </p:spPr>
      </p:pic>
      <p:pic>
        <p:nvPicPr>
          <p:cNvPr id="5" name="Imagem 4">
            <a:extLst>
              <a:ext uri="{FF2B5EF4-FFF2-40B4-BE49-F238E27FC236}">
                <a16:creationId xmlns:a16="http://schemas.microsoft.com/office/drawing/2014/main" id="{1B799F33-C0F9-4674-89B7-093FD53F73C6}"/>
              </a:ext>
            </a:extLst>
          </p:cNvPr>
          <p:cNvPicPr>
            <a:picLocks noChangeAspect="1"/>
          </p:cNvPicPr>
          <p:nvPr/>
        </p:nvPicPr>
        <p:blipFill>
          <a:blip r:embed="rId4"/>
          <a:stretch>
            <a:fillRect/>
          </a:stretch>
        </p:blipFill>
        <p:spPr>
          <a:xfrm>
            <a:off x="5499188" y="3194840"/>
            <a:ext cx="6402860" cy="2383162"/>
          </a:xfrm>
          <a:prstGeom prst="rect">
            <a:avLst/>
          </a:prstGeom>
        </p:spPr>
      </p:pic>
      <p:sp>
        <p:nvSpPr>
          <p:cNvPr id="7" name="CaixaDeTexto 4">
            <a:extLst>
              <a:ext uri="{FF2B5EF4-FFF2-40B4-BE49-F238E27FC236}">
                <a16:creationId xmlns:a16="http://schemas.microsoft.com/office/drawing/2014/main" id="{B34AFCD2-16A7-4C86-BBE7-F52D6B13DB8A}"/>
              </a:ext>
            </a:extLst>
          </p:cNvPr>
          <p:cNvSpPr txBox="1"/>
          <p:nvPr/>
        </p:nvSpPr>
        <p:spPr>
          <a:xfrm>
            <a:off x="7568150" y="2696198"/>
            <a:ext cx="263098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venir Next LT Pro" panose="020B0504020202020204" pitchFamily="34" charset="0"/>
              </a:rPr>
              <a:t>Benchmark algorithms</a:t>
            </a:r>
          </a:p>
        </p:txBody>
      </p:sp>
      <p:sp>
        <p:nvSpPr>
          <p:cNvPr id="8" name="CaixaDeTexto 4">
            <a:extLst>
              <a:ext uri="{FF2B5EF4-FFF2-40B4-BE49-F238E27FC236}">
                <a16:creationId xmlns:a16="http://schemas.microsoft.com/office/drawing/2014/main" id="{059F96E0-AD25-47F3-98AC-5A7B4B37BE64}"/>
              </a:ext>
            </a:extLst>
          </p:cNvPr>
          <p:cNvSpPr txBox="1"/>
          <p:nvPr/>
        </p:nvSpPr>
        <p:spPr>
          <a:xfrm>
            <a:off x="544284" y="2669683"/>
            <a:ext cx="4960970"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Char char="-"/>
            </a:pPr>
            <a:r>
              <a:rPr lang="en-US" sz="1600" dirty="0">
                <a:latin typeface="Avenir Next LT Pro" panose="020B0504020202020204" pitchFamily="34" charset="0"/>
              </a:rPr>
              <a:t>Maximize getting cancelled bookings right;</a:t>
            </a:r>
          </a:p>
          <a:p>
            <a:pPr marL="342900" indent="-342900">
              <a:buFontTx/>
              <a:buChar char="-"/>
            </a:pPr>
            <a:endParaRPr lang="en-US" sz="1600" dirty="0">
              <a:latin typeface="Avenir Next LT Pro" panose="020B0504020202020204" pitchFamily="34" charset="0"/>
            </a:endParaRPr>
          </a:p>
          <a:p>
            <a:pPr marL="342900" indent="-342900">
              <a:buFontTx/>
              <a:buChar char="-"/>
            </a:pPr>
            <a:r>
              <a:rPr lang="en-US" sz="1600" dirty="0">
                <a:latin typeface="Avenir Next LT Pro" panose="020B0504020202020204" pitchFamily="34" charset="0"/>
              </a:rPr>
              <a:t>Without letting more than 40% of true cancellations be marked as non-cancelled bookings;</a:t>
            </a:r>
          </a:p>
          <a:p>
            <a:pPr marL="342900" indent="-342900">
              <a:buFontTx/>
              <a:buChar char="-"/>
            </a:pPr>
            <a:endParaRPr lang="en-US" sz="1600" dirty="0">
              <a:latin typeface="Avenir Next LT Pro" panose="020B0504020202020204" pitchFamily="34" charset="0"/>
            </a:endParaRPr>
          </a:p>
          <a:p>
            <a:pPr marL="342900" indent="-342900">
              <a:buFontTx/>
              <a:buChar char="-"/>
            </a:pPr>
            <a:endParaRPr lang="en-US" sz="1600" dirty="0">
              <a:latin typeface="Avenir Next LT Pro" panose="020B0504020202020204" pitchFamily="34" charset="0"/>
            </a:endParaRPr>
          </a:p>
          <a:p>
            <a:pPr marL="342900" indent="-342900">
              <a:buFontTx/>
              <a:buChar char="-"/>
            </a:pPr>
            <a:r>
              <a:rPr lang="en-US" sz="1600" dirty="0">
                <a:latin typeface="Avenir Next LT Pro" panose="020B0504020202020204" pitchFamily="34" charset="0"/>
              </a:rPr>
              <a:t>To summarize, we aimed for solving this problem:</a:t>
            </a:r>
          </a:p>
          <a:p>
            <a:endParaRPr lang="en-US" sz="1600" dirty="0">
              <a:latin typeface="Avenir Next LT Pro" panose="020B0504020202020204" pitchFamily="34" charset="0"/>
            </a:endParaRPr>
          </a:p>
          <a:p>
            <a:pPr algn="ctr"/>
            <a:r>
              <a:rPr lang="en-GB" i="0" u="none" strike="noStrike" dirty="0">
                <a:solidFill>
                  <a:srgbClr val="000000"/>
                </a:solidFill>
                <a:effectLst/>
                <a:latin typeface="Avenir Next LT Pro" panose="020B0504020202020204" pitchFamily="34" charset="0"/>
              </a:rPr>
              <a:t>Max  𝑃𝑟𝑒𝑐𝑖𝑠𝑖𝑜𝑛1</a:t>
            </a:r>
          </a:p>
          <a:p>
            <a:pPr algn="ctr"/>
            <a:r>
              <a:rPr lang="en-GB" i="0" u="none" strike="noStrike" dirty="0">
                <a:solidFill>
                  <a:srgbClr val="000000"/>
                </a:solidFill>
                <a:effectLst/>
                <a:latin typeface="Avenir Next LT Pro" panose="020B0504020202020204" pitchFamily="34" charset="0"/>
              </a:rPr>
              <a:t>subject to 𝑅𝑒𝑐𝑎𝑙𝑙1 &gt;= 0.68 </a:t>
            </a:r>
          </a:p>
          <a:p>
            <a:pPr algn="ctr"/>
            <a:r>
              <a:rPr lang="en-GB" dirty="0">
                <a:solidFill>
                  <a:srgbClr val="000000"/>
                </a:solidFill>
                <a:latin typeface="Avenir Next LT Pro" panose="020B0504020202020204" pitchFamily="34" charset="0"/>
              </a:rPr>
              <a:t>                a</a:t>
            </a:r>
            <a:r>
              <a:rPr lang="en-GB" i="0" u="none" strike="noStrike" dirty="0">
                <a:solidFill>
                  <a:srgbClr val="000000"/>
                </a:solidFill>
                <a:effectLst/>
                <a:latin typeface="Avenir Next LT Pro" panose="020B0504020202020204" pitchFamily="34" charset="0"/>
              </a:rPr>
              <a:t>nd </a:t>
            </a:r>
            <a:r>
              <a:rPr lang="en-GB" dirty="0">
                <a:solidFill>
                  <a:srgbClr val="000000"/>
                </a:solidFill>
                <a:latin typeface="Avenir Next LT Pro" panose="020B0504020202020204" pitchFamily="34" charset="0"/>
              </a:rPr>
              <a:t>𝑃𝑟𝑒𝑐𝑖𝑠𝑖𝑜𝑛1 &gt;= 0.79</a:t>
            </a:r>
            <a:endParaRPr lang="en-US" dirty="0">
              <a:solidFill>
                <a:srgbClr val="000000"/>
              </a:solidFill>
              <a:latin typeface="Avenir Next LT Pro" panose="020B0504020202020204" pitchFamily="34" charset="0"/>
            </a:endParaRPr>
          </a:p>
        </p:txBody>
      </p:sp>
      <p:pic>
        <p:nvPicPr>
          <p:cNvPr id="6" name="Picture 5">
            <a:extLst>
              <a:ext uri="{FF2B5EF4-FFF2-40B4-BE49-F238E27FC236}">
                <a16:creationId xmlns:a16="http://schemas.microsoft.com/office/drawing/2014/main" id="{95C435A1-1DCD-45AD-8BA9-25345BACDC39}"/>
              </a:ext>
            </a:extLst>
          </p:cNvPr>
          <p:cNvPicPr>
            <a:picLocks noChangeAspect="1"/>
          </p:cNvPicPr>
          <p:nvPr/>
        </p:nvPicPr>
        <p:blipFill rotWithShape="1">
          <a:blip r:embed="rId5"/>
          <a:srcRect t="10967"/>
          <a:stretch/>
        </p:blipFill>
        <p:spPr>
          <a:xfrm>
            <a:off x="8700618" y="3524250"/>
            <a:ext cx="3394808" cy="2053752"/>
          </a:xfrm>
          <a:prstGeom prst="rect">
            <a:avLst/>
          </a:prstGeom>
        </p:spPr>
      </p:pic>
      <p:pic>
        <p:nvPicPr>
          <p:cNvPr id="10" name="Picture 9">
            <a:extLst>
              <a:ext uri="{FF2B5EF4-FFF2-40B4-BE49-F238E27FC236}">
                <a16:creationId xmlns:a16="http://schemas.microsoft.com/office/drawing/2014/main" id="{A25AF197-A92B-4096-90C9-0E7A18CD3A9A}"/>
              </a:ext>
            </a:extLst>
          </p:cNvPr>
          <p:cNvPicPr>
            <a:picLocks noChangeAspect="1"/>
          </p:cNvPicPr>
          <p:nvPr/>
        </p:nvPicPr>
        <p:blipFill>
          <a:blip r:embed="rId6"/>
          <a:stretch>
            <a:fillRect/>
          </a:stretch>
        </p:blipFill>
        <p:spPr>
          <a:xfrm>
            <a:off x="5431813" y="3306735"/>
            <a:ext cx="3365672" cy="2229692"/>
          </a:xfrm>
          <a:prstGeom prst="rect">
            <a:avLst/>
          </a:prstGeom>
        </p:spPr>
      </p:pic>
    </p:spTree>
    <p:extLst>
      <p:ext uri="{BB962C8B-B14F-4D97-AF65-F5344CB8AC3E}">
        <p14:creationId xmlns:p14="http://schemas.microsoft.com/office/powerpoint/2010/main" val="126291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id="{69522129-EFE5-4C9D-9522-7777FF0EA6E1}"/>
              </a:ext>
            </a:extLst>
          </p:cNvPr>
          <p:cNvSpPr/>
          <p:nvPr/>
        </p:nvSpPr>
        <p:spPr>
          <a:xfrm>
            <a:off x="0" y="0"/>
            <a:ext cx="12192000" cy="12585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Gill Sans MT" panose="020B0502020104020203" pitchFamily="34" charset="0"/>
            </a:endParaRPr>
          </a:p>
        </p:txBody>
      </p:sp>
      <p:sp>
        <p:nvSpPr>
          <p:cNvPr id="2" name="Title 1">
            <a:extLst>
              <a:ext uri="{FF2B5EF4-FFF2-40B4-BE49-F238E27FC236}">
                <a16:creationId xmlns:a16="http://schemas.microsoft.com/office/drawing/2014/main" id="{B9A7BAC4-BCA8-46FD-8005-EFC222C3A9A7}"/>
              </a:ext>
            </a:extLst>
          </p:cNvPr>
          <p:cNvSpPr>
            <a:spLocks noGrp="1"/>
          </p:cNvSpPr>
          <p:nvPr>
            <p:ph type="title"/>
          </p:nvPr>
        </p:nvSpPr>
        <p:spPr>
          <a:xfrm>
            <a:off x="1088571" y="0"/>
            <a:ext cx="10515600" cy="1325563"/>
          </a:xfrm>
        </p:spPr>
        <p:txBody>
          <a:bodyPr vert="horz" lIns="91440" tIns="45720" rIns="91440" bIns="45720" rtlCol="0" anchor="ctr">
            <a:noAutofit/>
          </a:bodyPr>
          <a:lstStyle/>
          <a:p>
            <a:r>
              <a:rPr lang="pt-PT" sz="4800">
                <a:latin typeface="Gill Sans MT"/>
                <a:cs typeface="Calibri Light" panose="020F0302020204030204"/>
              </a:rPr>
              <a:t>Data </a:t>
            </a:r>
            <a:r>
              <a:rPr lang="en-US" sz="4800">
                <a:latin typeface="Gill Sans MT"/>
                <a:cs typeface="Calibri Light" panose="020F0302020204030204"/>
              </a:rPr>
              <a:t>Overview</a:t>
            </a:r>
            <a:r>
              <a:rPr lang="pt-PT" sz="4800">
                <a:latin typeface="Gill Sans MT"/>
                <a:cs typeface="Calibri Light" panose="020F0302020204030204"/>
              </a:rPr>
              <a:t> </a:t>
            </a:r>
          </a:p>
        </p:txBody>
      </p:sp>
      <p:sp>
        <p:nvSpPr>
          <p:cNvPr id="3" name="Marcador de Posição de Conteúdo 2">
            <a:extLst>
              <a:ext uri="{FF2B5EF4-FFF2-40B4-BE49-F238E27FC236}">
                <a16:creationId xmlns:a16="http://schemas.microsoft.com/office/drawing/2014/main" id="{D3553942-23C6-4847-9BAC-50D88812A529}"/>
              </a:ext>
            </a:extLst>
          </p:cNvPr>
          <p:cNvSpPr>
            <a:spLocks noGrp="1"/>
          </p:cNvSpPr>
          <p:nvPr>
            <p:ph idx="1"/>
          </p:nvPr>
        </p:nvSpPr>
        <p:spPr>
          <a:xfrm>
            <a:off x="865219" y="1615651"/>
            <a:ext cx="10962303" cy="858035"/>
          </a:xfrm>
        </p:spPr>
        <p:txBody>
          <a:bodyPr vert="horz" lIns="91440" tIns="45720" rIns="91440" bIns="45720" rtlCol="0" anchor="t">
            <a:normAutofit fontScale="85000" lnSpcReduction="10000"/>
          </a:bodyPr>
          <a:lstStyle/>
          <a:p>
            <a:pPr marL="0" indent="0">
              <a:buNone/>
            </a:pPr>
            <a:r>
              <a:rPr lang="en-US" sz="2000" dirty="0">
                <a:latin typeface="Avenir Next LT Pro"/>
              </a:rPr>
              <a:t>Data analyzed was gathered from bookings that</a:t>
            </a:r>
            <a:r>
              <a:rPr lang="en-US" sz="2000" dirty="0">
                <a:effectLst/>
                <a:latin typeface="Avenir Next LT Pro"/>
                <a:ea typeface="Calibri" panose="020F0502020204030204" pitchFamily="34" charset="0"/>
                <a:cs typeface="Times New Roman"/>
              </a:rPr>
              <a:t> arrived between July 1, 2015, and August 31, 2017.</a:t>
            </a:r>
          </a:p>
          <a:p>
            <a:pPr marL="0" indent="0">
              <a:buNone/>
            </a:pPr>
            <a:r>
              <a:rPr lang="en-US" sz="1600" dirty="0">
                <a:latin typeface="Avenir Next LT Pro"/>
                <a:ea typeface="Calibri" panose="020F0502020204030204" pitchFamily="34" charset="0"/>
                <a:cs typeface="Times New Roman"/>
              </a:rPr>
              <a:t>Random Forest lets us analyze how variables differ from each other, and how they influence the prediction model.</a:t>
            </a:r>
            <a:br>
              <a:rPr lang="en-US" sz="1600" dirty="0">
                <a:latin typeface="Avenir Next LT Pro" panose="020B0504020202020204" pitchFamily="34" charset="0"/>
                <a:ea typeface="Calibri" panose="020F0502020204030204" pitchFamily="34" charset="0"/>
                <a:cs typeface="Times New Roman" panose="02020603050405020304" pitchFamily="18" charset="0"/>
              </a:rPr>
            </a:br>
            <a:endParaRPr lang="en-US" sz="2000" dirty="0">
              <a:latin typeface="Avenir Next LT Pro" panose="020B0504020202020204" pitchFamily="34" charset="0"/>
            </a:endParaRPr>
          </a:p>
        </p:txBody>
      </p:sp>
      <p:pic>
        <p:nvPicPr>
          <p:cNvPr id="11" name="Picture 10" descr="Text&#10;&#10;Description automatically generated">
            <a:extLst>
              <a:ext uri="{FF2B5EF4-FFF2-40B4-BE49-F238E27FC236}">
                <a16:creationId xmlns:a16="http://schemas.microsoft.com/office/drawing/2014/main" id="{9553E7AB-16A3-4CFB-B544-6920B92F6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88571" cy="1131167"/>
          </a:xfrm>
          <a:prstGeom prst="rect">
            <a:avLst/>
          </a:prstGeom>
        </p:spPr>
      </p:pic>
      <p:grpSp>
        <p:nvGrpSpPr>
          <p:cNvPr id="13" name="Group 12">
            <a:extLst>
              <a:ext uri="{FF2B5EF4-FFF2-40B4-BE49-F238E27FC236}">
                <a16:creationId xmlns:a16="http://schemas.microsoft.com/office/drawing/2014/main" id="{96C20D69-3963-419E-96DF-27F3332DF1F4}"/>
              </a:ext>
              <a:ext uri="{C183D7F6-B498-43B3-948B-1728B52AA6E4}">
                <adec:decorative xmlns:adec="http://schemas.microsoft.com/office/drawing/2017/decorative" val="1"/>
              </a:ext>
            </a:extLst>
          </p:cNvPr>
          <p:cNvGrpSpPr/>
          <p:nvPr/>
        </p:nvGrpSpPr>
        <p:grpSpPr>
          <a:xfrm>
            <a:off x="1671034" y="2952516"/>
            <a:ext cx="2346812" cy="2887983"/>
            <a:chOff x="4600575" y="1313637"/>
            <a:chExt cx="3028950" cy="4136721"/>
          </a:xfrm>
        </p:grpSpPr>
        <p:sp>
          <p:nvSpPr>
            <p:cNvPr id="14" name="Rectangle 13">
              <a:extLst>
                <a:ext uri="{FF2B5EF4-FFF2-40B4-BE49-F238E27FC236}">
                  <a16:creationId xmlns:a16="http://schemas.microsoft.com/office/drawing/2014/main" id="{B204128B-7CCD-440B-BDCF-32A68CAB4470}"/>
                </a:ext>
              </a:extLst>
            </p:cNvPr>
            <p:cNvSpPr/>
            <p:nvPr/>
          </p:nvSpPr>
          <p:spPr>
            <a:xfrm>
              <a:off x="4600575" y="4002152"/>
              <a:ext cx="3028950" cy="1448206"/>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Next LT Pro" panose="020B0504020202020204" pitchFamily="34" charset="0"/>
              </a:endParaRPr>
            </a:p>
          </p:txBody>
        </p:sp>
        <p:graphicFrame>
          <p:nvGraphicFramePr>
            <p:cNvPr id="15" name="Chart 14">
              <a:extLst>
                <a:ext uri="{FF2B5EF4-FFF2-40B4-BE49-F238E27FC236}">
                  <a16:creationId xmlns:a16="http://schemas.microsoft.com/office/drawing/2014/main" id="{11FA9AD3-BF50-4EAA-BDE2-A893D26E1BB0}"/>
                </a:ext>
              </a:extLst>
            </p:cNvPr>
            <p:cNvGraphicFramePr/>
            <p:nvPr>
              <p:extLst>
                <p:ext uri="{D42A27DB-BD31-4B8C-83A1-F6EECF244321}">
                  <p14:modId xmlns:p14="http://schemas.microsoft.com/office/powerpoint/2010/main" val="3220759517"/>
                </p:ext>
              </p:extLst>
            </p:nvPr>
          </p:nvGraphicFramePr>
          <p:xfrm>
            <a:off x="4829175" y="1313637"/>
            <a:ext cx="2632587" cy="2220209"/>
          </p:xfrm>
          <a:graphic>
            <a:graphicData uri="http://schemas.openxmlformats.org/drawingml/2006/chart">
              <c:chart xmlns:c="http://schemas.openxmlformats.org/drawingml/2006/chart" xmlns:r="http://schemas.openxmlformats.org/officeDocument/2006/relationships" r:id="rId4"/>
            </a:graphicData>
          </a:graphic>
        </p:graphicFrame>
        <p:sp>
          <p:nvSpPr>
            <p:cNvPr id="16" name="Rectangle: Rounded Corners 15">
              <a:extLst>
                <a:ext uri="{FF2B5EF4-FFF2-40B4-BE49-F238E27FC236}">
                  <a16:creationId xmlns:a16="http://schemas.microsoft.com/office/drawing/2014/main" id="{CD155564-34CD-43CD-9BF2-CF789CC2A82F}"/>
                </a:ext>
              </a:extLst>
            </p:cNvPr>
            <p:cNvSpPr/>
            <p:nvPr/>
          </p:nvSpPr>
          <p:spPr>
            <a:xfrm>
              <a:off x="4829175" y="3752850"/>
              <a:ext cx="2533650" cy="498598"/>
            </a:xfrm>
            <a:prstGeom prst="roundRect">
              <a:avLst>
                <a:gd name="adj" fmla="val 50000"/>
              </a:avLst>
            </a:prstGeom>
            <a:solidFill>
              <a:schemeClr val="tx1">
                <a:lumMod val="65000"/>
                <a:lumOff val="3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a:latin typeface="Avenir Next LT Pro" panose="020B0504020202020204" pitchFamily="34" charset="0"/>
                </a:rPr>
                <a:t>Lead Time</a:t>
              </a:r>
            </a:p>
          </p:txBody>
        </p:sp>
        <p:sp>
          <p:nvSpPr>
            <p:cNvPr id="17" name="TextBox 47">
              <a:extLst>
                <a:ext uri="{FF2B5EF4-FFF2-40B4-BE49-F238E27FC236}">
                  <a16:creationId xmlns:a16="http://schemas.microsoft.com/office/drawing/2014/main" id="{F251923C-687B-4CC0-94E2-4F707C47917E}"/>
                </a:ext>
              </a:extLst>
            </p:cNvPr>
            <p:cNvSpPr txBox="1"/>
            <p:nvPr/>
          </p:nvSpPr>
          <p:spPr>
            <a:xfrm>
              <a:off x="4768340" y="4470452"/>
              <a:ext cx="2693422" cy="925799"/>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a:solidFill>
                    <a:schemeClr val="tx1">
                      <a:lumMod val="75000"/>
                      <a:lumOff val="25000"/>
                    </a:schemeClr>
                  </a:solidFill>
                  <a:latin typeface="Avenir Next LT Pro" panose="020B0504020202020204" pitchFamily="34" charset="0"/>
                </a:rPr>
                <a:t>Number of days that elapsed between the entering date of the booking into the PMS and the arrival date</a:t>
              </a:r>
            </a:p>
          </p:txBody>
        </p:sp>
      </p:grpSp>
      <p:grpSp>
        <p:nvGrpSpPr>
          <p:cNvPr id="18" name="Group 17">
            <a:extLst>
              <a:ext uri="{FF2B5EF4-FFF2-40B4-BE49-F238E27FC236}">
                <a16:creationId xmlns:a16="http://schemas.microsoft.com/office/drawing/2014/main" id="{A41C6E74-1BED-4AC3-94C4-6D84D91B02DA}"/>
              </a:ext>
              <a:ext uri="{C183D7F6-B498-43B3-948B-1728B52AA6E4}">
                <adec:decorative xmlns:adec="http://schemas.microsoft.com/office/drawing/2017/decorative" val="1"/>
              </a:ext>
            </a:extLst>
          </p:cNvPr>
          <p:cNvGrpSpPr/>
          <p:nvPr/>
        </p:nvGrpSpPr>
        <p:grpSpPr>
          <a:xfrm>
            <a:off x="4500096" y="2952516"/>
            <a:ext cx="2519957" cy="2743935"/>
            <a:chOff x="9224960" y="4165047"/>
            <a:chExt cx="3028950" cy="3298168"/>
          </a:xfrm>
        </p:grpSpPr>
        <p:sp>
          <p:nvSpPr>
            <p:cNvPr id="19" name="Rectangle 18">
              <a:extLst>
                <a:ext uri="{FF2B5EF4-FFF2-40B4-BE49-F238E27FC236}">
                  <a16:creationId xmlns:a16="http://schemas.microsoft.com/office/drawing/2014/main" id="{A87DD11B-D828-4F9B-8281-7ED1BBA1F037}"/>
                </a:ext>
              </a:extLst>
            </p:cNvPr>
            <p:cNvSpPr/>
            <p:nvPr/>
          </p:nvSpPr>
          <p:spPr>
            <a:xfrm>
              <a:off x="9224960" y="6479965"/>
              <a:ext cx="3028950" cy="983250"/>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Next LT Pro" panose="020B0504020202020204" pitchFamily="34" charset="0"/>
              </a:endParaRPr>
            </a:p>
          </p:txBody>
        </p:sp>
        <p:graphicFrame>
          <p:nvGraphicFramePr>
            <p:cNvPr id="20" name="Chart 19">
              <a:extLst>
                <a:ext uri="{FF2B5EF4-FFF2-40B4-BE49-F238E27FC236}">
                  <a16:creationId xmlns:a16="http://schemas.microsoft.com/office/drawing/2014/main" id="{7C0491EF-4D65-415B-B295-43C33D33B288}"/>
                </a:ext>
              </a:extLst>
            </p:cNvPr>
            <p:cNvGraphicFramePr/>
            <p:nvPr>
              <p:extLst>
                <p:ext uri="{D42A27DB-BD31-4B8C-83A1-F6EECF244321}">
                  <p14:modId xmlns:p14="http://schemas.microsoft.com/office/powerpoint/2010/main" val="2463745738"/>
                </p:ext>
              </p:extLst>
            </p:nvPr>
          </p:nvGraphicFramePr>
          <p:xfrm>
            <a:off x="9503496" y="4165047"/>
            <a:ext cx="2451703" cy="1920942"/>
          </p:xfrm>
          <a:graphic>
            <a:graphicData uri="http://schemas.openxmlformats.org/drawingml/2006/chart">
              <c:chart xmlns:c="http://schemas.openxmlformats.org/drawingml/2006/chart" xmlns:r="http://schemas.openxmlformats.org/officeDocument/2006/relationships" r:id="rId5"/>
            </a:graphicData>
          </a:graphic>
        </p:graphicFrame>
        <p:sp>
          <p:nvSpPr>
            <p:cNvPr id="22" name="Rectangle: Rounded Corners 21">
              <a:extLst>
                <a:ext uri="{FF2B5EF4-FFF2-40B4-BE49-F238E27FC236}">
                  <a16:creationId xmlns:a16="http://schemas.microsoft.com/office/drawing/2014/main" id="{9EB72CEE-999C-4E43-822A-378BA686EBBA}"/>
                </a:ext>
              </a:extLst>
            </p:cNvPr>
            <p:cNvSpPr/>
            <p:nvPr/>
          </p:nvSpPr>
          <p:spPr>
            <a:xfrm>
              <a:off x="9453561" y="6230665"/>
              <a:ext cx="2533651" cy="406839"/>
            </a:xfrm>
            <a:prstGeom prst="roundRect">
              <a:avLst>
                <a:gd name="adj" fmla="val 50000"/>
              </a:avLst>
            </a:prstGeom>
            <a:solidFill>
              <a:schemeClr val="tx1">
                <a:lumMod val="65000"/>
                <a:lumOff val="3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dirty="0">
                  <a:latin typeface="Avenir Next LT Pro" panose="020B0504020202020204" pitchFamily="34" charset="0"/>
                </a:rPr>
                <a:t>Special Requests</a:t>
              </a:r>
            </a:p>
          </p:txBody>
        </p:sp>
        <p:sp>
          <p:nvSpPr>
            <p:cNvPr id="23" name="TextBox 47">
              <a:extLst>
                <a:ext uri="{FF2B5EF4-FFF2-40B4-BE49-F238E27FC236}">
                  <a16:creationId xmlns:a16="http://schemas.microsoft.com/office/drawing/2014/main" id="{D92CB2DC-CAFF-4A00-9A88-69F89D1396CB}"/>
                </a:ext>
              </a:extLst>
            </p:cNvPr>
            <p:cNvSpPr txBox="1"/>
            <p:nvPr/>
          </p:nvSpPr>
          <p:spPr>
            <a:xfrm>
              <a:off x="9403396" y="6820585"/>
              <a:ext cx="2693422" cy="582660"/>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a:solidFill>
                    <a:schemeClr val="tx1">
                      <a:lumMod val="75000"/>
                      <a:lumOff val="25000"/>
                    </a:schemeClr>
                  </a:solidFill>
                  <a:latin typeface="Avenir Next LT Pro" panose="020B0504020202020204" pitchFamily="34" charset="0"/>
                </a:rPr>
                <a:t> Number of special requests made by the customer (e.g. twin bed or high floor) </a:t>
              </a:r>
            </a:p>
          </p:txBody>
        </p:sp>
      </p:grpSp>
      <p:grpSp>
        <p:nvGrpSpPr>
          <p:cNvPr id="24" name="Group 23">
            <a:extLst>
              <a:ext uri="{FF2B5EF4-FFF2-40B4-BE49-F238E27FC236}">
                <a16:creationId xmlns:a16="http://schemas.microsoft.com/office/drawing/2014/main" id="{EE7DE82B-7464-4880-84D2-234206702C0A}"/>
              </a:ext>
              <a:ext uri="{C183D7F6-B498-43B3-948B-1728B52AA6E4}">
                <adec:decorative xmlns:adec="http://schemas.microsoft.com/office/drawing/2017/decorative" val="1"/>
              </a:ext>
            </a:extLst>
          </p:cNvPr>
          <p:cNvGrpSpPr/>
          <p:nvPr/>
        </p:nvGrpSpPr>
        <p:grpSpPr>
          <a:xfrm>
            <a:off x="7470607" y="2952516"/>
            <a:ext cx="2346812" cy="2973532"/>
            <a:chOff x="11711333" y="1133492"/>
            <a:chExt cx="3028950" cy="4259261"/>
          </a:xfrm>
        </p:grpSpPr>
        <p:sp>
          <p:nvSpPr>
            <p:cNvPr id="25" name="Rectangle 24">
              <a:extLst>
                <a:ext uri="{FF2B5EF4-FFF2-40B4-BE49-F238E27FC236}">
                  <a16:creationId xmlns:a16="http://schemas.microsoft.com/office/drawing/2014/main" id="{90859D59-23D2-4757-84D1-9D4322B94D22}"/>
                </a:ext>
              </a:extLst>
            </p:cNvPr>
            <p:cNvSpPr/>
            <p:nvPr/>
          </p:nvSpPr>
          <p:spPr>
            <a:xfrm>
              <a:off x="11711333" y="3944547"/>
              <a:ext cx="3028950" cy="1448206"/>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venir Next LT Pro" panose="020B0504020202020204" pitchFamily="34" charset="0"/>
              </a:endParaRPr>
            </a:p>
          </p:txBody>
        </p:sp>
        <p:graphicFrame>
          <p:nvGraphicFramePr>
            <p:cNvPr id="26" name="Chart 25">
              <a:extLst>
                <a:ext uri="{FF2B5EF4-FFF2-40B4-BE49-F238E27FC236}">
                  <a16:creationId xmlns:a16="http://schemas.microsoft.com/office/drawing/2014/main" id="{49F8A295-D8C4-49F3-8DA5-E0C8C60B4977}"/>
                </a:ext>
              </a:extLst>
            </p:cNvPr>
            <p:cNvGraphicFramePr/>
            <p:nvPr>
              <p:extLst>
                <p:ext uri="{D42A27DB-BD31-4B8C-83A1-F6EECF244321}">
                  <p14:modId xmlns:p14="http://schemas.microsoft.com/office/powerpoint/2010/main" val="3816110685"/>
                </p:ext>
              </p:extLst>
            </p:nvPr>
          </p:nvGraphicFramePr>
          <p:xfrm>
            <a:off x="11885155" y="1133492"/>
            <a:ext cx="2632587" cy="2289164"/>
          </p:xfrm>
          <a:graphic>
            <a:graphicData uri="http://schemas.openxmlformats.org/drawingml/2006/chart">
              <c:chart xmlns:c="http://schemas.openxmlformats.org/drawingml/2006/chart" xmlns:r="http://schemas.openxmlformats.org/officeDocument/2006/relationships" r:id="rId6"/>
            </a:graphicData>
          </a:graphic>
        </p:graphicFrame>
        <p:sp>
          <p:nvSpPr>
            <p:cNvPr id="27" name="Rectangle: Rounded Corners 26">
              <a:extLst>
                <a:ext uri="{FF2B5EF4-FFF2-40B4-BE49-F238E27FC236}">
                  <a16:creationId xmlns:a16="http://schemas.microsoft.com/office/drawing/2014/main" id="{D1C03A7C-B60D-45A7-875A-E22DA707F05A}"/>
                </a:ext>
              </a:extLst>
            </p:cNvPr>
            <p:cNvSpPr/>
            <p:nvPr/>
          </p:nvSpPr>
          <p:spPr>
            <a:xfrm>
              <a:off x="11942295" y="3572705"/>
              <a:ext cx="2533649" cy="498598"/>
            </a:xfrm>
            <a:prstGeom prst="roundRect">
              <a:avLst>
                <a:gd name="adj" fmla="val 50000"/>
              </a:avLst>
            </a:prstGeom>
            <a:solidFill>
              <a:schemeClr val="tx1">
                <a:lumMod val="65000"/>
                <a:lumOff val="35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dirty="0">
                  <a:latin typeface="Avenir Next LT Pro" panose="020B0504020202020204" pitchFamily="34" charset="0"/>
                </a:rPr>
                <a:t>Previous Cancellations</a:t>
              </a:r>
            </a:p>
          </p:txBody>
        </p:sp>
        <p:sp>
          <p:nvSpPr>
            <p:cNvPr id="28" name="TextBox 47">
              <a:extLst>
                <a:ext uri="{FF2B5EF4-FFF2-40B4-BE49-F238E27FC236}">
                  <a16:creationId xmlns:a16="http://schemas.microsoft.com/office/drawing/2014/main" id="{E034D34A-55C6-4EF0-8083-C0022EE581C1}"/>
                </a:ext>
              </a:extLst>
            </p:cNvPr>
            <p:cNvSpPr txBox="1"/>
            <p:nvPr/>
          </p:nvSpPr>
          <p:spPr>
            <a:xfrm>
              <a:off x="11782522" y="4290307"/>
              <a:ext cx="2693422" cy="925799"/>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050" dirty="0">
                  <a:solidFill>
                    <a:schemeClr val="tx1">
                      <a:lumMod val="75000"/>
                      <a:lumOff val="25000"/>
                    </a:schemeClr>
                  </a:solidFill>
                  <a:latin typeface="Avenir Next LT Pro" panose="020B0504020202020204" pitchFamily="34" charset="0"/>
                </a:rPr>
                <a:t>Number of previous bookings that were cancelled by the customer prior to the current booking</a:t>
              </a:r>
              <a:endParaRPr lang="en-US" sz="1050" dirty="0">
                <a:solidFill>
                  <a:schemeClr val="tx1">
                    <a:lumMod val="75000"/>
                    <a:lumOff val="25000"/>
                  </a:schemeClr>
                </a:solidFill>
                <a:latin typeface="Avenir Next LT Pro" panose="020B0504020202020204" pitchFamily="34" charset="0"/>
              </a:endParaRPr>
            </a:p>
          </p:txBody>
        </p:sp>
      </p:grpSp>
    </p:spTree>
    <p:extLst>
      <p:ext uri="{BB962C8B-B14F-4D97-AF65-F5344CB8AC3E}">
        <p14:creationId xmlns:p14="http://schemas.microsoft.com/office/powerpoint/2010/main" val="76727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id="{69522129-EFE5-4C9D-9522-7777FF0EA6E1}"/>
              </a:ext>
            </a:extLst>
          </p:cNvPr>
          <p:cNvSpPr/>
          <p:nvPr/>
        </p:nvSpPr>
        <p:spPr>
          <a:xfrm>
            <a:off x="0" y="0"/>
            <a:ext cx="12192000" cy="12585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Gill Sans MT" panose="020B0502020104020203" pitchFamily="34" charset="0"/>
            </a:endParaRPr>
          </a:p>
        </p:txBody>
      </p:sp>
      <p:sp>
        <p:nvSpPr>
          <p:cNvPr id="2" name="Title 1">
            <a:extLst>
              <a:ext uri="{FF2B5EF4-FFF2-40B4-BE49-F238E27FC236}">
                <a16:creationId xmlns:a16="http://schemas.microsoft.com/office/drawing/2014/main" id="{B9A7BAC4-BCA8-46FD-8005-EFC222C3A9A7}"/>
              </a:ext>
            </a:extLst>
          </p:cNvPr>
          <p:cNvSpPr>
            <a:spLocks noGrp="1"/>
          </p:cNvSpPr>
          <p:nvPr>
            <p:ph type="title"/>
          </p:nvPr>
        </p:nvSpPr>
        <p:spPr>
          <a:xfrm>
            <a:off x="1088571" y="0"/>
            <a:ext cx="10515600" cy="1325563"/>
          </a:xfrm>
        </p:spPr>
        <p:txBody>
          <a:bodyPr vert="horz" lIns="91440" tIns="45720" rIns="91440" bIns="45720" rtlCol="0" anchor="ctr">
            <a:noAutofit/>
          </a:bodyPr>
          <a:lstStyle/>
          <a:p>
            <a:r>
              <a:rPr lang="pt-PT" sz="4800">
                <a:latin typeface="Gill Sans MT"/>
                <a:cs typeface="Calibri Light" panose="020F0302020204030204"/>
              </a:rPr>
              <a:t>Data </a:t>
            </a:r>
            <a:r>
              <a:rPr lang="en-US" sz="4800">
                <a:latin typeface="Gill Sans MT"/>
                <a:cs typeface="Calibri Light" panose="020F0302020204030204"/>
              </a:rPr>
              <a:t>Overview</a:t>
            </a:r>
            <a:r>
              <a:rPr lang="pt-PT" sz="4800">
                <a:latin typeface="Gill Sans MT"/>
                <a:cs typeface="Calibri Light" panose="020F0302020204030204"/>
              </a:rPr>
              <a:t> </a:t>
            </a:r>
          </a:p>
        </p:txBody>
      </p:sp>
      <p:pic>
        <p:nvPicPr>
          <p:cNvPr id="11" name="Picture 10" descr="Text&#10;&#10;Description automatically generated">
            <a:extLst>
              <a:ext uri="{FF2B5EF4-FFF2-40B4-BE49-F238E27FC236}">
                <a16:creationId xmlns:a16="http://schemas.microsoft.com/office/drawing/2014/main" id="{9553E7AB-16A3-4CFB-B544-6920B92F6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88571" cy="1131167"/>
          </a:xfrm>
          <a:prstGeom prst="rect">
            <a:avLst/>
          </a:prstGeom>
        </p:spPr>
      </p:pic>
      <p:pic>
        <p:nvPicPr>
          <p:cNvPr id="5" name="Picture 4">
            <a:extLst>
              <a:ext uri="{FF2B5EF4-FFF2-40B4-BE49-F238E27FC236}">
                <a16:creationId xmlns:a16="http://schemas.microsoft.com/office/drawing/2014/main" id="{DA2BD6F4-727E-44FC-BB80-3F6B4D8C18CC}"/>
              </a:ext>
            </a:extLst>
          </p:cNvPr>
          <p:cNvPicPr>
            <a:picLocks noChangeAspect="1"/>
          </p:cNvPicPr>
          <p:nvPr/>
        </p:nvPicPr>
        <p:blipFill>
          <a:blip r:embed="rId4"/>
          <a:stretch>
            <a:fillRect/>
          </a:stretch>
        </p:blipFill>
        <p:spPr>
          <a:xfrm>
            <a:off x="1088571" y="1403547"/>
            <a:ext cx="9664700" cy="3957200"/>
          </a:xfrm>
          <a:prstGeom prst="rect">
            <a:avLst/>
          </a:prstGeom>
        </p:spPr>
      </p:pic>
      <p:pic>
        <p:nvPicPr>
          <p:cNvPr id="8" name="Picture 7">
            <a:extLst>
              <a:ext uri="{FF2B5EF4-FFF2-40B4-BE49-F238E27FC236}">
                <a16:creationId xmlns:a16="http://schemas.microsoft.com/office/drawing/2014/main" id="{27BD7FE8-ABAD-4409-8716-A35F8F62B6C3}"/>
              </a:ext>
            </a:extLst>
          </p:cNvPr>
          <p:cNvPicPr>
            <a:picLocks noChangeAspect="1"/>
          </p:cNvPicPr>
          <p:nvPr/>
        </p:nvPicPr>
        <p:blipFill>
          <a:blip r:embed="rId5"/>
          <a:stretch>
            <a:fillRect/>
          </a:stretch>
        </p:blipFill>
        <p:spPr>
          <a:xfrm>
            <a:off x="488950" y="5360747"/>
            <a:ext cx="11214100" cy="1160864"/>
          </a:xfrm>
          <a:prstGeom prst="rect">
            <a:avLst/>
          </a:prstGeom>
        </p:spPr>
      </p:pic>
    </p:spTree>
    <p:extLst>
      <p:ext uri="{BB962C8B-B14F-4D97-AF65-F5344CB8AC3E}">
        <p14:creationId xmlns:p14="http://schemas.microsoft.com/office/powerpoint/2010/main" val="1683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3F7D283-6020-47F4-85A0-B3AF8C4DBDDB}"/>
              </a:ext>
            </a:extLst>
          </p:cNvPr>
          <p:cNvSpPr/>
          <p:nvPr/>
        </p:nvSpPr>
        <p:spPr>
          <a:xfrm>
            <a:off x="0" y="0"/>
            <a:ext cx="12192000" cy="12585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 name="Title 1">
            <a:extLst>
              <a:ext uri="{FF2B5EF4-FFF2-40B4-BE49-F238E27FC236}">
                <a16:creationId xmlns:a16="http://schemas.microsoft.com/office/drawing/2014/main" id="{B9A7BAC4-BCA8-46FD-8005-EFC222C3A9A7}"/>
              </a:ext>
            </a:extLst>
          </p:cNvPr>
          <p:cNvSpPr>
            <a:spLocks noGrp="1"/>
          </p:cNvSpPr>
          <p:nvPr>
            <p:ph type="title"/>
          </p:nvPr>
        </p:nvSpPr>
        <p:spPr>
          <a:xfrm>
            <a:off x="1088571" y="-33495"/>
            <a:ext cx="10515600" cy="1325563"/>
          </a:xfrm>
        </p:spPr>
        <p:txBody>
          <a:bodyPr vert="horz" lIns="91440" tIns="45720" rIns="91440" bIns="45720" rtlCol="0" anchor="ctr">
            <a:noAutofit/>
          </a:bodyPr>
          <a:lstStyle/>
          <a:p>
            <a:r>
              <a:rPr lang="en-US" sz="4800">
                <a:latin typeface="Gill Sans MT"/>
                <a:cs typeface="Calibri Light" panose="020F0302020204030204"/>
              </a:rPr>
              <a:t>Predictions</a:t>
            </a:r>
          </a:p>
        </p:txBody>
      </p:sp>
      <p:sp>
        <p:nvSpPr>
          <p:cNvPr id="6" name="Marcador de Posição de Conteúdo 5">
            <a:extLst>
              <a:ext uri="{FF2B5EF4-FFF2-40B4-BE49-F238E27FC236}">
                <a16:creationId xmlns:a16="http://schemas.microsoft.com/office/drawing/2014/main" id="{1BB7CC25-B251-4652-B567-C3EA57C8D6F8}"/>
              </a:ext>
            </a:extLst>
          </p:cNvPr>
          <p:cNvSpPr>
            <a:spLocks noGrp="1"/>
          </p:cNvSpPr>
          <p:nvPr>
            <p:ph idx="1"/>
          </p:nvPr>
        </p:nvSpPr>
        <p:spPr>
          <a:xfrm>
            <a:off x="655615" y="1793372"/>
            <a:ext cx="6528713" cy="4756892"/>
          </a:xfrm>
        </p:spPr>
        <p:txBody>
          <a:bodyPr>
            <a:normAutofit/>
          </a:bodyPr>
          <a:lstStyle/>
          <a:p>
            <a:pPr>
              <a:buFontTx/>
              <a:buChar char="-"/>
            </a:pPr>
            <a:r>
              <a:rPr lang="en-US" sz="2400" dirty="0">
                <a:latin typeface="Avenir Next LT Pro" panose="020B0504020202020204" pitchFamily="34" charset="0"/>
              </a:rPr>
              <a:t>Specification found in a Repeated Stratified 10-fold fashion (2 repeats);</a:t>
            </a:r>
          </a:p>
          <a:p>
            <a:pPr marL="0" indent="0">
              <a:buNone/>
            </a:pPr>
            <a:endParaRPr lang="en-US" sz="700" dirty="0">
              <a:latin typeface="Avenir Next LT Pro" panose="020B0504020202020204" pitchFamily="34" charset="0"/>
            </a:endParaRPr>
          </a:p>
          <a:p>
            <a:pPr marL="0" indent="0">
              <a:buNone/>
            </a:pPr>
            <a:r>
              <a:rPr lang="en-US" sz="2400" b="1" i="1" dirty="0">
                <a:latin typeface="Avenir Next LT Pro" panose="020B0504020202020204" pitchFamily="34" charset="0"/>
              </a:rPr>
              <a:t>Important metrics:</a:t>
            </a:r>
          </a:p>
          <a:p>
            <a:pPr>
              <a:buFontTx/>
              <a:buChar char="-"/>
            </a:pPr>
            <a:endParaRPr lang="en-US" sz="1600" dirty="0">
              <a:latin typeface="Avenir Next LT Pro" panose="020B0504020202020204" pitchFamily="34" charset="0"/>
            </a:endParaRPr>
          </a:p>
          <a:p>
            <a:pPr>
              <a:buClr>
                <a:srgbClr val="C5A365"/>
              </a:buClr>
              <a:buFont typeface="Calibri" panose="020F0502020204030204" pitchFamily="34" charset="0"/>
              <a:buChar char="→"/>
            </a:pPr>
            <a:r>
              <a:rPr lang="en-US" sz="2400" dirty="0">
                <a:latin typeface="Avenir Next LT Pro" panose="020B0504020202020204" pitchFamily="34" charset="0"/>
              </a:rPr>
              <a:t> Recall for cancelled bookings of 0.78:</a:t>
            </a:r>
            <a:endParaRPr lang="en-US" sz="1800" dirty="0">
              <a:latin typeface="Avenir Next LT Pro" panose="020B0504020202020204" pitchFamily="34" charset="0"/>
            </a:endParaRPr>
          </a:p>
          <a:p>
            <a:pPr>
              <a:buClr>
                <a:srgbClr val="C5A365"/>
              </a:buClr>
              <a:buFont typeface="Calibri" panose="020F0502020204030204" pitchFamily="34" charset="0"/>
              <a:buChar char="→"/>
            </a:pPr>
            <a:endParaRPr lang="en-US" sz="1600" dirty="0">
              <a:latin typeface="Avenir Next LT Pro" panose="020B0504020202020204" pitchFamily="34" charset="0"/>
            </a:endParaRPr>
          </a:p>
          <a:p>
            <a:pPr>
              <a:buClr>
                <a:srgbClr val="C5A365"/>
              </a:buClr>
              <a:buFont typeface="Calibri" panose="020F0502020204030204" pitchFamily="34" charset="0"/>
              <a:buChar char="→"/>
            </a:pPr>
            <a:r>
              <a:rPr lang="en-US" sz="2400" dirty="0">
                <a:latin typeface="Avenir Next LT Pro" panose="020B0504020202020204" pitchFamily="34" charset="0"/>
              </a:rPr>
              <a:t> Precision for cancelled bookings of 0.88: </a:t>
            </a:r>
          </a:p>
        </p:txBody>
      </p:sp>
      <p:pic>
        <p:nvPicPr>
          <p:cNvPr id="11" name="Picture 10" descr="Text&#10;&#10;Description automatically generated">
            <a:extLst>
              <a:ext uri="{FF2B5EF4-FFF2-40B4-BE49-F238E27FC236}">
                <a16:creationId xmlns:a16="http://schemas.microsoft.com/office/drawing/2014/main" id="{9553E7AB-16A3-4CFB-B544-6920B92F6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88571" cy="1131167"/>
          </a:xfrm>
          <a:prstGeom prst="rect">
            <a:avLst/>
          </a:prstGeom>
        </p:spPr>
      </p:pic>
      <p:sp>
        <p:nvSpPr>
          <p:cNvPr id="5" name="CaixaDeTexto 4">
            <a:extLst>
              <a:ext uri="{FF2B5EF4-FFF2-40B4-BE49-F238E27FC236}">
                <a16:creationId xmlns:a16="http://schemas.microsoft.com/office/drawing/2014/main" id="{FF726488-9E58-4CFD-A728-0C50A0F0DA60}"/>
              </a:ext>
            </a:extLst>
          </p:cNvPr>
          <p:cNvSpPr txBox="1"/>
          <p:nvPr/>
        </p:nvSpPr>
        <p:spPr>
          <a:xfrm>
            <a:off x="6234774" y="1793372"/>
            <a:ext cx="548482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pt-PT" sz="1600">
              <a:latin typeface="Avenir Next LT Pro" panose="020B0504020202020204" pitchFamily="34" charset="0"/>
              <a:cs typeface="Calibri"/>
            </a:endParaRPr>
          </a:p>
        </p:txBody>
      </p:sp>
      <p:pic>
        <p:nvPicPr>
          <p:cNvPr id="10" name="Picture 9">
            <a:extLst>
              <a:ext uri="{FF2B5EF4-FFF2-40B4-BE49-F238E27FC236}">
                <a16:creationId xmlns:a16="http://schemas.microsoft.com/office/drawing/2014/main" id="{840EC7C2-EF7E-4D24-AB2C-A1F36BBB6F84}"/>
              </a:ext>
            </a:extLst>
          </p:cNvPr>
          <p:cNvPicPr/>
          <p:nvPr/>
        </p:nvPicPr>
        <p:blipFill>
          <a:blip r:embed="rId4"/>
          <a:stretch>
            <a:fillRect/>
          </a:stretch>
        </p:blipFill>
        <p:spPr>
          <a:xfrm>
            <a:off x="8556858" y="2523221"/>
            <a:ext cx="2789071" cy="1811557"/>
          </a:xfrm>
          <a:prstGeom prst="rect">
            <a:avLst/>
          </a:prstGeom>
        </p:spPr>
      </p:pic>
    </p:spTree>
    <p:extLst>
      <p:ext uri="{BB962C8B-B14F-4D97-AF65-F5344CB8AC3E}">
        <p14:creationId xmlns:p14="http://schemas.microsoft.com/office/powerpoint/2010/main" val="2046889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C2517BFE-C09E-4940-9446-26594D35359B}"/>
              </a:ext>
            </a:extLst>
          </p:cNvPr>
          <p:cNvSpPr/>
          <p:nvPr/>
        </p:nvSpPr>
        <p:spPr>
          <a:xfrm>
            <a:off x="0" y="0"/>
            <a:ext cx="12192000" cy="12585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 name="Title 1">
            <a:extLst>
              <a:ext uri="{FF2B5EF4-FFF2-40B4-BE49-F238E27FC236}">
                <a16:creationId xmlns:a16="http://schemas.microsoft.com/office/drawing/2014/main" id="{B9A7BAC4-BCA8-46FD-8005-EFC222C3A9A7}"/>
              </a:ext>
            </a:extLst>
          </p:cNvPr>
          <p:cNvSpPr>
            <a:spLocks noGrp="1"/>
          </p:cNvSpPr>
          <p:nvPr>
            <p:ph type="title"/>
          </p:nvPr>
        </p:nvSpPr>
        <p:spPr>
          <a:xfrm>
            <a:off x="1088571" y="0"/>
            <a:ext cx="10515600" cy="1258575"/>
          </a:xfrm>
        </p:spPr>
        <p:txBody>
          <a:bodyPr vert="horz" lIns="91440" tIns="45720" rIns="91440" bIns="45720" rtlCol="0" anchor="ctr">
            <a:noAutofit/>
          </a:bodyPr>
          <a:lstStyle/>
          <a:p>
            <a:r>
              <a:rPr lang="en-US" sz="4800" dirty="0">
                <a:latin typeface="Gill Sans MT"/>
                <a:cs typeface="Calibri Light" panose="020F0302020204030204"/>
              </a:rPr>
              <a:t>How</a:t>
            </a:r>
            <a:r>
              <a:rPr lang="pt-PT" sz="4800" dirty="0">
                <a:latin typeface="Gill Sans MT"/>
                <a:cs typeface="Calibri Light" panose="020F0302020204030204"/>
              </a:rPr>
              <a:t> to interpret </a:t>
            </a:r>
            <a:r>
              <a:rPr lang="en-US" sz="4800" dirty="0">
                <a:latin typeface="Gill Sans MT"/>
                <a:cs typeface="Calibri Light" panose="020F0302020204030204"/>
              </a:rPr>
              <a:t>these</a:t>
            </a:r>
            <a:r>
              <a:rPr lang="pt-PT" sz="4800" dirty="0">
                <a:latin typeface="Gill Sans MT"/>
                <a:cs typeface="Calibri Light" panose="020F0302020204030204"/>
              </a:rPr>
              <a:t> results?</a:t>
            </a:r>
          </a:p>
        </p:txBody>
      </p:sp>
      <p:sp>
        <p:nvSpPr>
          <p:cNvPr id="3" name="Marcador de Posição de Conteúdo 2">
            <a:extLst>
              <a:ext uri="{FF2B5EF4-FFF2-40B4-BE49-F238E27FC236}">
                <a16:creationId xmlns:a16="http://schemas.microsoft.com/office/drawing/2014/main" id="{9EFBB3C0-3F4A-4DFE-9583-C8A00D73405A}"/>
              </a:ext>
            </a:extLst>
          </p:cNvPr>
          <p:cNvSpPr>
            <a:spLocks noGrp="1"/>
          </p:cNvSpPr>
          <p:nvPr>
            <p:ph idx="1"/>
          </p:nvPr>
        </p:nvSpPr>
        <p:spPr>
          <a:xfrm>
            <a:off x="838200" y="2258762"/>
            <a:ext cx="10515600" cy="3003049"/>
          </a:xfrm>
        </p:spPr>
        <p:txBody>
          <a:bodyPr>
            <a:normAutofit/>
          </a:bodyPr>
          <a:lstStyle/>
          <a:p>
            <a:pPr marL="342900" indent="-342900">
              <a:buFontTx/>
              <a:buChar char="-"/>
            </a:pPr>
            <a:r>
              <a:rPr lang="en-US" sz="2400" dirty="0">
                <a:latin typeface="Avenir Next LT Pro" panose="020B0504020202020204" pitchFamily="34" charset="0"/>
              </a:rPr>
              <a:t>Overbook 80% predicted cancelled bookings;</a:t>
            </a:r>
          </a:p>
          <a:p>
            <a:pPr marL="342900" indent="-342900">
              <a:buFontTx/>
              <a:buChar char="-"/>
            </a:pPr>
            <a:endParaRPr lang="en-US" sz="1200" dirty="0">
              <a:latin typeface="Avenir Next LT Pro" panose="020B0504020202020204" pitchFamily="34" charset="0"/>
            </a:endParaRPr>
          </a:p>
          <a:p>
            <a:pPr marL="342900" indent="-342900">
              <a:buFontTx/>
              <a:buChar char="-"/>
            </a:pPr>
            <a:r>
              <a:rPr lang="en-US" sz="2400" dirty="0">
                <a:latin typeface="Avenir Next LT Pro" panose="020B0504020202020204" pitchFamily="34" charset="0"/>
              </a:rPr>
              <a:t>Cancellation will be close to 14%</a:t>
            </a:r>
          </a:p>
          <a:p>
            <a:pPr marL="0" indent="0">
              <a:buNone/>
            </a:pPr>
            <a:endParaRPr lang="en-US" sz="4400" dirty="0">
              <a:latin typeface="Avenir Next LT Pro" panose="020B0504020202020204" pitchFamily="34" charset="0"/>
            </a:endParaRPr>
          </a:p>
          <a:p>
            <a:pPr marL="342900" indent="-342900">
              <a:buFontTx/>
              <a:buChar char="-"/>
            </a:pPr>
            <a:r>
              <a:rPr lang="en-US" sz="2400" dirty="0">
                <a:latin typeface="Avenir Next LT Pro" panose="020B0504020202020204" pitchFamily="34" charset="0"/>
              </a:rPr>
              <a:t>Create go-to discount policy practices for these 14% bookings cancelled that were not predicted as such;</a:t>
            </a:r>
          </a:p>
          <a:p>
            <a:pPr marL="342900" indent="-342900">
              <a:buFontTx/>
              <a:buChar char="-"/>
            </a:pPr>
            <a:endParaRPr lang="en-US" sz="2400" dirty="0">
              <a:latin typeface="Avenir Next LT Pro" panose="020B0504020202020204" pitchFamily="34" charset="0"/>
            </a:endParaRPr>
          </a:p>
        </p:txBody>
      </p:sp>
      <p:pic>
        <p:nvPicPr>
          <p:cNvPr id="11" name="Picture 10" descr="Text&#10;&#10;Description automatically generated">
            <a:extLst>
              <a:ext uri="{FF2B5EF4-FFF2-40B4-BE49-F238E27FC236}">
                <a16:creationId xmlns:a16="http://schemas.microsoft.com/office/drawing/2014/main" id="{9553E7AB-16A3-4CFB-B544-6920B92F6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88571" cy="1131167"/>
          </a:xfrm>
          <a:prstGeom prst="rect">
            <a:avLst/>
          </a:prstGeom>
        </p:spPr>
      </p:pic>
      <p:sp>
        <p:nvSpPr>
          <p:cNvPr id="6" name="Marcador de Posição de Conteúdo 2">
            <a:extLst>
              <a:ext uri="{FF2B5EF4-FFF2-40B4-BE49-F238E27FC236}">
                <a16:creationId xmlns:a16="http://schemas.microsoft.com/office/drawing/2014/main" id="{9AB2C961-3DA5-4E86-8CC3-5B1309A5E122}"/>
              </a:ext>
            </a:extLst>
          </p:cNvPr>
          <p:cNvSpPr txBox="1">
            <a:spLocks/>
          </p:cNvSpPr>
          <p:nvPr/>
        </p:nvSpPr>
        <p:spPr>
          <a:xfrm>
            <a:off x="838200" y="1596189"/>
            <a:ext cx="10515600" cy="662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a:latin typeface="Avenir Next LT Pro" panose="020B0504020202020204" pitchFamily="34" charset="0"/>
              </a:rPr>
              <a:t>Suggestions for Increasing Revenue with the predictive model:</a:t>
            </a:r>
          </a:p>
        </p:txBody>
      </p:sp>
      <p:sp>
        <p:nvSpPr>
          <p:cNvPr id="7" name="Arrow: Right 6">
            <a:extLst>
              <a:ext uri="{FF2B5EF4-FFF2-40B4-BE49-F238E27FC236}">
                <a16:creationId xmlns:a16="http://schemas.microsoft.com/office/drawing/2014/main" id="{2D68AF0C-65DB-40B1-B8EA-D638DFC52C92}"/>
              </a:ext>
            </a:extLst>
          </p:cNvPr>
          <p:cNvSpPr/>
          <p:nvPr/>
        </p:nvSpPr>
        <p:spPr>
          <a:xfrm rot="5400000">
            <a:off x="3438446" y="3635771"/>
            <a:ext cx="366830" cy="2490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a:latin typeface="Avenir Next LT Pro" panose="020B0504020202020204" pitchFamily="34" charset="0"/>
              </a:rPr>
              <a:t> </a:t>
            </a:r>
            <a:endParaRPr lang="en-GB" sz="1600">
              <a:latin typeface="Avenir Next LT Pro" panose="020B0504020202020204" pitchFamily="34" charset="0"/>
            </a:endParaRPr>
          </a:p>
        </p:txBody>
      </p:sp>
      <p:sp>
        <p:nvSpPr>
          <p:cNvPr id="8" name="Oval 7">
            <a:extLst>
              <a:ext uri="{FF2B5EF4-FFF2-40B4-BE49-F238E27FC236}">
                <a16:creationId xmlns:a16="http://schemas.microsoft.com/office/drawing/2014/main" id="{1B82D741-2D05-4343-A1A6-0273EDC19F00}"/>
              </a:ext>
            </a:extLst>
          </p:cNvPr>
          <p:cNvSpPr/>
          <p:nvPr/>
        </p:nvSpPr>
        <p:spPr>
          <a:xfrm>
            <a:off x="2055045" y="5423615"/>
            <a:ext cx="2884602" cy="101809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b="1">
                <a:solidFill>
                  <a:schemeClr val="accent1">
                    <a:lumMod val="75000"/>
                  </a:schemeClr>
                </a:solidFill>
                <a:latin typeface="Avenir Next LT Pro" panose="020B0504020202020204" pitchFamily="34" charset="0"/>
              </a:rPr>
              <a:t>43% Revenue Loss on Cancellations</a:t>
            </a:r>
            <a:endParaRPr lang="en-GB" sz="1600" b="1">
              <a:solidFill>
                <a:schemeClr val="accent1">
                  <a:lumMod val="75000"/>
                </a:schemeClr>
              </a:solidFill>
              <a:latin typeface="Avenir Next LT Pro" panose="020B0504020202020204" pitchFamily="34" charset="0"/>
            </a:endParaRPr>
          </a:p>
        </p:txBody>
      </p:sp>
      <p:sp>
        <p:nvSpPr>
          <p:cNvPr id="12" name="Arrow: Right 11">
            <a:extLst>
              <a:ext uri="{FF2B5EF4-FFF2-40B4-BE49-F238E27FC236}">
                <a16:creationId xmlns:a16="http://schemas.microsoft.com/office/drawing/2014/main" id="{64B54198-F470-4FC8-BC4A-BDABF2896A7E}"/>
              </a:ext>
            </a:extLst>
          </p:cNvPr>
          <p:cNvSpPr/>
          <p:nvPr/>
        </p:nvSpPr>
        <p:spPr>
          <a:xfrm>
            <a:off x="5213024" y="5736895"/>
            <a:ext cx="2158739" cy="320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Avenir Next LT Pro" panose="020B0504020202020204" pitchFamily="34" charset="0"/>
            </a:endParaRPr>
          </a:p>
        </p:txBody>
      </p:sp>
      <p:sp>
        <p:nvSpPr>
          <p:cNvPr id="13" name="TextBox 12">
            <a:extLst>
              <a:ext uri="{FF2B5EF4-FFF2-40B4-BE49-F238E27FC236}">
                <a16:creationId xmlns:a16="http://schemas.microsoft.com/office/drawing/2014/main" id="{4772DB4F-9EFE-4CF0-8F98-B6ED712E4444}"/>
              </a:ext>
            </a:extLst>
          </p:cNvPr>
          <p:cNvSpPr txBox="1"/>
          <p:nvPr/>
        </p:nvSpPr>
        <p:spPr>
          <a:xfrm>
            <a:off x="5213024" y="5423615"/>
            <a:ext cx="1989056" cy="338554"/>
          </a:xfrm>
          <a:prstGeom prst="rect">
            <a:avLst/>
          </a:prstGeom>
          <a:noFill/>
        </p:spPr>
        <p:txBody>
          <a:bodyPr wrap="square" rtlCol="0">
            <a:spAutoFit/>
          </a:bodyPr>
          <a:lstStyle/>
          <a:p>
            <a:r>
              <a:rPr lang="pt-PT" sz="1600">
                <a:latin typeface="Avenir Next LT Pro" panose="020B0504020202020204" pitchFamily="34" charset="0"/>
              </a:rPr>
              <a:t>Predictive Model</a:t>
            </a:r>
            <a:endParaRPr lang="en-GB" sz="1600">
              <a:latin typeface="Avenir Next LT Pro" panose="020B0504020202020204" pitchFamily="34" charset="0"/>
            </a:endParaRPr>
          </a:p>
        </p:txBody>
      </p:sp>
      <p:sp>
        <p:nvSpPr>
          <p:cNvPr id="16" name="TextBox 15">
            <a:extLst>
              <a:ext uri="{FF2B5EF4-FFF2-40B4-BE49-F238E27FC236}">
                <a16:creationId xmlns:a16="http://schemas.microsoft.com/office/drawing/2014/main" id="{48CC0E08-6C1C-4661-A09F-30C2A998B033}"/>
              </a:ext>
            </a:extLst>
          </p:cNvPr>
          <p:cNvSpPr txBox="1"/>
          <p:nvPr/>
        </p:nvSpPr>
        <p:spPr>
          <a:xfrm>
            <a:off x="5213024" y="6000906"/>
            <a:ext cx="1989056" cy="338554"/>
          </a:xfrm>
          <a:prstGeom prst="rect">
            <a:avLst/>
          </a:prstGeom>
          <a:noFill/>
        </p:spPr>
        <p:txBody>
          <a:bodyPr wrap="square" rtlCol="0">
            <a:spAutoFit/>
          </a:bodyPr>
          <a:lstStyle/>
          <a:p>
            <a:r>
              <a:rPr lang="pt-PT" sz="1600">
                <a:latin typeface="Avenir Next LT Pro" panose="020B0504020202020204" pitchFamily="34" charset="0"/>
              </a:rPr>
              <a:t>Implementation</a:t>
            </a:r>
            <a:endParaRPr lang="en-GB" sz="1600">
              <a:latin typeface="Avenir Next LT Pro" panose="020B0504020202020204" pitchFamily="34" charset="0"/>
            </a:endParaRPr>
          </a:p>
        </p:txBody>
      </p:sp>
      <p:sp>
        <p:nvSpPr>
          <p:cNvPr id="17" name="Oval 16">
            <a:extLst>
              <a:ext uri="{FF2B5EF4-FFF2-40B4-BE49-F238E27FC236}">
                <a16:creationId xmlns:a16="http://schemas.microsoft.com/office/drawing/2014/main" id="{10808395-84AB-4435-B4D5-3CA304FF025C}"/>
              </a:ext>
            </a:extLst>
          </p:cNvPr>
          <p:cNvSpPr/>
          <p:nvPr/>
        </p:nvSpPr>
        <p:spPr>
          <a:xfrm>
            <a:off x="8059025" y="5388102"/>
            <a:ext cx="3443163" cy="1018095"/>
          </a:xfrm>
          <a:prstGeom prst="ellipse">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b="1" dirty="0">
                <a:solidFill>
                  <a:schemeClr val="bg1"/>
                </a:solidFill>
                <a:latin typeface="Avenir Next LT Pro" panose="020B0504020202020204" pitchFamily="34" charset="0"/>
              </a:rPr>
              <a:t>5% Revenue Increase through Overbooking</a:t>
            </a:r>
            <a:endParaRPr lang="en-GB" sz="1600" b="1" dirty="0">
              <a:solidFill>
                <a:schemeClr val="bg1"/>
              </a:solidFill>
              <a:latin typeface="Avenir Next LT Pro" panose="020B0504020202020204" pitchFamily="34" charset="0"/>
            </a:endParaRPr>
          </a:p>
        </p:txBody>
      </p:sp>
    </p:spTree>
    <p:extLst>
      <p:ext uri="{BB962C8B-B14F-4D97-AF65-F5344CB8AC3E}">
        <p14:creationId xmlns:p14="http://schemas.microsoft.com/office/powerpoint/2010/main" val="223625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val 74">
            <a:extLst>
              <a:ext uri="{C183D7F6-B498-43B3-948B-1728B52AA6E4}">
                <adec:decorative xmlns:adec="http://schemas.microsoft.com/office/drawing/2017/decorative" val="1"/>
              </a:ext>
            </a:extLst>
          </p:cNvPr>
          <p:cNvSpPr/>
          <p:nvPr/>
        </p:nvSpPr>
        <p:spPr>
          <a:xfrm>
            <a:off x="9577269" y="2242691"/>
            <a:ext cx="2367224" cy="2367218"/>
          </a:xfrm>
          <a:prstGeom prst="ellipse">
            <a:avLst/>
          </a:prstGeom>
          <a:solidFill>
            <a:srgbClr val="667181">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panose="020B0504020202020204" pitchFamily="34" charset="0"/>
            </a:endParaRPr>
          </a:p>
        </p:txBody>
      </p:sp>
      <p:sp>
        <p:nvSpPr>
          <p:cNvPr id="34" name="Rectangle 33">
            <a:extLst>
              <a:ext uri="{C183D7F6-B498-43B3-948B-1728B52AA6E4}">
                <adec:decorative xmlns:adec="http://schemas.microsoft.com/office/drawing/2017/decorative" val="1"/>
              </a:ext>
            </a:extLst>
          </p:cNvPr>
          <p:cNvSpPr/>
          <p:nvPr/>
        </p:nvSpPr>
        <p:spPr>
          <a:xfrm>
            <a:off x="0" y="3440290"/>
            <a:ext cx="11025188" cy="50668"/>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74" name="Oval 73">
            <a:extLst>
              <a:ext uri="{C183D7F6-B498-43B3-948B-1728B52AA6E4}">
                <adec:decorative xmlns:adec="http://schemas.microsoft.com/office/drawing/2017/decorative" val="1"/>
              </a:ext>
            </a:extLst>
          </p:cNvPr>
          <p:cNvSpPr/>
          <p:nvPr/>
        </p:nvSpPr>
        <p:spPr>
          <a:xfrm>
            <a:off x="9963054" y="2628475"/>
            <a:ext cx="1595654" cy="1595650"/>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panose="020B0504020202020204" pitchFamily="34" charset="0"/>
            </a:endParaRPr>
          </a:p>
        </p:txBody>
      </p:sp>
      <p:grpSp>
        <p:nvGrpSpPr>
          <p:cNvPr id="10" name="Group 9" descr="This is an icon of a trophy."/>
          <p:cNvGrpSpPr/>
          <p:nvPr/>
        </p:nvGrpSpPr>
        <p:grpSpPr>
          <a:xfrm>
            <a:off x="10432834" y="3045612"/>
            <a:ext cx="656095" cy="761376"/>
            <a:chOff x="-1892703" y="1944681"/>
            <a:chExt cx="3284538" cy="3811588"/>
          </a:xfrm>
        </p:grpSpPr>
        <p:sp>
          <p:nvSpPr>
            <p:cNvPr id="8" name="Freeform 5"/>
            <p:cNvSpPr>
              <a:spLocks noEditPoints="1"/>
            </p:cNvSpPr>
            <p:nvPr/>
          </p:nvSpPr>
          <p:spPr bwMode="auto">
            <a:xfrm>
              <a:off x="-1892703" y="1944681"/>
              <a:ext cx="3284538" cy="3811588"/>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panose="020B0504020202020204" pitchFamily="34" charset="0"/>
              </a:endParaRPr>
            </a:p>
          </p:txBody>
        </p:sp>
        <p:sp>
          <p:nvSpPr>
            <p:cNvPr id="9" name="Freeform 6"/>
            <p:cNvSpPr>
              <a:spLocks noEditPoints="1"/>
            </p:cNvSpPr>
            <p:nvPr/>
          </p:nvSpPr>
          <p:spPr bwMode="auto">
            <a:xfrm>
              <a:off x="-795744" y="2462202"/>
              <a:ext cx="1090612" cy="1039809"/>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panose="020B0504020202020204" pitchFamily="34" charset="0"/>
              </a:endParaRPr>
            </a:p>
          </p:txBody>
        </p:sp>
      </p:grpSp>
      <p:cxnSp>
        <p:nvCxnSpPr>
          <p:cNvPr id="67" name="Straight Connector 66">
            <a:extLst>
              <a:ext uri="{C183D7F6-B498-43B3-948B-1728B52AA6E4}">
                <adec:decorative xmlns:adec="http://schemas.microsoft.com/office/drawing/2017/decorative" val="1"/>
              </a:ext>
            </a:extLst>
          </p:cNvPr>
          <p:cNvCxnSpPr/>
          <p:nvPr/>
        </p:nvCxnSpPr>
        <p:spPr>
          <a:xfrm>
            <a:off x="8029776" y="3596184"/>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733964" y="4721818"/>
            <a:ext cx="2591623" cy="1077218"/>
          </a:xfrm>
          <a:prstGeom prst="rect">
            <a:avLst/>
          </a:prstGeom>
          <a:noFill/>
        </p:spPr>
        <p:txBody>
          <a:bodyPr wrap="square" lIns="0" tIns="0" rIns="0" bIns="0" rtlCol="0">
            <a:spAutoFit/>
          </a:bodyPr>
          <a:lstStyle/>
          <a:p>
            <a:pPr algn="ctr">
              <a:defRPr/>
            </a:pPr>
            <a:r>
              <a:rPr lang="en-US" sz="1400">
                <a:solidFill>
                  <a:prstClr val="black"/>
                </a:solidFill>
                <a:latin typeface="Avenir Next LT Pro" panose="020B0504020202020204" pitchFamily="34" charset="0"/>
              </a:rPr>
              <a:t>Show results in a dashboard to the bookings manager, so that he can make the best decision possible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Avenir Next LT Pro" panose="020B0504020202020204" pitchFamily="34" charset="0"/>
              </a:rPr>
              <a:t>. </a:t>
            </a:r>
            <a:endParaRPr kumimoji="0" lang="en-US" sz="1400" b="0" i="0" u="none" strike="noStrike" kern="1200" cap="none" spc="0" normalizeH="0" baseline="0" noProof="0">
              <a:ln>
                <a:noFill/>
              </a:ln>
              <a:solidFill>
                <a:srgbClr val="30353F"/>
              </a:solidFill>
              <a:effectLst/>
              <a:uLnTx/>
              <a:uFillTx/>
              <a:latin typeface="Avenir Next LT Pro" panose="020B0504020202020204" pitchFamily="34" charset="0"/>
            </a:endParaRPr>
          </a:p>
        </p:txBody>
      </p:sp>
      <p:sp>
        <p:nvSpPr>
          <p:cNvPr id="71" name="TextBox 70"/>
          <p:cNvSpPr txBox="1"/>
          <p:nvPr/>
        </p:nvSpPr>
        <p:spPr>
          <a:xfrm>
            <a:off x="7446063" y="4412356"/>
            <a:ext cx="1167435" cy="215444"/>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43CDD9"/>
                </a:solidFill>
                <a:effectLst/>
                <a:uLnTx/>
                <a:uFillTx/>
                <a:latin typeface="Avenir Next LT Pro" panose="020B0504020202020204" pitchFamily="34" charset="0"/>
              </a:rPr>
              <a:t>DASHBOARD</a:t>
            </a:r>
          </a:p>
        </p:txBody>
      </p:sp>
      <p:sp>
        <p:nvSpPr>
          <p:cNvPr id="73" name="Oval 72">
            <a:extLst>
              <a:ext uri="{C183D7F6-B498-43B3-948B-1728B52AA6E4}">
                <adec:decorative xmlns:adec="http://schemas.microsoft.com/office/drawing/2017/decorative" val="1"/>
              </a:ext>
            </a:extLst>
          </p:cNvPr>
          <p:cNvSpPr/>
          <p:nvPr/>
        </p:nvSpPr>
        <p:spPr>
          <a:xfrm>
            <a:off x="7714576" y="3174046"/>
            <a:ext cx="630400" cy="63039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panose="020B0504020202020204" pitchFamily="34" charset="0"/>
            </a:endParaRPr>
          </a:p>
        </p:txBody>
      </p:sp>
      <p:grpSp>
        <p:nvGrpSpPr>
          <p:cNvPr id="81" name="Group 80" descr="This is an icon of a calendar. "/>
          <p:cNvGrpSpPr/>
          <p:nvPr/>
        </p:nvGrpSpPr>
        <p:grpSpPr>
          <a:xfrm>
            <a:off x="7899149" y="3358630"/>
            <a:ext cx="261254" cy="261256"/>
            <a:chOff x="8208963" y="3762375"/>
            <a:chExt cx="306387" cy="306388"/>
          </a:xfrm>
        </p:grpSpPr>
        <p:sp>
          <p:nvSpPr>
            <p:cNvPr id="82"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panose="020B0504020202020204" pitchFamily="34" charset="0"/>
              </a:endParaRPr>
            </a:p>
          </p:txBody>
        </p:sp>
        <p:sp>
          <p:nvSpPr>
            <p:cNvPr id="83"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panose="020B0504020202020204" pitchFamily="34" charset="0"/>
              </a:endParaRPr>
            </a:p>
          </p:txBody>
        </p:sp>
        <p:sp>
          <p:nvSpPr>
            <p:cNvPr id="84"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panose="020B0504020202020204" pitchFamily="34" charset="0"/>
              </a:endParaRPr>
            </a:p>
          </p:txBody>
        </p:sp>
        <p:sp>
          <p:nvSpPr>
            <p:cNvPr id="85"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panose="020B0504020202020204" pitchFamily="34" charset="0"/>
              </a:endParaRPr>
            </a:p>
          </p:txBody>
        </p:sp>
      </p:grpSp>
      <p:sp>
        <p:nvSpPr>
          <p:cNvPr id="32" name="TextBox 31"/>
          <p:cNvSpPr txBox="1"/>
          <p:nvPr/>
        </p:nvSpPr>
        <p:spPr>
          <a:xfrm>
            <a:off x="508800" y="1864466"/>
            <a:ext cx="2151326" cy="861774"/>
          </a:xfrm>
          <a:prstGeom prst="rect">
            <a:avLst/>
          </a:prstGeom>
          <a:noFill/>
        </p:spPr>
        <p:txBody>
          <a:bodyPr wrap="square" lIns="0" tIns="0" rIns="0" bIns="0" rtlCol="0" anchor="t">
            <a:spAutoFit/>
          </a:bodyPr>
          <a:lstStyle/>
          <a:p>
            <a:pPr algn="ctr">
              <a:defRPr/>
            </a:pPr>
            <a:r>
              <a:rPr lang="en-US" sz="1400">
                <a:latin typeface="Avenir Next LT Pro" panose="020B0504020202020204" pitchFamily="34" charset="0"/>
              </a:rPr>
              <a:t>Because we analyzed just part of the database, historical data</a:t>
            </a:r>
            <a:endParaRPr lang="en-US">
              <a:latin typeface="Avenir Next LT Pro" panose="020B0504020202020204" pitchFamily="34" charset="0"/>
            </a:endParaRPr>
          </a:p>
          <a:p>
            <a:pPr algn="ctr">
              <a:defRPr/>
            </a:pPr>
            <a:r>
              <a:rPr kumimoji="0" lang="en-US" sz="1400" b="0" i="0" u="none" strike="noStrike" kern="1200" cap="none" spc="0" normalizeH="0" baseline="0" noProof="0">
                <a:ln>
                  <a:noFill/>
                </a:ln>
                <a:effectLst/>
                <a:uLnTx/>
                <a:uFillTx/>
                <a:latin typeface="Avenir Next LT Pro" panose="020B0504020202020204" pitchFamily="34" charset="0"/>
              </a:rPr>
              <a:t>.</a:t>
            </a:r>
            <a:r>
              <a:rPr lang="en-US" sz="1400">
                <a:latin typeface="Avenir Next LT Pro" panose="020B0504020202020204" pitchFamily="34" charset="0"/>
              </a:rPr>
              <a:t> </a:t>
            </a:r>
            <a:endParaRPr kumimoji="0" lang="en-US" sz="1400" b="0" i="0" u="none" strike="noStrike" kern="1200" cap="none" spc="0" normalizeH="0" baseline="0" noProof="0">
              <a:ln>
                <a:noFill/>
              </a:ln>
              <a:solidFill>
                <a:srgbClr val="30353F"/>
              </a:solidFill>
              <a:effectLst/>
              <a:uLnTx/>
              <a:uFillTx/>
              <a:latin typeface="Avenir Next LT Pro" panose="020B0504020202020204" pitchFamily="34" charset="0"/>
            </a:endParaRPr>
          </a:p>
        </p:txBody>
      </p:sp>
      <p:cxnSp>
        <p:nvCxnSpPr>
          <p:cNvPr id="29" name="Straight Connector 28">
            <a:extLst>
              <a:ext uri="{C183D7F6-B498-43B3-948B-1728B52AA6E4}">
                <adec:decorative xmlns:adec="http://schemas.microsoft.com/office/drawing/2017/decorative" val="1"/>
              </a:ext>
            </a:extLst>
          </p:cNvPr>
          <p:cNvCxnSpPr/>
          <p:nvPr/>
        </p:nvCxnSpPr>
        <p:spPr>
          <a:xfrm>
            <a:off x="1568345" y="2679815"/>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59" name="Oval 58">
            <a:extLst>
              <a:ext uri="{C183D7F6-B498-43B3-948B-1728B52AA6E4}">
                <adec:decorative xmlns:adec="http://schemas.microsoft.com/office/drawing/2017/decorative" val="1"/>
              </a:ext>
            </a:extLst>
          </p:cNvPr>
          <p:cNvSpPr/>
          <p:nvPr/>
        </p:nvSpPr>
        <p:spPr>
          <a:xfrm>
            <a:off x="1253145" y="3126479"/>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panose="020B0504020202020204" pitchFamily="34" charset="0"/>
            </a:endParaRPr>
          </a:p>
        </p:txBody>
      </p:sp>
      <p:sp>
        <p:nvSpPr>
          <p:cNvPr id="51" name="TextBox 50"/>
          <p:cNvSpPr txBox="1"/>
          <p:nvPr/>
        </p:nvSpPr>
        <p:spPr>
          <a:xfrm>
            <a:off x="643283" y="1578552"/>
            <a:ext cx="1850123" cy="215444"/>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tx1">
                    <a:lumMod val="50000"/>
                    <a:lumOff val="50000"/>
                  </a:schemeClr>
                </a:solidFill>
                <a:latin typeface="Avenir Next LT Pro" panose="020B0504020202020204" pitchFamily="34" charset="0"/>
              </a:rPr>
              <a:t>GATHER MORE DATA</a:t>
            </a:r>
          </a:p>
        </p:txBody>
      </p:sp>
      <p:grpSp>
        <p:nvGrpSpPr>
          <p:cNvPr id="88" name="Group 87" descr="This is an icon of a clock."/>
          <p:cNvGrpSpPr/>
          <p:nvPr/>
        </p:nvGrpSpPr>
        <p:grpSpPr>
          <a:xfrm>
            <a:off x="1413528" y="3286868"/>
            <a:ext cx="309643" cy="309643"/>
            <a:chOff x="1389063" y="3748088"/>
            <a:chExt cx="336550" cy="336550"/>
          </a:xfrm>
          <a:solidFill>
            <a:schemeClr val="bg1"/>
          </a:solidFill>
        </p:grpSpPr>
        <p:sp>
          <p:nvSpPr>
            <p:cNvPr id="89"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panose="020B0504020202020204" pitchFamily="34" charset="0"/>
              </a:endParaRPr>
            </a:p>
          </p:txBody>
        </p:sp>
        <p:sp>
          <p:nvSpPr>
            <p:cNvPr id="90"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panose="020B0504020202020204" pitchFamily="34" charset="0"/>
              </a:endParaRPr>
            </a:p>
          </p:txBody>
        </p:sp>
      </p:grpSp>
      <p:cxnSp>
        <p:nvCxnSpPr>
          <p:cNvPr id="66" name="Straight Connector 65">
            <a:extLst>
              <a:ext uri="{C183D7F6-B498-43B3-948B-1728B52AA6E4}">
                <adec:decorative xmlns:adec="http://schemas.microsoft.com/office/drawing/2017/decorative" val="1"/>
              </a:ext>
            </a:extLst>
          </p:cNvPr>
          <p:cNvCxnSpPr/>
          <p:nvPr/>
        </p:nvCxnSpPr>
        <p:spPr>
          <a:xfrm>
            <a:off x="3722155" y="3596184"/>
            <a:ext cx="0" cy="705734"/>
          </a:xfrm>
          <a:prstGeom prst="line">
            <a:avLst/>
          </a:prstGeom>
          <a:ln w="19050">
            <a:solidFill>
              <a:srgbClr val="66718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91982" y="4721818"/>
            <a:ext cx="2280649" cy="86177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prstClr val="black"/>
                </a:solidFill>
                <a:latin typeface="Avenir Next LT Pro" panose="020B0504020202020204" pitchFamily="34" charset="0"/>
              </a:rPr>
              <a:t>M</a:t>
            </a:r>
            <a:r>
              <a:rPr kumimoji="0" lang="en-US" sz="1400" b="0" i="0" u="none" strike="noStrike" kern="1200" cap="none" spc="0" normalizeH="0" baseline="0" noProof="0" err="1">
                <a:ln>
                  <a:noFill/>
                </a:ln>
                <a:solidFill>
                  <a:prstClr val="black"/>
                </a:solidFill>
                <a:effectLst/>
                <a:uLnTx/>
                <a:uFillTx/>
                <a:latin typeface="Avenir Next LT Pro" panose="020B0504020202020204" pitchFamily="34" charset="0"/>
              </a:rPr>
              <a:t>odels</a:t>
            </a:r>
            <a:r>
              <a:rPr kumimoji="0" lang="en-US" sz="1400" b="0" i="0" u="none" strike="noStrike" kern="1200" cap="none" spc="0" normalizeH="0" baseline="0" noProof="0">
                <a:ln>
                  <a:noFill/>
                </a:ln>
                <a:solidFill>
                  <a:prstClr val="black"/>
                </a:solidFill>
                <a:effectLst/>
                <a:uLnTx/>
                <a:uFillTx/>
                <a:latin typeface="Avenir Next LT Pro" panose="020B0504020202020204" pitchFamily="34" charset="0"/>
              </a:rPr>
              <a:t> can always be improved, with more data and more clear business objectives</a:t>
            </a:r>
            <a:endParaRPr kumimoji="0" lang="en-US" sz="1400" b="0" i="0" u="none" strike="noStrike" kern="1200" cap="none" spc="0" normalizeH="0" baseline="0" noProof="0">
              <a:ln>
                <a:noFill/>
              </a:ln>
              <a:solidFill>
                <a:srgbClr val="30353F"/>
              </a:solidFill>
              <a:effectLst/>
              <a:uLnTx/>
              <a:uFillTx/>
              <a:latin typeface="Avenir Next LT Pro" panose="020B0504020202020204" pitchFamily="34" charset="0"/>
            </a:endParaRPr>
          </a:p>
        </p:txBody>
      </p:sp>
      <p:sp>
        <p:nvSpPr>
          <p:cNvPr id="60" name="Oval 59">
            <a:extLst>
              <a:ext uri="{C183D7F6-B498-43B3-948B-1728B52AA6E4}">
                <adec:decorative xmlns:adec="http://schemas.microsoft.com/office/drawing/2017/decorative" val="1"/>
              </a:ext>
            </a:extLst>
          </p:cNvPr>
          <p:cNvSpPr/>
          <p:nvPr/>
        </p:nvSpPr>
        <p:spPr>
          <a:xfrm>
            <a:off x="3406955" y="3174046"/>
            <a:ext cx="630400" cy="630398"/>
          </a:xfrm>
          <a:prstGeom prst="ellipse">
            <a:avLst/>
          </a:prstGeom>
          <a:solidFill>
            <a:srgbClr val="66718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panose="020B0504020202020204" pitchFamily="34" charset="0"/>
            </a:endParaRPr>
          </a:p>
        </p:txBody>
      </p:sp>
      <p:sp>
        <p:nvSpPr>
          <p:cNvPr id="58" name="TextBox 57"/>
          <p:cNvSpPr txBox="1"/>
          <p:nvPr/>
        </p:nvSpPr>
        <p:spPr>
          <a:xfrm>
            <a:off x="3046491" y="4412356"/>
            <a:ext cx="1351332" cy="215444"/>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667181"/>
                </a:solidFill>
                <a:effectLst/>
                <a:uLnTx/>
                <a:uFillTx/>
                <a:latin typeface="Avenir Next LT Pro" panose="020B0504020202020204" pitchFamily="34" charset="0"/>
              </a:rPr>
              <a:t>REFINE MODEL</a:t>
            </a:r>
          </a:p>
        </p:txBody>
      </p:sp>
      <p:grpSp>
        <p:nvGrpSpPr>
          <p:cNvPr id="93" name="Group 92" descr="This is an icon of three human beings and a clock."/>
          <p:cNvGrpSpPr/>
          <p:nvPr/>
        </p:nvGrpSpPr>
        <p:grpSpPr>
          <a:xfrm>
            <a:off x="3542796" y="3309896"/>
            <a:ext cx="358718" cy="358718"/>
            <a:chOff x="3613150" y="3706813"/>
            <a:chExt cx="420688" cy="420687"/>
          </a:xfrm>
        </p:grpSpPr>
        <p:sp>
          <p:nvSpPr>
            <p:cNvPr id="94"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panose="020B0504020202020204" pitchFamily="34" charset="0"/>
              </a:endParaRPr>
            </a:p>
          </p:txBody>
        </p:sp>
        <p:sp>
          <p:nvSpPr>
            <p:cNvPr id="95"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panose="020B0504020202020204" pitchFamily="34" charset="0"/>
              </a:endParaRPr>
            </a:p>
          </p:txBody>
        </p:sp>
        <p:sp>
          <p:nvSpPr>
            <p:cNvPr id="96"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panose="020B0504020202020204" pitchFamily="34" charset="0"/>
              </a:endParaRPr>
            </a:p>
          </p:txBody>
        </p:sp>
      </p:grpSp>
      <p:cxnSp>
        <p:nvCxnSpPr>
          <p:cNvPr id="65" name="Straight Connector 64">
            <a:extLst>
              <a:ext uri="{C183D7F6-B498-43B3-948B-1728B52AA6E4}">
                <adec:decorative xmlns:adec="http://schemas.microsoft.com/office/drawing/2017/decorative" val="1"/>
              </a:ext>
            </a:extLst>
          </p:cNvPr>
          <p:cNvCxnSpPr/>
          <p:nvPr/>
        </p:nvCxnSpPr>
        <p:spPr>
          <a:xfrm>
            <a:off x="5875965" y="2679815"/>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69" name="Oval 68">
            <a:extLst>
              <a:ext uri="{C183D7F6-B498-43B3-948B-1728B52AA6E4}">
                <adec:decorative xmlns:adec="http://schemas.microsoft.com/office/drawing/2017/decorative" val="1"/>
              </a:ext>
            </a:extLst>
          </p:cNvPr>
          <p:cNvSpPr/>
          <p:nvPr/>
        </p:nvSpPr>
        <p:spPr>
          <a:xfrm>
            <a:off x="5560765" y="3174046"/>
            <a:ext cx="630400" cy="630398"/>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panose="020B0504020202020204" pitchFamily="34" charset="0"/>
            </a:endParaRPr>
          </a:p>
        </p:txBody>
      </p:sp>
      <p:sp>
        <p:nvSpPr>
          <p:cNvPr id="61" name="TextBox 60"/>
          <p:cNvSpPr txBox="1"/>
          <p:nvPr/>
        </p:nvSpPr>
        <p:spPr>
          <a:xfrm>
            <a:off x="4512019" y="1817473"/>
            <a:ext cx="2727890" cy="1077218"/>
          </a:xfrm>
          <a:prstGeom prst="rect">
            <a:avLst/>
          </a:prstGeom>
          <a:noFill/>
        </p:spPr>
        <p:txBody>
          <a:bodyPr wrap="square" lIns="0" tIns="0" rIns="0" bIns="0" rtlCol="0">
            <a:spAutoFit/>
          </a:bodyPr>
          <a:lstStyle/>
          <a:p>
            <a:pPr algn="ctr">
              <a:defRPr/>
            </a:pPr>
            <a:r>
              <a:rPr lang="en-US" sz="1400">
                <a:solidFill>
                  <a:prstClr val="black"/>
                </a:solidFill>
                <a:latin typeface="Avenir Next LT Pro" panose="020B0504020202020204" pitchFamily="34" charset="0"/>
              </a:rPr>
              <a:t>That gathers info from reservations 7 days prior to arrival and calculates the prediction to cancel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Avenir Next LT Pro" panose="020B0504020202020204" pitchFamily="34" charset="0"/>
              </a:rPr>
              <a:t>. </a:t>
            </a:r>
            <a:endParaRPr kumimoji="0" lang="en-US" sz="1400" b="0" i="0" u="none" strike="noStrike" kern="1200" cap="none" spc="0" normalizeH="0" baseline="0" noProof="0">
              <a:ln>
                <a:noFill/>
              </a:ln>
              <a:solidFill>
                <a:srgbClr val="30353F"/>
              </a:solidFill>
              <a:effectLst/>
              <a:uLnTx/>
              <a:uFillTx/>
              <a:latin typeface="Avenir Next LT Pro" panose="020B0504020202020204" pitchFamily="34" charset="0"/>
            </a:endParaRPr>
          </a:p>
        </p:txBody>
      </p:sp>
      <p:sp>
        <p:nvSpPr>
          <p:cNvPr id="62" name="TextBox 61"/>
          <p:cNvSpPr txBox="1"/>
          <p:nvPr/>
        </p:nvSpPr>
        <p:spPr>
          <a:xfrm>
            <a:off x="4905217" y="1580888"/>
            <a:ext cx="1941494" cy="215444"/>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98A3AD"/>
                </a:solidFill>
                <a:effectLst/>
                <a:uLnTx/>
                <a:uFillTx/>
                <a:latin typeface="Avenir Next LT Pro" panose="020B0504020202020204" pitchFamily="34" charset="0"/>
              </a:rPr>
              <a:t>CREATE APPLICATION</a:t>
            </a:r>
          </a:p>
        </p:txBody>
      </p:sp>
      <p:pic>
        <p:nvPicPr>
          <p:cNvPr id="99" name="Picture 98" descr="This is an icon of a human being. "/>
          <p:cNvPicPr>
            <a:picLocks noChangeAspect="1"/>
          </p:cNvPicPr>
          <p:nvPr/>
        </p:nvPicPr>
        <p:blipFill>
          <a:blip r:embed="rId2"/>
          <a:stretch>
            <a:fillRect/>
          </a:stretch>
        </p:blipFill>
        <p:spPr>
          <a:xfrm>
            <a:off x="5736588" y="3330620"/>
            <a:ext cx="278755" cy="317251"/>
          </a:xfrm>
          <a:prstGeom prst="rect">
            <a:avLst/>
          </a:prstGeom>
        </p:spPr>
      </p:pic>
      <p:sp>
        <p:nvSpPr>
          <p:cNvPr id="45" name="TextBox 44">
            <a:extLst>
              <a:ext uri="{FF2B5EF4-FFF2-40B4-BE49-F238E27FC236}">
                <a16:creationId xmlns:a16="http://schemas.microsoft.com/office/drawing/2014/main" id="{6972FD61-A278-4E69-85DE-75B38C250625}"/>
              </a:ext>
            </a:extLst>
          </p:cNvPr>
          <p:cNvSpPr txBox="1"/>
          <p:nvPr/>
        </p:nvSpPr>
        <p:spPr>
          <a:xfrm>
            <a:off x="4501846" y="269006"/>
            <a:ext cx="3188309" cy="492443"/>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347663" algn="l"/>
              </a:tabLst>
              <a:defRPr/>
            </a:pPr>
            <a:r>
              <a:rPr kumimoji="0" lang="en-US" sz="3200" b="1" i="0" u="none" strike="noStrike" kern="1200" cap="none" spc="0" normalizeH="0" baseline="0" noProof="0">
                <a:ln>
                  <a:noFill/>
                </a:ln>
                <a:solidFill>
                  <a:srgbClr val="30353F"/>
                </a:solidFill>
                <a:effectLst/>
                <a:uLnTx/>
                <a:uFillTx/>
                <a:latin typeface="Avenir Next LT Pro" panose="020B0504020202020204" pitchFamily="34" charset="0"/>
              </a:rPr>
              <a:t>Implementation</a:t>
            </a:r>
          </a:p>
        </p:txBody>
      </p:sp>
      <p:sp>
        <p:nvSpPr>
          <p:cNvPr id="2" name="Title 1" hidden="1">
            <a:extLst>
              <a:ext uri="{FF2B5EF4-FFF2-40B4-BE49-F238E27FC236}">
                <a16:creationId xmlns:a16="http://schemas.microsoft.com/office/drawing/2014/main" id="{9028B554-C211-4B28-93B1-C6D82314B444}"/>
              </a:ext>
            </a:extLst>
          </p:cNvPr>
          <p:cNvSpPr>
            <a:spLocks noGrp="1"/>
          </p:cNvSpPr>
          <p:nvPr>
            <p:ph type="title"/>
          </p:nvPr>
        </p:nvSpPr>
        <p:spPr/>
        <p:txBody>
          <a:bodyPr/>
          <a:lstStyle/>
          <a:p>
            <a:r>
              <a:rPr lang="en-US"/>
              <a:t>Slide 9</a:t>
            </a:r>
          </a:p>
        </p:txBody>
      </p:sp>
    </p:spTree>
    <p:extLst>
      <p:ext uri="{BB962C8B-B14F-4D97-AF65-F5344CB8AC3E}">
        <p14:creationId xmlns:p14="http://schemas.microsoft.com/office/powerpoint/2010/main" val="1708956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3F7D283-6020-47F4-85A0-B3AF8C4DBDDB}"/>
              </a:ext>
            </a:extLst>
          </p:cNvPr>
          <p:cNvSpPr/>
          <p:nvPr/>
        </p:nvSpPr>
        <p:spPr>
          <a:xfrm>
            <a:off x="0" y="0"/>
            <a:ext cx="12192000" cy="12585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 name="Title 1">
            <a:extLst>
              <a:ext uri="{FF2B5EF4-FFF2-40B4-BE49-F238E27FC236}">
                <a16:creationId xmlns:a16="http://schemas.microsoft.com/office/drawing/2014/main" id="{B9A7BAC4-BCA8-46FD-8005-EFC222C3A9A7}"/>
              </a:ext>
            </a:extLst>
          </p:cNvPr>
          <p:cNvSpPr>
            <a:spLocks noGrp="1"/>
          </p:cNvSpPr>
          <p:nvPr>
            <p:ph type="title"/>
          </p:nvPr>
        </p:nvSpPr>
        <p:spPr>
          <a:xfrm>
            <a:off x="1216908" y="68185"/>
            <a:ext cx="8618478" cy="1122203"/>
          </a:xfrm>
        </p:spPr>
        <p:txBody>
          <a:bodyPr vert="horz" lIns="91440" tIns="45720" rIns="91440" bIns="45720" rtlCol="0" anchor="ctr">
            <a:noAutofit/>
          </a:bodyPr>
          <a:lstStyle/>
          <a:p>
            <a:r>
              <a:rPr lang="pt-PT" sz="4800">
                <a:latin typeface="Gill Sans MT"/>
                <a:cs typeface="Calibri Light" panose="020F0302020204030204"/>
              </a:rPr>
              <a:t>Takeaways</a:t>
            </a:r>
          </a:p>
        </p:txBody>
      </p:sp>
      <p:pic>
        <p:nvPicPr>
          <p:cNvPr id="11" name="Picture 10" descr="Text&#10;&#10;Description automatically generated">
            <a:extLst>
              <a:ext uri="{FF2B5EF4-FFF2-40B4-BE49-F238E27FC236}">
                <a16:creationId xmlns:a16="http://schemas.microsoft.com/office/drawing/2014/main" id="{9553E7AB-16A3-4CFB-B544-6920B92F6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88571" cy="1131167"/>
          </a:xfrm>
          <a:prstGeom prst="rect">
            <a:avLst/>
          </a:prstGeom>
        </p:spPr>
      </p:pic>
      <p:sp>
        <p:nvSpPr>
          <p:cNvPr id="5" name="CaixaDeTexto 4">
            <a:extLst>
              <a:ext uri="{FF2B5EF4-FFF2-40B4-BE49-F238E27FC236}">
                <a16:creationId xmlns:a16="http://schemas.microsoft.com/office/drawing/2014/main" id="{FF726488-9E58-4CFD-A728-0C50A0F0DA60}"/>
              </a:ext>
            </a:extLst>
          </p:cNvPr>
          <p:cNvSpPr txBox="1"/>
          <p:nvPr/>
        </p:nvSpPr>
        <p:spPr>
          <a:xfrm>
            <a:off x="6234774" y="1793372"/>
            <a:ext cx="54848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pt-PT">
              <a:latin typeface="Gill Sans MT" panose="020B0502020104020203" pitchFamily="34" charset="0"/>
              <a:cs typeface="Calibri"/>
            </a:endParaRPr>
          </a:p>
        </p:txBody>
      </p:sp>
      <p:sp>
        <p:nvSpPr>
          <p:cNvPr id="4" name="CaixaDeTexto 3">
            <a:extLst>
              <a:ext uri="{FF2B5EF4-FFF2-40B4-BE49-F238E27FC236}">
                <a16:creationId xmlns:a16="http://schemas.microsoft.com/office/drawing/2014/main" id="{7BF2D277-2087-4F0E-B004-D5F433A9C6CE}"/>
              </a:ext>
            </a:extLst>
          </p:cNvPr>
          <p:cNvSpPr txBox="1"/>
          <p:nvPr/>
        </p:nvSpPr>
        <p:spPr>
          <a:xfrm>
            <a:off x="834048" y="1664273"/>
            <a:ext cx="10416071" cy="3046988"/>
          </a:xfrm>
          <a:prstGeom prst="rect">
            <a:avLst/>
          </a:prstGeom>
          <a:noFill/>
        </p:spPr>
        <p:txBody>
          <a:bodyPr wrap="square" lIns="91440" tIns="45720" rIns="91440" bIns="45720" rtlCol="0" anchor="t">
            <a:spAutoFit/>
          </a:bodyPr>
          <a:lstStyle/>
          <a:p>
            <a:pPr marL="342900" indent="-342900">
              <a:buFont typeface="Arial"/>
              <a:buChar char="•"/>
            </a:pPr>
            <a:r>
              <a:rPr lang="en-US" sz="2400">
                <a:ea typeface="+mn-lt"/>
                <a:cs typeface="+mn-lt"/>
              </a:rPr>
              <a:t>Continuous investment in Machine Learning to better k</a:t>
            </a:r>
            <a:r>
              <a:rPr lang="en-US" sz="2400">
                <a:cs typeface="Calibri"/>
              </a:rPr>
              <a:t>eep track of recall and precision degradation in order to fine-tune the model back into numbers that produced the intended results</a:t>
            </a:r>
          </a:p>
          <a:p>
            <a:pPr marL="342900" indent="-342900">
              <a:buChar char="-"/>
            </a:pPr>
            <a:endParaRPr lang="en-US" sz="2400">
              <a:cs typeface="Calibri"/>
            </a:endParaRPr>
          </a:p>
          <a:p>
            <a:endParaRPr lang="en-US" sz="2400">
              <a:ea typeface="+mn-lt"/>
              <a:cs typeface="+mn-lt"/>
            </a:endParaRPr>
          </a:p>
          <a:p>
            <a:pPr marL="342900" indent="-342900">
              <a:buFont typeface="Arial"/>
              <a:buChar char="•"/>
            </a:pPr>
            <a:endParaRPr lang="en-US" sz="2400">
              <a:ea typeface="+mn-lt"/>
              <a:cs typeface="+mn-lt"/>
            </a:endParaRPr>
          </a:p>
          <a:p>
            <a:endParaRPr lang="en-US" sz="2400">
              <a:cs typeface="Calibri"/>
            </a:endParaRPr>
          </a:p>
          <a:p>
            <a:pPr marL="342900" indent="-342900">
              <a:buFontTx/>
              <a:buChar char="-"/>
            </a:pPr>
            <a:endParaRPr lang="en-US" sz="2400">
              <a:cs typeface="Calibri"/>
            </a:endParaRPr>
          </a:p>
        </p:txBody>
      </p:sp>
      <p:pic>
        <p:nvPicPr>
          <p:cNvPr id="6" name="Picture 7" descr="Graphical user interface, application&#10;&#10;Description automatically generated">
            <a:extLst>
              <a:ext uri="{FF2B5EF4-FFF2-40B4-BE49-F238E27FC236}">
                <a16:creationId xmlns:a16="http://schemas.microsoft.com/office/drawing/2014/main" id="{02258E05-2A88-4701-A959-B6C17712EC0B}"/>
              </a:ext>
            </a:extLst>
          </p:cNvPr>
          <p:cNvPicPr>
            <a:picLocks noChangeAspect="1"/>
          </p:cNvPicPr>
          <p:nvPr/>
        </p:nvPicPr>
        <p:blipFill>
          <a:blip r:embed="rId3"/>
          <a:stretch>
            <a:fillRect/>
          </a:stretch>
        </p:blipFill>
        <p:spPr>
          <a:xfrm>
            <a:off x="2843746" y="2902523"/>
            <a:ext cx="6508596" cy="3762247"/>
          </a:xfrm>
          <a:prstGeom prst="rect">
            <a:avLst/>
          </a:prstGeom>
        </p:spPr>
      </p:pic>
    </p:spTree>
    <p:extLst>
      <p:ext uri="{BB962C8B-B14F-4D97-AF65-F5344CB8AC3E}">
        <p14:creationId xmlns:p14="http://schemas.microsoft.com/office/powerpoint/2010/main" val="6205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3.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555C334576CED4EB908B094FEB9779D" ma:contentTypeVersion="6" ma:contentTypeDescription="Create a new document." ma:contentTypeScope="" ma:versionID="dd3b72f4db14bea757595425aa635e67">
  <xsd:schema xmlns:xsd="http://www.w3.org/2001/XMLSchema" xmlns:xs="http://www.w3.org/2001/XMLSchema" xmlns:p="http://schemas.microsoft.com/office/2006/metadata/properties" xmlns:ns3="2e45d11c-bd71-4ff7-a639-92d1daa728ae" xmlns:ns4="7bb7352d-27bc-4150-9e26-4d82ae545073" targetNamespace="http://schemas.microsoft.com/office/2006/metadata/properties" ma:root="true" ma:fieldsID="7f77c15e0deba84adca46114789cef56" ns3:_="" ns4:_="">
    <xsd:import namespace="2e45d11c-bd71-4ff7-a639-92d1daa728ae"/>
    <xsd:import namespace="7bb7352d-27bc-4150-9e26-4d82ae54507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5d11c-bd71-4ff7-a639-92d1daa728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b7352d-27bc-4150-9e26-4d82ae54507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5760B3-B59E-4014-ABD7-FED75A6FE0E3}">
  <ds:schemaRefs>
    <ds:schemaRef ds:uri="http://schemas.microsoft.com/sharepoint/v3/contenttype/forms"/>
  </ds:schemaRefs>
</ds:datastoreItem>
</file>

<file path=customXml/itemProps2.xml><?xml version="1.0" encoding="utf-8"?>
<ds:datastoreItem xmlns:ds="http://schemas.openxmlformats.org/officeDocument/2006/customXml" ds:itemID="{EFD70B76-5F4B-43E1-9AD2-788943D15B86}">
  <ds:schemaRefs>
    <ds:schemaRef ds:uri="2e45d11c-bd71-4ff7-a639-92d1daa728ae"/>
    <ds:schemaRef ds:uri="7bb7352d-27bc-4150-9e26-4d82ae545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CC230CC-F735-4BDC-BDC7-3AF36F0E824F}">
  <ds:schemaRefs>
    <ds:schemaRef ds:uri="2e45d11c-bd71-4ff7-a639-92d1daa728ae"/>
    <ds:schemaRef ds:uri="7bb7352d-27bc-4150-9e26-4d82ae545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556</TotalTime>
  <Words>712</Words>
  <Application>Microsoft Office PowerPoint</Application>
  <PresentationFormat>Widescreen</PresentationFormat>
  <Paragraphs>100</Paragraphs>
  <Slides>9</Slides>
  <Notes>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9</vt:i4>
      </vt:variant>
    </vt:vector>
  </HeadingPairs>
  <TitlesOfParts>
    <vt:vector size="20" baseType="lpstr">
      <vt:lpstr>Arial</vt:lpstr>
      <vt:lpstr>Avenir Next LT Pro</vt:lpstr>
      <vt:lpstr>Calibri</vt:lpstr>
      <vt:lpstr>Calibri Light</vt:lpstr>
      <vt:lpstr>Century Gothic</vt:lpstr>
      <vt:lpstr>Gill Sans MT</vt:lpstr>
      <vt:lpstr>Posterama</vt:lpstr>
      <vt:lpstr>Segoe UI Light</vt:lpstr>
      <vt:lpstr>Office Theme</vt:lpstr>
      <vt:lpstr>SineVTI</vt:lpstr>
      <vt:lpstr>1_Office Theme</vt:lpstr>
      <vt:lpstr>Predicting booking cancellations</vt:lpstr>
      <vt:lpstr>Context </vt:lpstr>
      <vt:lpstr>How did we do it? </vt:lpstr>
      <vt:lpstr>Data Overview </vt:lpstr>
      <vt:lpstr>Data Overview </vt:lpstr>
      <vt:lpstr>Predictions</vt:lpstr>
      <vt:lpstr>How to interpret these results?</vt:lpstr>
      <vt:lpstr>Slide 9</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dc:title>
  <dc:creator>Pedro Sancho Vivas de Castro</dc:creator>
  <cp:lastModifiedBy>Pedro Sancho Vivas de Castro</cp:lastModifiedBy>
  <cp:revision>3</cp:revision>
  <dcterms:created xsi:type="dcterms:W3CDTF">2021-02-28T15:58:19Z</dcterms:created>
  <dcterms:modified xsi:type="dcterms:W3CDTF">2021-03-15T20:06:05Z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0x0101008555C334576CED4EB908B094FEB9779D</vt:lpwstr>
  </property>
</Properties>
</file>