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sldIdLst>
    <p:sldId id="366" r:id="rId5"/>
    <p:sldId id="355" r:id="rId6"/>
    <p:sldId id="356" r:id="rId7"/>
    <p:sldId id="260" r:id="rId8"/>
    <p:sldId id="261" r:id="rId9"/>
    <p:sldId id="362" r:id="rId10"/>
    <p:sldId id="357" r:id="rId11"/>
    <p:sldId id="290" r:id="rId12"/>
    <p:sldId id="369" r:id="rId13"/>
    <p:sldId id="262" r:id="rId14"/>
    <p:sldId id="268" r:id="rId15"/>
  </p:sldIdLst>
  <p:sldSz cx="9144000" cy="5143500" type="screen16x9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2" autoAdjust="0"/>
    <p:restoredTop sz="87567" autoAdjust="0"/>
  </p:normalViewPr>
  <p:slideViewPr>
    <p:cSldViewPr>
      <p:cViewPr varScale="1">
        <p:scale>
          <a:sx n="73" d="100"/>
          <a:sy n="73" d="100"/>
        </p:scale>
        <p:origin x="984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A8ADFD5B-A66C-449C-B6E8-FB716D07777D}" type="datetimeFigureOut">
              <a:pPr/>
              <a:t>14/08/2022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23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52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E4F52CB8-986A-460D-8622-A625733E93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96777D2-8875-4E6E-A6FD-CC28EDBB7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A544D85-579E-4FBC-9E84-451E2ABCB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625785C-5C18-4B3A-9CA0-48E462E7E9BB}" type="slidenum">
              <a:rPr lang="pt-BR" altLang="pt-BR" smtClean="0"/>
              <a:pPr/>
              <a:t>8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80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pt-BR">
                <a:solidFill>
                  <a:srgbClr val="FFFFFF"/>
                </a:solidFill>
              </a:rPr>
              <a:pPr algn="ctr"/>
              <a:t>14/08/2022</a:t>
            </a:fld>
            <a:endParaRPr kumimoji="0" lang="pt-B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pt-BR" cap="all" baseline="0"/>
            </a:lvl1pPr>
            <a:extLst/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98B7F-CD15-4C33-9FFC-0364D6C1D1A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2326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9CAD7F35-0AD9-4348-9BD3-6CE8D03A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A3913-211A-4416-B351-E8AF4B8ACA4A}" type="datetimeFigureOut">
              <a:rPr lang="pt-BR"/>
              <a:pPr>
                <a:defRPr/>
              </a:pPr>
              <a:t>14/08/2022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F875E646-D4AD-4C64-B2C9-462968DF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467FE66-F545-40D8-ACA4-DEE0D10D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5C929-FF81-4EF3-9541-DBA5CE1B6B5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040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pPr/>
              <a:t>14/08/2022</a:t>
            </a:fld>
            <a:endParaRPr kumimoji="0" lang="pt-B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pPr/>
              <a:t>14/08/2022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pt-B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14/08/2022</a:t>
            </a:fld>
            <a:endParaRPr kumimoji="0"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pt-BR"/>
            </a:lvl1pPr>
            <a:extLst/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14/08/2022</a:t>
            </a:fld>
            <a:endParaRPr kumimoji="0"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pPr/>
              <a:t>14/08/2022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pPr/>
              <a:t>14/08/2022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pPr/>
              <a:t>14/08/2022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r>
              <a:rPr kumimoji="0" lang="pt-BR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pPr/>
              <a:t>14/08/2022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pt-BR" sz="2800"/>
            </a:lvl1pPr>
            <a:extLst/>
          </a:lstStyle>
          <a:p>
            <a:pPr algn="ctr"/>
            <a:fld id="{8F82E0A0-C266-4798-8C8F-B9F91E9DA37E}" type="slidenum">
              <a:rPr kumimoji="0" lang="pt-BR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14/08/2022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pt-B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txStyles>
    <p:titleStyle>
      <a:lvl1pPr algn="l" rtl="0" eaLnBrk="1" latinLnBrk="0" hangingPunct="1">
        <a:spcBef>
          <a:spcPct val="0"/>
        </a:spcBef>
        <a:buNone/>
        <a:defRPr kumimoji="0" lang="pt-B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.org.br/" TargetMode="External"/><Relationship Id="rId2" Type="http://schemas.openxmlformats.org/officeDocument/2006/relationships/hyperlink" Target="https://www.portalgsti.com.br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5.fgv.br/fgvonline/cursosgratuitos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39752" y="4659982"/>
            <a:ext cx="6515100" cy="555526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Análise e Desenvolvimento de Sistemas</a:t>
            </a:r>
          </a:p>
          <a:p>
            <a:r>
              <a:rPr lang="en-US" dirty="0"/>
              <a:t>Prof. Claudio Lima - http://lattes.cnpq.br/</a:t>
            </a:r>
            <a:r>
              <a:rPr lang="pt-BR" dirty="0"/>
              <a:t>9330552327454666</a:t>
            </a:r>
            <a:r>
              <a:rPr lang="en-US" dirty="0"/>
              <a:t> </a:t>
            </a:r>
          </a:p>
          <a:p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pt-BR" sz="4400" b="1" dirty="0" err="1">
                <a:solidFill>
                  <a:schemeClr val="tx1"/>
                </a:solidFill>
              </a:rPr>
              <a:t>Gestão</a:t>
            </a:r>
            <a:r>
              <a:rPr lang="en-US" altLang="pt-BR" sz="4400" b="1" dirty="0">
                <a:solidFill>
                  <a:schemeClr val="tx1"/>
                </a:solidFill>
              </a:rPr>
              <a:t> e </a:t>
            </a:r>
            <a:r>
              <a:rPr lang="en-US" altLang="pt-BR" sz="4400" b="1" dirty="0" err="1">
                <a:solidFill>
                  <a:schemeClr val="tx1"/>
                </a:solidFill>
              </a:rPr>
              <a:t>Governança</a:t>
            </a:r>
            <a:r>
              <a:rPr lang="en-US" altLang="pt-BR" sz="4400" b="1" dirty="0">
                <a:solidFill>
                  <a:schemeClr val="tx1"/>
                </a:solidFill>
              </a:rPr>
              <a:t> </a:t>
            </a:r>
            <a:r>
              <a:rPr lang="en-US" altLang="pt-BR" sz="4400" b="1" dirty="0" err="1">
                <a:solidFill>
                  <a:schemeClr val="tx1"/>
                </a:solidFill>
              </a:rPr>
              <a:t>Tecnologia</a:t>
            </a:r>
            <a:r>
              <a:rPr lang="en-US" altLang="pt-BR" sz="4400" b="1" dirty="0">
                <a:solidFill>
                  <a:schemeClr val="tx1"/>
                </a:solidFill>
              </a:rPr>
              <a:t> </a:t>
            </a:r>
            <a:br>
              <a:rPr lang="en-US" altLang="pt-BR" sz="4400" b="1" dirty="0">
                <a:solidFill>
                  <a:schemeClr val="tx1"/>
                </a:solidFill>
              </a:rPr>
            </a:br>
            <a:r>
              <a:rPr lang="en-US" altLang="pt-BR" sz="4400" b="1" dirty="0">
                <a:solidFill>
                  <a:schemeClr val="tx1"/>
                </a:solidFill>
              </a:rPr>
              <a:t>da </a:t>
            </a:r>
            <a:r>
              <a:rPr lang="en-US" altLang="pt-BR" sz="4400" b="1" dirty="0" err="1">
                <a:solidFill>
                  <a:schemeClr val="tx1"/>
                </a:solidFill>
              </a:rPr>
              <a:t>Informação</a:t>
            </a:r>
            <a:endParaRPr lang="en-US" altLang="pt-BR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6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41975DB-D8AB-438A-8F01-CA21C51A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235" y="195263"/>
            <a:ext cx="6172200" cy="857250"/>
          </a:xfrm>
        </p:spPr>
        <p:txBody>
          <a:bodyPr/>
          <a:lstStyle/>
          <a:p>
            <a:pPr eaLnBrk="1" hangingPunct="1"/>
            <a:r>
              <a:rPr lang="en-US" altLang="pt-BR"/>
              <a:t>Bibliografia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9466769-46F1-4B53-8844-2DB6432AB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Van Haren Publisher, 2008.</a:t>
            </a:r>
          </a:p>
          <a:p>
            <a:pPr eaLnBrk="1" hangingPunct="1"/>
            <a:r>
              <a:rPr lang="pt-BR" altLang="pt-BR"/>
              <a:t>LAHTI, C.; PETERSON, R. SARBANES - OXLEY COBIT e ferramentas open source. SP: Alta books, 2006.</a:t>
            </a:r>
          </a:p>
          <a:p>
            <a:pPr eaLnBrk="1" hangingPunct="1"/>
            <a:r>
              <a:rPr lang="pt-BR" altLang="pt-BR"/>
              <a:t>MAGALHÃES, I. L.; PINHEIRO, W. Gerenciamento de Serviços de TI na Prática: Uma Abordagem com Base na ITIL. SP: Novatec, 2007.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6870D00-0442-41D6-B44D-98AFBE94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Cursos Gratuitos</a:t>
            </a:r>
            <a:endParaRPr lang="pt-BR" altLang="pt-BR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16FC44B-39D0-435E-8399-58B297D65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hlinkClick r:id="rId2"/>
              </a:rPr>
              <a:t>https://www.portalgsti.com.br/</a:t>
            </a:r>
            <a:endParaRPr lang="pt-BR" altLang="pt-BR"/>
          </a:p>
          <a:p>
            <a:pPr eaLnBrk="1" hangingPunct="1"/>
            <a:r>
              <a:rPr lang="pt-BR" altLang="pt-BR">
                <a:hlinkClick r:id="rId3"/>
              </a:rPr>
              <a:t>https://www.ev.org.br/</a:t>
            </a:r>
            <a:endParaRPr lang="en-US" altLang="pt-BR"/>
          </a:p>
          <a:p>
            <a:pPr eaLnBrk="1" hangingPunct="1"/>
            <a:r>
              <a:rPr lang="pt-BR" altLang="pt-BR">
                <a:hlinkClick r:id="rId4"/>
              </a:rPr>
              <a:t>http://www5.fgv.br/fgvonline/cursosgratuitos.aspx</a:t>
            </a:r>
            <a:endParaRPr lang="pt-BR" altLang="pt-BR"/>
          </a:p>
          <a:p>
            <a:pPr eaLnBrk="1" hangingPunct="1"/>
            <a:endParaRPr lang="en-US" altLang="pt-BR"/>
          </a:p>
          <a:p>
            <a:pPr eaLnBrk="1" hangingPunct="1"/>
            <a:endParaRPr lang="en-US" altLang="pt-BR"/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31590"/>
            <a:ext cx="8712968" cy="4155926"/>
          </a:xfrm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endParaRPr lang="pt-BR" altLang="pt-BR" sz="2400" b="1" dirty="0"/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alt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Formação Acadêmica :</a:t>
            </a:r>
          </a:p>
          <a:p>
            <a:pPr algn="just">
              <a:lnSpc>
                <a:spcPct val="80000"/>
              </a:lnSpc>
              <a:defRPr/>
            </a:pPr>
            <a:r>
              <a:rPr lang="pt-BR" altLang="pt-BR" sz="1800" dirty="0"/>
              <a:t>Graduado em Ciência da Computação pela UNITAU;</a:t>
            </a:r>
          </a:p>
          <a:p>
            <a:pPr algn="just">
              <a:lnSpc>
                <a:spcPct val="80000"/>
              </a:lnSpc>
              <a:defRPr/>
            </a:pPr>
            <a:r>
              <a:rPr lang="pt-BR" altLang="pt-BR" sz="1800" dirty="0"/>
              <a:t>Pós Graduado em Formação Pedagógica pela UNIMEP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altLang="pt-BR" sz="1800" dirty="0"/>
              <a:t>    (METODISTA DE PIRACICABA-SP);</a:t>
            </a:r>
          </a:p>
          <a:p>
            <a:pPr algn="just">
              <a:lnSpc>
                <a:spcPct val="80000"/>
              </a:lnSpc>
              <a:defRPr/>
            </a:pPr>
            <a:r>
              <a:rPr lang="pt-BR" altLang="pt-BR" sz="1800" dirty="0"/>
              <a:t>Pós Graduado em Engenharia de Sistemas pela ESAB;</a:t>
            </a:r>
          </a:p>
          <a:p>
            <a:pPr algn="just">
              <a:lnSpc>
                <a:spcPct val="80000"/>
              </a:lnSpc>
              <a:defRPr/>
            </a:pPr>
            <a:r>
              <a:rPr lang="pt-BR" altLang="pt-BR" sz="1800" dirty="0"/>
              <a:t>Pós Graduado em Psicopedagogia pela FALC;</a:t>
            </a:r>
          </a:p>
          <a:p>
            <a:pPr algn="just">
              <a:lnSpc>
                <a:spcPct val="80000"/>
              </a:lnSpc>
              <a:defRPr/>
            </a:pPr>
            <a:r>
              <a:rPr lang="pt-BR" altLang="pt-BR" sz="1800" dirty="0"/>
              <a:t>Mestrando incompleto em Engenharia da Computação pelo ITA.</a:t>
            </a:r>
          </a:p>
          <a:p>
            <a:pPr algn="just">
              <a:lnSpc>
                <a:spcPct val="80000"/>
              </a:lnSpc>
              <a:defRPr/>
            </a:pPr>
            <a:endParaRPr lang="pt-BR" altLang="pt-BR" sz="1800" dirty="0"/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alt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Experiência Profissional :</a:t>
            </a:r>
          </a:p>
          <a:p>
            <a:pPr algn="just">
              <a:lnSpc>
                <a:spcPct val="80000"/>
              </a:lnSpc>
              <a:defRPr/>
            </a:pPr>
            <a:r>
              <a:rPr lang="pt-BR" altLang="pt-BR" sz="1800" dirty="0"/>
              <a:t>Tenho experiência 20 anos no Mercado de Tecnologia Gestão GSB – Gerdau- SA;</a:t>
            </a:r>
          </a:p>
          <a:p>
            <a:pPr algn="just">
              <a:lnSpc>
                <a:spcPct val="80000"/>
              </a:lnSpc>
              <a:defRPr/>
            </a:pPr>
            <a:r>
              <a:rPr lang="pt-BR" sz="1800" dirty="0"/>
              <a:t>Atualmente trabalho com Professor da Fatec-SJC, ETEC e no curso de Gestão Empresarial da FATEC, modalidade a distância, como professor responsável pela disciplina Sistemas de Informação, mediador online da disciplina de Informática Aplicada e Coordenador de Projetos </a:t>
            </a:r>
            <a:r>
              <a:rPr lang="pt-BR" sz="1800" dirty="0" err="1"/>
              <a:t>EaD</a:t>
            </a:r>
            <a:r>
              <a:rPr lang="pt-BR" sz="1800" dirty="0"/>
              <a:t>.</a:t>
            </a:r>
            <a:endParaRPr lang="pt-BR" altLang="pt-BR" sz="1800" dirty="0"/>
          </a:p>
          <a:p>
            <a:pPr>
              <a:lnSpc>
                <a:spcPct val="80000"/>
              </a:lnSpc>
              <a:defRPr/>
            </a:pPr>
            <a:endParaRPr lang="pt-BR" altLang="pt-BR" sz="1800" dirty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alt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e-mail: </a:t>
            </a:r>
            <a:r>
              <a:rPr lang="pt-BR" altLang="pt-BR" sz="1800" dirty="0"/>
              <a:t>claudioelima@gmail.com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0" y="0"/>
            <a:ext cx="9144000" cy="84415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eaLnBrk="1" hangingPunct="1">
              <a:spcBef>
                <a:spcPct val="0"/>
              </a:spcBef>
              <a:buNone/>
              <a:defRPr kumimoji="0"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altLang="pt-BR" dirty="0"/>
              <a:t>Informações sobre o </a:t>
            </a:r>
            <a:r>
              <a:rPr lang="pt-BR" altLang="pt-BR" dirty="0" err="1"/>
              <a:t>Profº</a:t>
            </a:r>
            <a:r>
              <a:rPr lang="pt-BR" altLang="pt-BR" dirty="0"/>
              <a:t>. Claudio</a:t>
            </a:r>
          </a:p>
        </p:txBody>
      </p:sp>
      <p:pic>
        <p:nvPicPr>
          <p:cNvPr id="4" name="Imagem 3" descr="Homem de barba e óculos&#10;&#10;Descrição gerada automaticamente">
            <a:extLst>
              <a:ext uri="{FF2B5EF4-FFF2-40B4-BE49-F238E27FC236}">
                <a16:creationId xmlns:a16="http://schemas.microsoft.com/office/drawing/2014/main" id="{3C2AA175-9E01-480D-9A42-B4D82CFDA4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13" y="1275606"/>
            <a:ext cx="2264087" cy="22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32216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1" y="844153"/>
            <a:ext cx="8208963" cy="3556397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80000"/>
              </a:lnSpc>
            </a:pPr>
            <a:endParaRPr lang="pt-BR" altLang="pt-BR" sz="2800" dirty="0"/>
          </a:p>
          <a:p>
            <a:pPr>
              <a:lnSpc>
                <a:spcPct val="80000"/>
              </a:lnSpc>
            </a:pPr>
            <a:endParaRPr lang="pt-BR" altLang="pt-BR" sz="2800" dirty="0"/>
          </a:p>
          <a:p>
            <a:pPr>
              <a:lnSpc>
                <a:spcPct val="80000"/>
              </a:lnSpc>
            </a:pPr>
            <a:r>
              <a:rPr lang="pt-BR" altLang="pt-BR" sz="2800" dirty="0"/>
              <a:t>Qual é o seu nome ?</a:t>
            </a:r>
          </a:p>
          <a:p>
            <a:pPr>
              <a:lnSpc>
                <a:spcPct val="80000"/>
              </a:lnSpc>
            </a:pPr>
            <a:r>
              <a:rPr lang="pt-BR" altLang="pt-BR" sz="2800" dirty="0"/>
              <a:t>De onde é?</a:t>
            </a:r>
          </a:p>
          <a:p>
            <a:pPr>
              <a:lnSpc>
                <a:spcPct val="80000"/>
              </a:lnSpc>
            </a:pPr>
            <a:r>
              <a:rPr lang="pt-BR" altLang="pt-BR" sz="2800" dirty="0"/>
              <a:t>O que faz?</a:t>
            </a:r>
          </a:p>
          <a:p>
            <a:pPr>
              <a:lnSpc>
                <a:spcPct val="80000"/>
              </a:lnSpc>
            </a:pPr>
            <a:r>
              <a:rPr lang="pt-BR" altLang="pt-BR" sz="2800" dirty="0"/>
              <a:t>Qual sua expectativa para este semestre ?</a:t>
            </a:r>
          </a:p>
          <a:p>
            <a:pPr>
              <a:lnSpc>
                <a:spcPct val="80000"/>
              </a:lnSpc>
            </a:pPr>
            <a:r>
              <a:rPr lang="pt-BR" altLang="pt-BR" sz="2800" dirty="0"/>
              <a:t>O que tem por hobby, etc.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0" y="0"/>
            <a:ext cx="9144000" cy="84415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eaLnBrk="1" hangingPunct="1">
              <a:spcBef>
                <a:spcPct val="0"/>
              </a:spcBef>
              <a:buNone/>
              <a:defRPr kumimoji="0"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altLang="pt-BR" dirty="0"/>
              <a:t>Apresentação dos Alunos</a:t>
            </a:r>
          </a:p>
        </p:txBody>
      </p:sp>
    </p:spTree>
    <p:extLst>
      <p:ext uri="{BB962C8B-B14F-4D97-AF65-F5344CB8AC3E}">
        <p14:creationId xmlns:p14="http://schemas.microsoft.com/office/powerpoint/2010/main" val="626188212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41FA367-B275-4ADC-BCB8-23993FB6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235" y="195263"/>
            <a:ext cx="6172200" cy="857250"/>
          </a:xfrm>
        </p:spPr>
        <p:txBody>
          <a:bodyPr/>
          <a:lstStyle/>
          <a:p>
            <a:pPr eaLnBrk="1" hangingPunct="1"/>
            <a:r>
              <a:rPr lang="en-US" altLang="pt-BR" sz="2700"/>
              <a:t>Objetivos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7D28C7E-2B1A-4A2C-97C7-0AF06B791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ctr" eaLnBrk="1" hangingPunct="1">
              <a:buFontTx/>
              <a:buNone/>
            </a:pPr>
            <a:endParaRPr lang="pt-BR" altLang="pt-BR"/>
          </a:p>
          <a:p>
            <a:pPr algn="ctr" eaLnBrk="1" hangingPunct="1">
              <a:buFontTx/>
              <a:buNone/>
            </a:pPr>
            <a:r>
              <a:rPr lang="pt-BR" altLang="pt-BR"/>
              <a:t>Gestão e Governança de TI. Conhecer as técnicas e ferramentas para desenvolvimento de Gestão de TI, adequadas ao sucesso da empresa.</a:t>
            </a:r>
          </a:p>
          <a:p>
            <a:pPr algn="ctr" eaLnBrk="1" hangingPunct="1">
              <a:buFontTx/>
              <a:buNone/>
            </a:pPr>
            <a:endParaRPr lang="pt-BR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029E6C7-CE63-4FC4-ADD2-3A797A3C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Ementa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6B4F77F-A696-4120-BCDB-13250F967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363266"/>
            <a:ext cx="6858000" cy="378023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1800" dirty="0"/>
              <a:t>O Gestor de Negócios e da Informação;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1800" dirty="0"/>
              <a:t>Alinhando a TI com os Negócios;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1800" dirty="0"/>
              <a:t>Governança de TI;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1800" dirty="0"/>
              <a:t>Gestão da Infraestrutura de TI (Melhores práticas).</a:t>
            </a:r>
          </a:p>
          <a:p>
            <a:pPr eaLnBrk="1" hangingPunct="1">
              <a:lnSpc>
                <a:spcPct val="90000"/>
              </a:lnSpc>
            </a:pPr>
            <a:endParaRPr lang="en-US" altLang="pt-BR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C309B-3625-4FBE-9A54-9E49712C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941C9C-6038-4F1B-A382-406FE0F970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850832" cy="3019399"/>
          </a:xfrm>
        </p:spPr>
        <p:txBody>
          <a:bodyPr/>
          <a:lstStyle/>
          <a:p>
            <a:r>
              <a:rPr lang="pt-BR" dirty="0"/>
              <a:t>Expositiva;</a:t>
            </a:r>
          </a:p>
          <a:p>
            <a:r>
              <a:rPr lang="pt-BR" dirty="0"/>
              <a:t>Mídias;</a:t>
            </a:r>
          </a:p>
          <a:p>
            <a:r>
              <a:rPr lang="pt-BR" dirty="0"/>
              <a:t>Pesquisas;</a:t>
            </a:r>
          </a:p>
          <a:p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Aprendizagem Baseada em Projetos </a:t>
            </a:r>
            <a:r>
              <a:rPr lang="pt-BR" b="1" i="0" dirty="0">
                <a:solidFill>
                  <a:srgbClr val="202124"/>
                </a:solidFill>
                <a:effectLst/>
                <a:latin typeface="Google Sans"/>
              </a:rPr>
              <a:t>Reais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 (RPBL)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212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vert="horz" anchor="b">
            <a:normAutofit/>
          </a:bodyPr>
          <a:lstStyle/>
          <a:p>
            <a:r>
              <a:rPr lang="en-US" dirty="0" err="1"/>
              <a:t>Carga</a:t>
            </a:r>
            <a:r>
              <a:rPr lang="en-US" dirty="0"/>
              <a:t> </a:t>
            </a:r>
            <a:r>
              <a:rPr lang="en-US" dirty="0" err="1"/>
              <a:t>Horária</a:t>
            </a:r>
            <a:r>
              <a:rPr lang="en-US" dirty="0"/>
              <a:t> da </a:t>
            </a:r>
            <a:r>
              <a:rPr lang="en-US" dirty="0" err="1"/>
              <a:t>Disciplina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pt-BR" b="1" dirty="0" err="1"/>
              <a:t>Carga</a:t>
            </a:r>
            <a:r>
              <a:rPr lang="en-US" altLang="pt-BR" b="1" dirty="0"/>
              <a:t> </a:t>
            </a:r>
            <a:r>
              <a:rPr lang="en-US" altLang="pt-BR" b="1" dirty="0" err="1"/>
              <a:t>Horária</a:t>
            </a:r>
            <a:r>
              <a:rPr lang="en-US" altLang="pt-BR" b="1" dirty="0"/>
              <a:t> </a:t>
            </a:r>
            <a:r>
              <a:rPr lang="en-US" altLang="pt-BR" b="1" dirty="0" err="1"/>
              <a:t>Semanal</a:t>
            </a:r>
            <a:endParaRPr lang="en-US" altLang="pt-BR" b="1" dirty="0"/>
          </a:p>
          <a:p>
            <a:pPr lvl="1"/>
            <a:r>
              <a:rPr lang="en-US" altLang="pt-BR" dirty="0"/>
              <a:t>04 horas/aula</a:t>
            </a:r>
          </a:p>
          <a:p>
            <a:pPr lvl="2"/>
            <a:r>
              <a:rPr lang="en-US" altLang="pt-BR" dirty="0"/>
              <a:t>02 </a:t>
            </a:r>
            <a:r>
              <a:rPr lang="en-US" altLang="pt-BR" dirty="0" err="1"/>
              <a:t>teóricas</a:t>
            </a:r>
            <a:endParaRPr lang="en-US" altLang="pt-BR" dirty="0"/>
          </a:p>
          <a:p>
            <a:pPr lvl="2"/>
            <a:r>
              <a:rPr lang="en-US" altLang="pt-BR" dirty="0"/>
              <a:t>02 </a:t>
            </a:r>
            <a:r>
              <a:rPr lang="en-US" altLang="pt-BR" dirty="0" err="1"/>
              <a:t>práticas</a:t>
            </a:r>
            <a:endParaRPr lang="en-US" altLang="pt-BR" dirty="0"/>
          </a:p>
          <a:p>
            <a:pPr marL="0" indent="0">
              <a:buFont typeface="Wingdings" pitchFamily="2" charset="2"/>
              <a:buNone/>
            </a:pPr>
            <a:r>
              <a:rPr lang="en-US" altLang="pt-BR" b="1" dirty="0" err="1"/>
              <a:t>Carga</a:t>
            </a:r>
            <a:r>
              <a:rPr lang="en-US" altLang="pt-BR" b="1" dirty="0"/>
              <a:t> </a:t>
            </a:r>
            <a:r>
              <a:rPr lang="en-US" altLang="pt-BR" b="1" dirty="0" err="1"/>
              <a:t>Horária</a:t>
            </a:r>
            <a:r>
              <a:rPr lang="en-US" altLang="pt-BR" b="1" dirty="0"/>
              <a:t> </a:t>
            </a:r>
            <a:r>
              <a:rPr lang="en-US" altLang="pt-BR" b="1" dirty="0" err="1"/>
              <a:t>Semestral</a:t>
            </a:r>
            <a:endParaRPr lang="en-US" altLang="pt-BR" b="1" dirty="0"/>
          </a:p>
          <a:p>
            <a:pPr lvl="1"/>
            <a:r>
              <a:rPr lang="pt-BR" altLang="pt-BR" dirty="0"/>
              <a:t>80 horas/aula</a:t>
            </a:r>
          </a:p>
        </p:txBody>
      </p:sp>
    </p:spTree>
    <p:extLst>
      <p:ext uri="{BB962C8B-B14F-4D97-AF65-F5344CB8AC3E}">
        <p14:creationId xmlns:p14="http://schemas.microsoft.com/office/powerpoint/2010/main" val="415974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788E9B09-EB9A-4560-B050-E10DF2F8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Critério de Avaliação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0646A5-6C8B-418A-9E9B-EAAFE9F7057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331119" y="1168004"/>
            <a:ext cx="6669881" cy="3239690"/>
          </a:xfrm>
        </p:spPr>
        <p:txBody>
          <a:bodyPr anchor="ctr">
            <a:normAutofit fontScale="85000" lnSpcReduction="20000"/>
          </a:bodyPr>
          <a:lstStyle/>
          <a:p>
            <a:pPr marL="0" lvl="1" indent="0">
              <a:buNone/>
              <a:defRPr/>
            </a:pPr>
            <a:endParaRPr lang="pt-BR" dirty="0"/>
          </a:p>
          <a:p>
            <a:pPr marL="205740" lvl="1">
              <a:defRPr/>
            </a:pPr>
            <a:r>
              <a:rPr lang="pt-BR" dirty="0"/>
              <a:t>Projeto (API) – 60%</a:t>
            </a:r>
          </a:p>
          <a:p>
            <a:pPr marL="205740" lvl="1">
              <a:defRPr/>
            </a:pPr>
            <a:r>
              <a:rPr lang="en-US" dirty="0"/>
              <a:t>GGTI – 40%</a:t>
            </a:r>
          </a:p>
          <a:p>
            <a:pPr marL="480060" lvl="2">
              <a:defRPr/>
            </a:pPr>
            <a:r>
              <a:rPr lang="en-US" dirty="0"/>
              <a:t>4 </a:t>
            </a:r>
            <a:r>
              <a:rPr lang="en-US" dirty="0" err="1"/>
              <a:t>Entregas</a:t>
            </a:r>
            <a:endParaRPr lang="en-US" dirty="0"/>
          </a:p>
          <a:p>
            <a:pPr marL="0" lvl="1" indent="0">
              <a:buNone/>
              <a:defRPr/>
            </a:pPr>
            <a:r>
              <a:rPr lang="pt-BR" dirty="0">
                <a:solidFill>
                  <a:srgbClr val="FF0000"/>
                </a:solidFill>
              </a:rPr>
              <a:t>Conceito       Situação</a:t>
            </a:r>
          </a:p>
          <a:p>
            <a:pPr marL="0" lvl="1" indent="0">
              <a:buNone/>
              <a:defRPr/>
            </a:pPr>
            <a:r>
              <a:rPr lang="pt-BR" dirty="0"/>
              <a:t>20 Faltas    Reprovado por faltas</a:t>
            </a:r>
          </a:p>
          <a:p>
            <a:pPr marL="0" lvl="1" indent="0">
              <a:buNone/>
              <a:defRPr/>
            </a:pPr>
            <a:r>
              <a:rPr lang="pt-BR" dirty="0"/>
              <a:t>        &lt; 6      Reprovado</a:t>
            </a:r>
          </a:p>
          <a:p>
            <a:pPr marL="0" lvl="1" indent="0">
              <a:buNone/>
              <a:defRPr/>
            </a:pPr>
            <a:r>
              <a:rPr lang="pt-BR" dirty="0"/>
              <a:t>	Recuperação</a:t>
            </a:r>
          </a:p>
          <a:p>
            <a:pPr marL="0" lvl="1" indent="0">
              <a:buNone/>
              <a:defRPr/>
            </a:pPr>
            <a:r>
              <a:rPr lang="pt-BR" dirty="0"/>
              <a:t>      &gt;= 6      Aprovado</a:t>
            </a:r>
          </a:p>
          <a:p>
            <a:pPr marL="205740" lvl="1"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8151440" cy="3533760"/>
          </a:xfrm>
        </p:spPr>
        <p:txBody>
          <a:bodyPr anchor="ctr">
            <a:normAutofit/>
          </a:bodyPr>
          <a:lstStyle/>
          <a:p>
            <a:pPr marL="274320" lvl="1"/>
            <a:r>
              <a:rPr lang="pt-BR" dirty="0"/>
              <a:t>PACER</a:t>
            </a:r>
          </a:p>
          <a:p>
            <a:pPr marL="548640" lvl="2"/>
            <a:r>
              <a:rPr lang="pt-BR" b="1" dirty="0"/>
              <a:t>P</a:t>
            </a:r>
            <a:r>
              <a:rPr lang="pt-BR" dirty="0"/>
              <a:t>roatividade</a:t>
            </a:r>
          </a:p>
          <a:p>
            <a:pPr marL="1005840" lvl="3" algn="just"/>
            <a:r>
              <a:rPr lang="pt-BR" dirty="0"/>
              <a:t>Uma </a:t>
            </a:r>
            <a:r>
              <a:rPr lang="pt-BR" b="1" dirty="0"/>
              <a:t>pessoa</a:t>
            </a:r>
            <a:r>
              <a:rPr lang="pt-BR" dirty="0"/>
              <a:t> que tem </a:t>
            </a:r>
            <a:r>
              <a:rPr lang="pt-BR" b="1" dirty="0"/>
              <a:t>proatividade</a:t>
            </a:r>
            <a:r>
              <a:rPr lang="pt-BR" dirty="0"/>
              <a:t> é alguém que tem uma grande capacidade de resolver problemas rapidamente. Em geral uma </a:t>
            </a:r>
            <a:r>
              <a:rPr lang="pt-BR" b="1" dirty="0"/>
              <a:t>pessoa proativa</a:t>
            </a:r>
            <a:r>
              <a:rPr lang="pt-BR" dirty="0"/>
              <a:t> costuma ter a habilidade de perceber um problema logo no início ou antes mesmo que ele aconteça.</a:t>
            </a:r>
          </a:p>
          <a:p>
            <a:pPr marL="548640" lvl="2"/>
            <a:r>
              <a:rPr lang="pt-BR" b="1" dirty="0"/>
              <a:t>A</a:t>
            </a:r>
            <a:r>
              <a:rPr lang="pt-BR" dirty="0"/>
              <a:t>utonomia</a:t>
            </a:r>
          </a:p>
          <a:p>
            <a:pPr marL="548640" lvl="2"/>
            <a:r>
              <a:rPr lang="pt-BR" b="1" dirty="0"/>
              <a:t>C</a:t>
            </a:r>
            <a:r>
              <a:rPr lang="pt-BR" dirty="0"/>
              <a:t>olaboração</a:t>
            </a:r>
          </a:p>
          <a:p>
            <a:pPr marL="548640" lvl="2"/>
            <a:r>
              <a:rPr lang="pt-BR" b="1" dirty="0"/>
              <a:t>E</a:t>
            </a:r>
            <a:r>
              <a:rPr lang="pt-BR" dirty="0"/>
              <a:t>ntrega de </a:t>
            </a:r>
            <a:r>
              <a:rPr lang="pt-BR" b="1" dirty="0"/>
              <a:t>R</a:t>
            </a:r>
            <a:r>
              <a:rPr lang="pt-BR" dirty="0"/>
              <a:t>esultados</a:t>
            </a:r>
          </a:p>
        </p:txBody>
      </p:sp>
    </p:spTree>
    <p:extLst>
      <p:ext uri="{BB962C8B-B14F-4D97-AF65-F5344CB8AC3E}">
        <p14:creationId xmlns:p14="http://schemas.microsoft.com/office/powerpoint/2010/main" val="385953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em Tela Larg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FB2DE3359A6E04380F3F3E7F9BFBBD9" ma:contentTypeVersion="11" ma:contentTypeDescription="Crie um novo documento." ma:contentTypeScope="" ma:versionID="5e2788303186560bc80d96078609644a">
  <xsd:schema xmlns:xsd="http://www.w3.org/2001/XMLSchema" xmlns:xs="http://www.w3.org/2001/XMLSchema" xmlns:p="http://schemas.microsoft.com/office/2006/metadata/properties" xmlns:ns2="fb38eb57-01e3-4f86-bdc2-ce4f4d83d7fa" xmlns:ns3="534e2611-c986-42e7-a7a7-88eb02e3de6d" targetNamespace="http://schemas.microsoft.com/office/2006/metadata/properties" ma:root="true" ma:fieldsID="3cc40c4cd725fb40d55b776deb29e4dd" ns2:_="" ns3:_="">
    <xsd:import namespace="fb38eb57-01e3-4f86-bdc2-ce4f4d83d7fa"/>
    <xsd:import namespace="534e2611-c986-42e7-a7a7-88eb02e3de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8eb57-01e3-4f86-bdc2-ce4f4d83d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4e2611-c986-42e7-a7a7-88eb02e3de6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616a6fa-d7ed-4650-9d31-c2d6efe45014}" ma:internalName="TaxCatchAll" ma:showField="CatchAllData" ma:web="534e2611-c986-42e7-a7a7-88eb02e3de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34e2611-c986-42e7-a7a7-88eb02e3de6d" xsi:nil="true"/>
    <lcf76f155ced4ddcb4097134ff3c332f xmlns="fb38eb57-01e3-4f86-bdc2-ce4f4d83d7f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E4CE109-BB9A-4059-9BDF-8C6C0608A5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92EE3-9A33-404A-8586-A682EEB840C0}"/>
</file>

<file path=customXml/itemProps3.xml><?xml version="1.0" encoding="utf-8"?>
<ds:datastoreItem xmlns:ds="http://schemas.openxmlformats.org/officeDocument/2006/customXml" ds:itemID="{C582C976-5D49-4B8A-A868-9E156B9CFD90}">
  <ds:schemaRefs>
    <ds:schemaRef ds:uri="http://schemas.microsoft.com/office/2006/metadata/properties"/>
    <ds:schemaRef ds:uri="http://schemas.microsoft.com/office/infopath/2007/PartnerControls"/>
    <ds:schemaRef ds:uri="f9b859e3-9a08-4a28-ae4d-19a9e6b50002"/>
    <ds:schemaRef ds:uri="7bbdc950-97b8-4f77-9f7c-5deb7fbb8a5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452</Words>
  <Application>Microsoft Office PowerPoint</Application>
  <PresentationFormat>Apresentação na tela (16:9)</PresentationFormat>
  <Paragraphs>75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Calibri</vt:lpstr>
      <vt:lpstr>Google Sans</vt:lpstr>
      <vt:lpstr>Tw Cen MT</vt:lpstr>
      <vt:lpstr>Wingdings</vt:lpstr>
      <vt:lpstr>Wingdings 2</vt:lpstr>
      <vt:lpstr>Apresentação em Tela Larga</vt:lpstr>
      <vt:lpstr>Gestão e Governança Tecnologia  da Informação</vt:lpstr>
      <vt:lpstr>Apresentação do PowerPoint</vt:lpstr>
      <vt:lpstr>Apresentação do PowerPoint</vt:lpstr>
      <vt:lpstr>Objetivos</vt:lpstr>
      <vt:lpstr>Ementa</vt:lpstr>
      <vt:lpstr>Metodologia</vt:lpstr>
      <vt:lpstr>Carga Horária da Disciplina</vt:lpstr>
      <vt:lpstr>Critério de Avaliação</vt:lpstr>
      <vt:lpstr>Avaliação </vt:lpstr>
      <vt:lpstr>Bibliografia</vt:lpstr>
      <vt:lpstr>Cursos Gratuitos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2012-07-30T18:40:18Z</dcterms:created>
  <dcterms:modified xsi:type="dcterms:W3CDTF">2022-08-15T00:06:42Z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  <property fmtid="{D5CDD505-2E9C-101B-9397-08002B2CF9AE}" pid="4" name="ContentTypeId">
    <vt:lpwstr>0x010100DFB2DE3359A6E04380F3F3E7F9BFBBD9</vt:lpwstr>
  </property>
  <property fmtid="{D5CDD505-2E9C-101B-9397-08002B2CF9AE}" pid="5" name="MediaServiceImageTags">
    <vt:lpwstr/>
  </property>
</Properties>
</file>