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3289-EBD3-4438-91CE-BDDBE41B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C9D6F-A37E-47CE-8305-975E6753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6983-DA3D-44DB-89E7-DCD97C66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BACF7-E46B-459D-8FF6-6D191EA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017B7-D85B-4807-97F0-6B7935C8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31B45-EEDF-4B01-9932-5E66F906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C30B35-4485-4E2F-BF55-165FBE40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B258D-28F3-4C0C-90D1-F0F3FE8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15BAD-4B58-48D0-A84C-AEE62138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A11B5-5AA9-42D1-8984-EA582B1A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1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5C12D-9311-4BC4-97AB-BBA642F26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919C3-F069-4139-A327-80C90CAC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1E906-1908-48D3-9170-87E3188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33063-C9FB-4668-8683-4FC378A7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DB13C-706D-4DFC-B666-9A43255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E705-7A71-4704-BEF3-29250EB6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8D156-4FAE-4EEC-A421-BC0CFFD8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24336-E1F1-4956-83DF-FCE49397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145E4-6750-43D9-AF4D-A44E5FC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5628D-25B8-4834-881B-50614BF4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C3F7-F73A-4E12-8AD7-97B50520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F8A02-188F-40DD-A464-2FAE3BDE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AA454-B6A3-4AE1-BB46-0AD3E40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65DB5-5A63-4112-A6D8-C3E26C8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1CFC6-9AE2-4E19-95CA-1F1E116A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DF8C-D753-4DDF-9E13-60041FD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E5947-3F02-4924-B908-69AFA47D1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902168-4BAC-456E-BB1E-105B1636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F0F6F-10DD-4E30-B8D7-2626B0A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D37CD-96D3-43F2-AB72-12A68BF4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EA631F-3DF1-478C-A95E-C775608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63A7-4E44-4957-9889-F2CE148B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74CDFB-548A-485B-BA03-6789B871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275510-6FB4-4B3E-BDB2-54F7176D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D4610C-2D72-4F01-BD20-556A9A581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BC3D36-8133-4A09-B0AD-F58F964E4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B9BEEE-E449-4D03-AAF7-3C0A234B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87A3D8-013E-4E34-A801-0B8B892A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371195-3CE3-4C6B-BE5F-8919418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B645-55EC-41AE-B46A-8608E3AC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66D77A-188B-4BA5-AAE5-D6ED6824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C747BC-68A7-4145-91F0-8C1467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6E432B-8778-4F66-8673-C5B577C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07A532-5671-48C3-9B46-4571C248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7643A3-DCA9-4BB2-8EC8-4A8EE111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0B373A-B614-4965-8DD2-4B92A270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6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E185-973F-4E90-9BD5-0B929CBC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553F5-D8E8-43C5-9C63-F4A87D53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DF698-E5D5-4024-BF61-AAB38FD2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6F5D9-FE57-4090-BA06-72E49B4B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855D71-8859-4DB7-A1EE-F804A43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BEF6AD-BAB4-43A7-9C5A-CCE29DBF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B4A20-8AE2-41E9-931F-A6B03314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F93352-77F3-4C2D-AB56-4DA8D3F1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B08A3E-EC68-4751-9163-C2ABB132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B79B6-8397-45AB-BBC0-D037667C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5875F-DBE9-4BA5-A074-B075DD2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2AFCB-F645-43C9-9BF9-A79FAD1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716DD1-B169-4A75-9FC4-30E2BBEA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75650-0685-4B92-93C6-FCD25A4B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34FA6-4363-4D04-AE74-5F88A324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E8BF-88C8-4FC4-B35B-0A958E36F33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72645-E71C-4A6A-AB36-80C439960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4E5F2-C76B-432A-BCE8-AAC00B602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E32E-257F-4D90-833A-38C931C01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BtjRzgiz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313CF-3795-4701-9AF8-FA6AE866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e Governança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5F4B0-A1E9-4798-922D-4F49EC37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Prof. Claudio Lima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916C-5AC5-414C-A9FD-26FD4D2B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do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05815-AE98-4417-BE76-85EB091B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hlinkClick r:id="rId2"/>
              </a:rPr>
              <a:t>Governança de TI: qual é o nível de maturidade da sua TI?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21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89BA-6C9C-479F-A10B-094DCA2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Governança de TI?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1D470-8197-4DD2-89DE-8BF9A54F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Governança de TI pode ser traduzida como a </a:t>
            </a:r>
            <a:r>
              <a:rPr lang="pt-BR" b="1" dirty="0"/>
              <a:t>administração da</a:t>
            </a:r>
            <a:br>
              <a:rPr lang="pt-BR" b="1" dirty="0"/>
            </a:br>
            <a:r>
              <a:rPr lang="pt-BR" b="1" dirty="0"/>
              <a:t>Tecnologia da Informação (TI) </a:t>
            </a:r>
            <a:r>
              <a:rPr lang="pt-BR" dirty="0"/>
              <a:t>de forma a garantir o total controle sobre os seus resultados que devem estar alinhados aos objetivos do negócio. </a:t>
            </a:r>
            <a:br>
              <a:rPr lang="pt-BR" dirty="0"/>
            </a:br>
            <a:endParaRPr lang="pt-BR" dirty="0"/>
          </a:p>
          <a:p>
            <a:pPr algn="just"/>
            <a:r>
              <a:rPr lang="pt-BR" dirty="0"/>
              <a:t>Em outras palavras, governar TI é garantir que tudo que a tecnologia da informação faz está </a:t>
            </a:r>
            <a:r>
              <a:rPr lang="pt-BR" b="1" dirty="0"/>
              <a:t>sob controle e alinhado às expectativas do negócio</a:t>
            </a:r>
            <a:r>
              <a:rPr lang="pt-BR" dirty="0"/>
              <a:t>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3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979C-8AB4-4388-BFCC-8E9F8C86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Governança de TI é feita de que?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8EC10-32C9-4F19-8561-47997264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i="1" dirty="0"/>
              <a:t>Processos, pessoas, princípios, estruturas organizacionais, políticas, normas, serviços e recursos.</a:t>
            </a:r>
          </a:p>
          <a:p>
            <a:endParaRPr lang="pt-BR" sz="2400" b="1" i="1" dirty="0"/>
          </a:p>
          <a:p>
            <a:r>
              <a:rPr lang="pt-BR" sz="2400" dirty="0"/>
              <a:t>Estas palavras representam </a:t>
            </a:r>
            <a:r>
              <a:rPr lang="pt-BR" sz="2400" b="1" dirty="0"/>
              <a:t>os componentes básicos </a:t>
            </a:r>
            <a:r>
              <a:rPr lang="pt-BR" sz="2400" dirty="0"/>
              <a:t>que devem ser adequadamente desenhados, estruturados, integrados e administrados de forma a permitir que: </a:t>
            </a:r>
          </a:p>
          <a:p>
            <a:endParaRPr lang="pt-B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Objetivos de TI estão alinhados ao negócio.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"Tudo está sob controle!" </a:t>
            </a:r>
          </a:p>
          <a:p>
            <a:pPr marL="457200" lvl="1" indent="0">
              <a:buNone/>
            </a:pPr>
            <a:endParaRPr lang="pt-BR" sz="2000" b="1" dirty="0"/>
          </a:p>
          <a:p>
            <a:pPr marL="457200" lvl="1" indent="0">
              <a:buNone/>
            </a:pP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os componentes que habilitam a governança</a:t>
            </a:r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165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D25EA211-FEDB-4909-9E7B-444E8373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3" y="643466"/>
            <a:ext cx="82841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9D619-EB26-4640-9828-01C6B8F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Governança de em 3 perspectivas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2ACE6-87A1-4402-B219-7433874A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Governança de TI pela perspectiva de relacionamento entre TI e Negócio;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Governança de TI pela perspectiva de níveis organizacionais;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Governança de TI pela perceptiva de processo.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12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D067B-5EA3-4D9B-AAAB-C7537618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Governança de TI pela perspectiva de relacionamento entre TI 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C4499-FA76-4D09-B716-27892F2D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961322"/>
            <a:ext cx="10823713" cy="421564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objetivo da Governança de TI é fazer com que a tecnologia da informação se </a:t>
            </a:r>
            <a:r>
              <a:rPr lang="pt-BR" b="1" dirty="0">
                <a:solidFill>
                  <a:srgbClr val="FF0000"/>
                </a:solidFill>
              </a:rPr>
              <a:t>integre com a área de negócio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Governar TI significa conciliar e compartilhar decisões, fazendo</a:t>
            </a:r>
          </a:p>
          <a:p>
            <a:pPr marL="0" indent="0" algn="just">
              <a:buNone/>
            </a:pPr>
            <a:r>
              <a:rPr lang="pt-BR" dirty="0"/>
              <a:t>com que TI e negócio tenham uma linguagem em comum, e saibam direcionar seus esforços e atingir resultados através da organização de TI.</a:t>
            </a:r>
          </a:p>
        </p:txBody>
      </p:sp>
    </p:spTree>
    <p:extLst>
      <p:ext uri="{BB962C8B-B14F-4D97-AF65-F5344CB8AC3E}">
        <p14:creationId xmlns:p14="http://schemas.microsoft.com/office/powerpoint/2010/main" val="36546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7A2D7-46B4-4184-9D00-63A22CA6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Governança de TI pela perspectiva de níveis organizacionais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AFD42-1327-4028-B44F-38ED0CF2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Estruturar de forma adequada a </a:t>
            </a:r>
            <a:r>
              <a:rPr lang="pt-BR" b="1" dirty="0">
                <a:solidFill>
                  <a:srgbClr val="FF0000"/>
                </a:solidFill>
              </a:rPr>
              <a:t>Governança de TI </a:t>
            </a:r>
            <a:r>
              <a:rPr lang="pt-BR" dirty="0"/>
              <a:t>em sua organização presume que existam atividades e autonomia suficientes dentro do departamento de TI, a nível estratégico, além do tático e operacional.</a:t>
            </a:r>
          </a:p>
        </p:txBody>
      </p:sp>
    </p:spTree>
    <p:extLst>
      <p:ext uri="{BB962C8B-B14F-4D97-AF65-F5344CB8AC3E}">
        <p14:creationId xmlns:p14="http://schemas.microsoft.com/office/powerpoint/2010/main" val="9018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90964-4D11-40D7-81BD-F9A55D90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Governança de TI pela perceptiva de processo.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EE8FA-9B37-43B2-8B2A-9B0FD78D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Sob a ótica de um macroprocesso, governar TI significar</a:t>
            </a:r>
            <a:br>
              <a:rPr lang="pt-BR" dirty="0"/>
            </a:br>
            <a:r>
              <a:rPr lang="pt-BR" dirty="0"/>
              <a:t>executar o ciclo PDCA* de governança, através das atividades de: 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1-identificar objetivos da área de negócio;</a:t>
            </a:r>
            <a:br>
              <a:rPr lang="pt-BR" dirty="0"/>
            </a:br>
            <a:r>
              <a:rPr lang="pt-BR" dirty="0"/>
              <a:t>2-direcionar os objetivos de TI;</a:t>
            </a:r>
            <a:br>
              <a:rPr lang="pt-BR" dirty="0"/>
            </a:br>
            <a:r>
              <a:rPr lang="pt-BR" dirty="0"/>
              <a:t>3-definir as ações necessárias;</a:t>
            </a:r>
            <a:br>
              <a:rPr lang="pt-BR" dirty="0"/>
            </a:br>
            <a:r>
              <a:rPr lang="pt-BR" dirty="0"/>
              <a:t>4-mensurar a performance atingida comparando-a com os objetivos e aplicando ações corretivas ;e retomar o ciclo novamente.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55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694716-97E1-47F0-A335-E5449882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48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B2DE3359A6E04380F3F3E7F9BFBBD9" ma:contentTypeVersion="11" ma:contentTypeDescription="Crie um novo documento." ma:contentTypeScope="" ma:versionID="5e2788303186560bc80d96078609644a">
  <xsd:schema xmlns:xsd="http://www.w3.org/2001/XMLSchema" xmlns:xs="http://www.w3.org/2001/XMLSchema" xmlns:p="http://schemas.microsoft.com/office/2006/metadata/properties" xmlns:ns2="fb38eb57-01e3-4f86-bdc2-ce4f4d83d7fa" xmlns:ns3="534e2611-c986-42e7-a7a7-88eb02e3de6d" targetNamespace="http://schemas.microsoft.com/office/2006/metadata/properties" ma:root="true" ma:fieldsID="3cc40c4cd725fb40d55b776deb29e4dd" ns2:_="" ns3:_="">
    <xsd:import namespace="fb38eb57-01e3-4f86-bdc2-ce4f4d83d7fa"/>
    <xsd:import namespace="534e2611-c986-42e7-a7a7-88eb02e3d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8eb57-01e3-4f86-bdc2-ce4f4d83d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e2611-c986-42e7-a7a7-88eb02e3de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16a6fa-d7ed-4650-9d31-c2d6efe45014}" ma:internalName="TaxCatchAll" ma:showField="CatchAllData" ma:web="534e2611-c986-42e7-a7a7-88eb02e3de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4e2611-c986-42e7-a7a7-88eb02e3de6d" xsi:nil="true"/>
    <lcf76f155ced4ddcb4097134ff3c332f xmlns="fb38eb57-01e3-4f86-bdc2-ce4f4d83d7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7968D9-AC79-4BC4-9065-A402D47B6B3B}"/>
</file>

<file path=customXml/itemProps2.xml><?xml version="1.0" encoding="utf-8"?>
<ds:datastoreItem xmlns:ds="http://schemas.openxmlformats.org/officeDocument/2006/customXml" ds:itemID="{FD31CCC5-813C-46A6-81B3-EFFACF04F172}"/>
</file>

<file path=customXml/itemProps3.xml><?xml version="1.0" encoding="utf-8"?>
<ds:datastoreItem xmlns:ds="http://schemas.openxmlformats.org/officeDocument/2006/customXml" ds:itemID="{C4476E38-5CAE-455C-AF50-04F98AB10BE2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Gestão e Governança de TI</vt:lpstr>
      <vt:lpstr>O que é Governança de TI?</vt:lpstr>
      <vt:lpstr>Governança de TI é feita de que?</vt:lpstr>
      <vt:lpstr>Apresentação do PowerPoint</vt:lpstr>
      <vt:lpstr>Governança de em 3 perspectivas diferentes</vt:lpstr>
      <vt:lpstr>Governança de TI pela perspectiva de relacionamento entre TI e Negócio</vt:lpstr>
      <vt:lpstr>Governança de TI pela perspectiva de níveis organizacionais</vt:lpstr>
      <vt:lpstr>Governança de TI pela perceptiva de processo.</vt:lpstr>
      <vt:lpstr>Apresentação do PowerPoint</vt:lpstr>
      <vt:lpstr>Link do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Governança de TI</dc:title>
  <dc:creator>Claudio Lima</dc:creator>
  <cp:lastModifiedBy>CLAUDIO ETELVINO DE LIMA</cp:lastModifiedBy>
  <cp:revision>8</cp:revision>
  <dcterms:created xsi:type="dcterms:W3CDTF">2019-08-04T23:14:54Z</dcterms:created>
  <dcterms:modified xsi:type="dcterms:W3CDTF">2020-09-19T13:00:42Z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0x010100DFB2DE3359A6E04380F3F3E7F9BFBBD9</vt:lpwstr>
  </property>
  <property fmtid="{D5CDD505-2E9C-101B-9397-08002B2CF9AE}" pid="3" name="MediaServiceImageTags">
    <vt:lpwstr/>
  </property>
</Properties>
</file>