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20" r:id="rId4"/>
    <p:sldId id="283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58" r:id="rId22"/>
    <p:sldId id="260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15D5B-2E8C-44DD-84B4-2EB80A798FD7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99D8-0834-4A78-BD9A-90C61612D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13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6CF90-E1AA-412A-9CDD-C716CC477E2B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855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10B141BF-239C-4BD4-900C-98D31892A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333B25-0D71-48AD-8C9B-E21CAC2CB3DF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19ECABB-7BE8-40D5-8304-80DF308DE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2F3E301-37B1-43BB-B7DC-5247CDBB3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0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1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1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06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1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50AD-83CB-4FD0-8108-7CB66CE3A46C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3662-0B0B-4908-A24B-F8DE4B6E1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8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Gestão de Governança de TI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Claudio Lima</a:t>
            </a:r>
          </a:p>
        </p:txBody>
      </p:sp>
    </p:spTree>
    <p:extLst>
      <p:ext uri="{BB962C8B-B14F-4D97-AF65-F5344CB8AC3E}">
        <p14:creationId xmlns:p14="http://schemas.microsoft.com/office/powerpoint/2010/main" val="113542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655"/>
            <a:ext cx="12192000" cy="850106"/>
          </a:xfrm>
        </p:spPr>
        <p:txBody>
          <a:bodyPr/>
          <a:lstStyle/>
          <a:p>
            <a:pPr algn="ctr"/>
            <a:r>
              <a:rPr lang="pt-BR" dirty="0"/>
              <a:t>Evolução da ITIL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GTI - Profº Claudio Lima</a:t>
            </a:r>
          </a:p>
        </p:txBody>
      </p:sp>
      <p:pic>
        <p:nvPicPr>
          <p:cNvPr id="4" name="Picture 4" descr="Nova versão do framework ITIL® será lançada em 2019">
            <a:extLst>
              <a:ext uri="{FF2B5EF4-FFF2-40B4-BE49-F238E27FC236}">
                <a16:creationId xmlns:a16="http://schemas.microsoft.com/office/drawing/2014/main" id="{4E0A9B5E-FC0B-403C-92E0-7538A8C8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6" y="634218"/>
            <a:ext cx="10944665" cy="62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9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Motivadores para a ITIL V3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71" y="1284119"/>
            <a:ext cx="8870858" cy="543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239929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  <p:pic>
        <p:nvPicPr>
          <p:cNvPr id="3080" name="Picture 8" descr="Itil - para quem precisa saber para ontem: Funções, processos e ...">
            <a:extLst>
              <a:ext uri="{FF2B5EF4-FFF2-40B4-BE49-F238E27FC236}">
                <a16:creationId xmlns:a16="http://schemas.microsoft.com/office/drawing/2014/main" id="{D615BB68-6FA8-4FBB-ABA9-1D0D7B60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35" y="377764"/>
            <a:ext cx="8268800" cy="610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4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  <p:pic>
        <p:nvPicPr>
          <p:cNvPr id="4098" name="Picture 2" descr="Feras S.I UFAM: ITIL (Information Technology Infrastructure Library)">
            <a:extLst>
              <a:ext uri="{FF2B5EF4-FFF2-40B4-BE49-F238E27FC236}">
                <a16:creationId xmlns:a16="http://schemas.microsoft.com/office/drawing/2014/main" id="{D7898084-4D27-45D0-8108-3C3A8C55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80" y="136525"/>
            <a:ext cx="8388329" cy="57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4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Organizações envolvidas na ITIL V3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77" y="1268760"/>
            <a:ext cx="746097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90703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Autofit/>
          </a:bodyPr>
          <a:lstStyle/>
          <a:p>
            <a:r>
              <a:rPr lang="pt-BR" sz="3600" dirty="0"/>
              <a:t>Esquema de qualificação profissional na ITIL V3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196752"/>
            <a:ext cx="8369953" cy="55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118569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Nível ITIL V3 Foundation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0"/>
            <a:ext cx="7770862" cy="578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143078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pt-BR" dirty="0"/>
              <a:t>Nível ITIL V3 Intermediário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8" y="1052736"/>
            <a:ext cx="7826894" cy="56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88659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ITIL V3 Expert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71587"/>
            <a:ext cx="8394556" cy="531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84039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da Certificação ITIL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Certificações mais valorizadas no mercado;</a:t>
            </a:r>
          </a:p>
          <a:p>
            <a:r>
              <a:rPr lang="pt-BR" dirty="0"/>
              <a:t>Aumenta suas habilidades e melhora o desempenho no seu trabalho;</a:t>
            </a:r>
          </a:p>
          <a:p>
            <a:r>
              <a:rPr lang="pt-BR" dirty="0"/>
              <a:t>Candidatar-se a vagas de emprego que exigem esta certificação;</a:t>
            </a:r>
          </a:p>
          <a:p>
            <a:r>
              <a:rPr lang="pt-BR" dirty="0"/>
              <a:t>Reconhecimento profissional e networking com outros profissionais.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375049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87688" y="256490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ITIL</a:t>
            </a:r>
          </a:p>
        </p:txBody>
      </p:sp>
    </p:spTree>
    <p:extLst>
      <p:ext uri="{BB962C8B-B14F-4D97-AF65-F5344CB8AC3E}">
        <p14:creationId xmlns:p14="http://schemas.microsoft.com/office/powerpoint/2010/main" val="3626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Mercado de Trabalho para profissionais certificados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2" y="1628800"/>
            <a:ext cx="895479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ervice Strategy">
            <a:extLst>
              <a:ext uri="{FF2B5EF4-FFF2-40B4-BE49-F238E27FC236}">
                <a16:creationId xmlns:a16="http://schemas.microsoft.com/office/drawing/2014/main" id="{0851C7EE-6614-4405-AE2C-200DAAE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1989139"/>
            <a:ext cx="266858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TIL V3 Diagram">
            <a:extLst>
              <a:ext uri="{FF2B5EF4-FFF2-40B4-BE49-F238E27FC236}">
                <a16:creationId xmlns:a16="http://schemas.microsoft.com/office/drawing/2014/main" id="{DD0D9FE6-FCDC-4857-9321-5350BD27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B3A74"/>
              </a:clrFrom>
              <a:clrTo>
                <a:srgbClr val="3B3A7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1628775"/>
            <a:ext cx="4211638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C9BC813-D234-4A12-925F-F65E1AF11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808038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Estratégia de Serviço</a:t>
            </a:r>
          </a:p>
        </p:txBody>
      </p:sp>
      <p:sp>
        <p:nvSpPr>
          <p:cNvPr id="8" name="WordArt 5">
            <a:extLst>
              <a:ext uri="{FF2B5EF4-FFF2-40B4-BE49-F238E27FC236}">
                <a16:creationId xmlns:a16="http://schemas.microsoft.com/office/drawing/2014/main" id="{1158F10C-103F-4911-8021-F9521360F88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87939" y="5805489"/>
            <a:ext cx="4071937" cy="339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ITIL V3 Ciclo de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B972BDF1-5BC6-4959-AD83-EA2B3955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213" y="260351"/>
            <a:ext cx="7772400" cy="938213"/>
          </a:xfrm>
        </p:spPr>
        <p:txBody>
          <a:bodyPr/>
          <a:lstStyle/>
          <a:p>
            <a:pPr eaLnBrk="1" hangingPunct="1"/>
            <a:r>
              <a:rPr lang="pt-BR" altLang="pt-BR" b="1"/>
              <a:t>Importante!</a:t>
            </a:r>
            <a:endParaRPr lang="pt-BR" altLang="pt-BR"/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19F0F2A3-77B9-41D8-A68F-BF6348B5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84313"/>
            <a:ext cx="8040688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Espaço Reservado para Rodapé 2">
            <a:extLst>
              <a:ext uri="{FF2B5EF4-FFF2-40B4-BE49-F238E27FC236}">
                <a16:creationId xmlns:a16="http://schemas.microsoft.com/office/drawing/2014/main" id="{81EBBA87-F864-4F97-A87A-328095D0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Claudio Lima - GTTI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BFE2B588-C16E-4E2A-A7D7-8D096901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Processos da Estratégia de Serviço</a:t>
            </a:r>
            <a:endParaRPr lang="pt-BR" alt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3BCF8-00B9-4BEC-85EC-33505E7F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b="1" dirty="0"/>
              <a:t>Atividades da Estratégia de Serviço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Definir mercado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Desenvolver ofertas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Desenvolver ativos estratégicos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Preparar para execução</a:t>
            </a:r>
          </a:p>
          <a:p>
            <a:pPr eaLnBrk="1" hangingPunct="1">
              <a:defRPr/>
            </a:pPr>
            <a:r>
              <a:rPr lang="pt-BR" dirty="0"/>
              <a:t> </a:t>
            </a:r>
            <a:r>
              <a:rPr lang="pt-BR" b="1" dirty="0"/>
              <a:t>Processos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Gerenciamento do Portfolio de Serviço</a:t>
            </a:r>
            <a:endParaRPr lang="pt-BR" b="1" dirty="0"/>
          </a:p>
          <a:p>
            <a:pPr eaLnBrk="1" hangingPunct="1">
              <a:buFontTx/>
              <a:buNone/>
              <a:defRPr/>
            </a:pPr>
            <a:r>
              <a:rPr lang="pt-BR" dirty="0"/>
              <a:t>	- Gerenciamento Financeiro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	- Gerenciamento da Demanda </a:t>
            </a:r>
          </a:p>
        </p:txBody>
      </p:sp>
      <p:sp>
        <p:nvSpPr>
          <p:cNvPr id="8196" name="Espaço Reservado para Rodapé 3">
            <a:extLst>
              <a:ext uri="{FF2B5EF4-FFF2-40B4-BE49-F238E27FC236}">
                <a16:creationId xmlns:a16="http://schemas.microsoft.com/office/drawing/2014/main" id="{24FB2FEB-CA1F-4DA1-89D3-34E0639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Claudio Lima - GTTI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218E-C769-4817-AF80-19DAF19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b="1" dirty="0"/>
              <a:t>Atividades da Estratégia de Serviço</a:t>
            </a:r>
            <a:endParaRPr lang="pt-BR" dirty="0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3D6FF32F-6E14-4D8B-8193-55891DC2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12875"/>
            <a:ext cx="8577262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Espaço Reservado para Rodapé 2">
            <a:extLst>
              <a:ext uri="{FF2B5EF4-FFF2-40B4-BE49-F238E27FC236}">
                <a16:creationId xmlns:a16="http://schemas.microsoft.com/office/drawing/2014/main" id="{AC866736-BD8F-42AF-B06D-F27CE101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Claudio Lima - GTTI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26676B3-7F98-42E0-B5DB-A70AA2AAA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4800" b="1"/>
              <a:t>Gerenciamento de Portfolio de Serviço</a:t>
            </a:r>
            <a:br>
              <a:rPr lang="pt-BR" sz="4800" b="1"/>
            </a:br>
            <a:r>
              <a:rPr lang="pt-BR" sz="2400" b="1"/>
              <a:t>(</a:t>
            </a:r>
            <a:r>
              <a:rPr lang="pt-BR" sz="2400" b="1" i="1"/>
              <a:t>Service Portfolio Management</a:t>
            </a:r>
            <a:r>
              <a:rPr lang="pt-BR" sz="2400" b="1"/>
              <a:t>)</a:t>
            </a:r>
          </a:p>
        </p:txBody>
      </p:sp>
      <p:pic>
        <p:nvPicPr>
          <p:cNvPr id="10243" name="Picture 5" descr="MCj02377670000[1]">
            <a:extLst>
              <a:ext uri="{FF2B5EF4-FFF2-40B4-BE49-F238E27FC236}">
                <a16:creationId xmlns:a16="http://schemas.microsoft.com/office/drawing/2014/main" id="{55DF4957-1088-4FED-A459-AD491D8649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2565400"/>
            <a:ext cx="26336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DD6E-4AEC-4ED0-A6DC-E1645ADA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74638"/>
            <a:ext cx="85788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b="1" dirty="0"/>
              <a:t>Gerenciamento do Portfolio de Serviço</a:t>
            </a:r>
            <a:endParaRPr lang="pt-BR" dirty="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3B92FEED-3B6C-4E1F-BF3B-D83B2EDB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2" y="1409359"/>
            <a:ext cx="835183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F650-AEFD-4EBE-9614-5B47CE58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274638"/>
            <a:ext cx="8435975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b="1" dirty="0"/>
              <a:t>Gerenciamento do Portfolio de Serviço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96473-7121-4C1F-BD8B-F2A4B07A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1" y="1268413"/>
            <a:ext cx="8424863" cy="4857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pt-BR" b="1" dirty="0"/>
              <a:t>Valor para o negócio</a:t>
            </a:r>
          </a:p>
          <a:p>
            <a:pPr marL="0" indent="0">
              <a:buNone/>
              <a:defRPr/>
            </a:pPr>
            <a:r>
              <a:rPr lang="pt-BR" dirty="0"/>
              <a:t>O Portfolio de Serviço fornece uma estrutura para a tomada de decisão que ajudará a responder aos seguintes tipos de questões:</a:t>
            </a:r>
          </a:p>
          <a:p>
            <a:pPr marL="0" indent="0">
              <a:buNone/>
              <a:defRPr/>
            </a:pPr>
            <a:r>
              <a:rPr lang="pt-BR" dirty="0"/>
              <a:t>  - Por que um cliente compraria estes serviços?</a:t>
            </a:r>
          </a:p>
          <a:p>
            <a:pPr marL="0" indent="0">
              <a:buNone/>
              <a:defRPr/>
            </a:pPr>
            <a:r>
              <a:rPr lang="pt-BR" dirty="0"/>
              <a:t>  - Por que um cliente compraria de nós?</a:t>
            </a:r>
          </a:p>
          <a:p>
            <a:pPr marL="0" indent="0">
              <a:buNone/>
              <a:defRPr/>
            </a:pPr>
            <a:r>
              <a:rPr lang="pt-BR" dirty="0"/>
              <a:t>  - Qual é o preço e como serão os modelos de cobrança?</a:t>
            </a:r>
          </a:p>
          <a:p>
            <a:pPr marL="0" indent="0">
              <a:buNone/>
              <a:defRPr/>
            </a:pPr>
            <a:r>
              <a:rPr lang="pt-BR" dirty="0"/>
              <a:t>  - Quais são os nossos pontos na matriz SWOT?</a:t>
            </a:r>
          </a:p>
          <a:p>
            <a:pPr marL="0" indent="0">
              <a:buNone/>
              <a:defRPr/>
            </a:pPr>
            <a:r>
              <a:rPr lang="pt-BR" dirty="0"/>
              <a:t>  - Como os recursos e habilidades devem ser alocados?</a:t>
            </a:r>
          </a:p>
          <a:p>
            <a:pPr marL="0" indent="0">
              <a:buNone/>
              <a:defRPr/>
            </a:pPr>
            <a:r>
              <a:rPr lang="pt-BR" dirty="0"/>
              <a:t>O Portfolio de Serviço dá à organização a habilidade de antecipar mudanças.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3658-24AF-44AB-AD86-6454422F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274638"/>
            <a:ext cx="85074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b="1" dirty="0"/>
              <a:t>Gerenciamento do Portfolio de Serviço</a:t>
            </a:r>
            <a:endParaRPr lang="pt-BR" dirty="0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FFF4027-7E95-4822-A6FC-6103CD9C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341439"/>
            <a:ext cx="63182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57BF-2D39-489D-A490-69C6B705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74638"/>
            <a:ext cx="83629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b="1" dirty="0"/>
              <a:t>Gerenciamento do Portfolio de Serviço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3F2B0-00F3-40FD-B7DD-6F431B1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pt-BR" b="1" dirty="0"/>
              <a:t>Papéis</a:t>
            </a:r>
          </a:p>
          <a:p>
            <a:pPr eaLnBrk="1" hangingPunct="1">
              <a:defRPr/>
            </a:pPr>
            <a:r>
              <a:rPr lang="pt-BR" dirty="0"/>
              <a:t>Gerente de Produto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dirty="0"/>
              <a:t>Gerencia serviços como se fossem um produto através do ciclo de vida;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dirty="0"/>
              <a:t>Trabalha muito próximo com os Gerentes de Relacionamento de Negócio – foca no portfolio do cliente;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dirty="0"/>
              <a:t>Reconhecido com um especialista nas linhas de serviço;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dirty="0"/>
              <a:t>Avalia novas oportunidades de mercado, modelos de</a:t>
            </a:r>
          </a:p>
          <a:p>
            <a:pPr marL="0" indent="0">
              <a:buNone/>
              <a:defRPr/>
            </a:pPr>
            <a:r>
              <a:rPr lang="pt-BR" dirty="0"/>
              <a:t>operação, tecnologias e necessidades emergentes dos</a:t>
            </a:r>
          </a:p>
          <a:p>
            <a:pPr marL="0" indent="0">
              <a:buNone/>
              <a:defRPr/>
            </a:pPr>
            <a:r>
              <a:rPr lang="pt-BR" dirty="0"/>
              <a:t>Clientes.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il - para quem precisa saber para ontem: 2016">
            <a:extLst>
              <a:ext uri="{FF2B5EF4-FFF2-40B4-BE49-F238E27FC236}">
                <a16:creationId xmlns:a16="http://schemas.microsoft.com/office/drawing/2014/main" id="{ECE96965-F1E6-4EDF-8939-ECB5D309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618" y="1955831"/>
            <a:ext cx="7385076" cy="46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D672CF0-5BB8-4E2E-9177-D7305394C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95"/>
            <a:ext cx="12083877" cy="179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just">
              <a:spcBef>
                <a:spcPct val="20000"/>
              </a:spcBef>
              <a:defRPr/>
            </a:pPr>
            <a:r>
              <a:rPr lang="pt-BR" sz="2400" dirty="0"/>
              <a:t>Em virtude do cenário, onde a TI aparece com grande importância par o negócio da empresa, buscando por otimização de seus processos e redução de custo e riscos, vários estruturas de processos e boas práticas foram criadas.</a:t>
            </a:r>
          </a:p>
        </p:txBody>
      </p:sp>
    </p:spTree>
    <p:extLst>
      <p:ext uri="{BB962C8B-B14F-4D97-AF65-F5344CB8AC3E}">
        <p14:creationId xmlns:p14="http://schemas.microsoft.com/office/powerpoint/2010/main" val="30596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BF7564B-6A68-4DEE-BDE8-BC9C3044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55733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6000" b="1" dirty="0">
                <a:latin typeface="+mj-lt"/>
                <a:ea typeface="+mj-ea"/>
                <a:cs typeface="+mj-cs"/>
              </a:rPr>
              <a:t>Gerenciamento</a:t>
            </a:r>
            <a:r>
              <a:rPr lang="pt-BR" sz="4800" b="1" dirty="0">
                <a:latin typeface="+mj-lt"/>
                <a:ea typeface="+mj-ea"/>
                <a:cs typeface="+mj-cs"/>
              </a:rPr>
              <a:t> </a:t>
            </a:r>
            <a:br>
              <a:rPr lang="pt-BR" sz="4800" b="1" dirty="0">
                <a:latin typeface="+mj-lt"/>
                <a:ea typeface="+mj-ea"/>
                <a:cs typeface="+mj-cs"/>
              </a:rPr>
            </a:br>
            <a:r>
              <a:rPr lang="pt-BR" sz="4800" b="1" dirty="0">
                <a:latin typeface="+mj-lt"/>
                <a:ea typeface="+mj-ea"/>
                <a:cs typeface="+mj-cs"/>
              </a:rPr>
              <a:t>Financeiro</a:t>
            </a:r>
            <a:br>
              <a:rPr lang="pt-BR" sz="4800" b="1" dirty="0">
                <a:latin typeface="+mj-lt"/>
                <a:ea typeface="+mj-ea"/>
                <a:cs typeface="+mj-cs"/>
              </a:rPr>
            </a:br>
            <a:r>
              <a:rPr lang="pt-BR" sz="2400" b="1" dirty="0">
                <a:latin typeface="+mj-lt"/>
                <a:ea typeface="+mj-ea"/>
                <a:cs typeface="+mj-cs"/>
              </a:rPr>
              <a:t>(</a:t>
            </a:r>
            <a:r>
              <a:rPr lang="pt-BR" sz="2400" b="1" i="1" dirty="0">
                <a:latin typeface="+mj-lt"/>
                <a:ea typeface="+mj-ea"/>
                <a:cs typeface="+mj-cs"/>
              </a:rPr>
              <a:t>Financial Management</a:t>
            </a:r>
            <a:r>
              <a:rPr lang="pt-BR" sz="2400" b="1" dirty="0"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5363" name="Picture 3" descr="MCj04338080000[1]">
            <a:extLst>
              <a:ext uri="{FF2B5EF4-FFF2-40B4-BE49-F238E27FC236}">
                <a16:creationId xmlns:a16="http://schemas.microsoft.com/office/drawing/2014/main" id="{3F41F68D-C2EE-46C8-A440-F3B13884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57505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7D13DC04-9099-48AB-989B-09747461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777875"/>
          </a:xfrm>
        </p:spPr>
        <p:txBody>
          <a:bodyPr/>
          <a:lstStyle/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Financeiro</a:t>
            </a:r>
            <a:endParaRPr lang="pt-BR" alt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E58B-E47A-44B3-998C-55A1C182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6"/>
            <a:ext cx="11290851" cy="54006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b="1" dirty="0"/>
              <a:t>Objetivos</a:t>
            </a:r>
          </a:p>
          <a:p>
            <a:pPr eaLnBrk="1" hangingPunct="1">
              <a:defRPr/>
            </a:pPr>
            <a:r>
              <a:rPr lang="pt-BR" dirty="0"/>
              <a:t> É responsável por entender os custos envolvidos na previsão de serviços de TI, valor dos serviços de TI e valor dos ativos usados para fornecer os serviços</a:t>
            </a:r>
          </a:p>
          <a:p>
            <a:pPr eaLnBrk="1" hangingPunct="1">
              <a:defRPr/>
            </a:pPr>
            <a:r>
              <a:rPr lang="pt-BR" dirty="0"/>
              <a:t> Responsável por assegurar fundos necessários para a entrega dos serviços</a:t>
            </a:r>
          </a:p>
          <a:p>
            <a:pPr marL="0" indent="0">
              <a:buNone/>
              <a:defRPr/>
            </a:pPr>
            <a:r>
              <a:rPr lang="pt-BR" b="1" dirty="0"/>
              <a:t>Atividades básicas</a:t>
            </a:r>
          </a:p>
          <a:p>
            <a:pPr eaLnBrk="1" hangingPunct="1">
              <a:defRPr/>
            </a:pPr>
            <a:r>
              <a:rPr lang="pt-BR" dirty="0"/>
              <a:t> Elaboração de orçamento</a:t>
            </a:r>
          </a:p>
          <a:p>
            <a:pPr eaLnBrk="1" hangingPunct="1">
              <a:defRPr/>
            </a:pPr>
            <a:r>
              <a:rPr lang="pt-BR" dirty="0"/>
              <a:t> Contabilidade</a:t>
            </a:r>
          </a:p>
          <a:p>
            <a:pPr eaLnBrk="1" hangingPunct="1">
              <a:defRPr/>
            </a:pPr>
            <a:r>
              <a:rPr lang="pt-BR" dirty="0"/>
              <a:t> Cobrança</a:t>
            </a:r>
          </a:p>
          <a:p>
            <a:pPr>
              <a:defRPr/>
            </a:pPr>
            <a:r>
              <a:rPr lang="pt-BR" dirty="0"/>
              <a:t>Validação de Serviço</a:t>
            </a:r>
          </a:p>
          <a:p>
            <a:pPr eaLnBrk="1" hangingPunct="1">
              <a:defRPr/>
            </a:pPr>
            <a:r>
              <a:rPr lang="pt-BR" dirty="0"/>
              <a:t> Análise de Impacto no Negócio 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354C154B-1244-4175-9256-21BCAECE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993775"/>
          </a:xfrm>
        </p:spPr>
        <p:txBody>
          <a:bodyPr/>
          <a:lstStyle/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Financeiro</a:t>
            </a:r>
            <a:endParaRPr lang="pt-BR" alt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5093EFDF-7A77-4574-927A-32966F58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9" y="1196976"/>
            <a:ext cx="83153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B4744D-5C73-4066-B9A5-72D9E82B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05251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Gerenciamento da Demanda</a:t>
            </a:r>
            <a:b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pt-BR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Demand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Management)</a:t>
            </a:r>
          </a:p>
        </p:txBody>
      </p:sp>
      <p:pic>
        <p:nvPicPr>
          <p:cNvPr id="18435" name="Picture 6" descr="MCj02317880000[1]">
            <a:extLst>
              <a:ext uri="{FF2B5EF4-FFF2-40B4-BE49-F238E27FC236}">
                <a16:creationId xmlns:a16="http://schemas.microsoft.com/office/drawing/2014/main" id="{23AE4661-67D5-4F9A-A8B3-CAE94864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213100"/>
            <a:ext cx="568801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CC8A115C-3284-44E6-B9D3-12C6D41C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12192000" cy="779462"/>
          </a:xfrm>
        </p:spPr>
        <p:txBody>
          <a:bodyPr/>
          <a:lstStyle/>
          <a:p>
            <a:pPr algn="ctr" eaLnBrk="1" hangingPunct="1"/>
            <a:r>
              <a:rPr lang="pt-BR" altLang="pt-B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da Demanda</a:t>
            </a:r>
            <a:endParaRPr lang="pt-BR" altLang="pt-B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54833-2AA5-4354-ADFD-C4438278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981075"/>
            <a:ext cx="11317356" cy="4032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pt-BR" dirty="0"/>
              <a:t>O Gerenciamento da Demanda vai predizer as vendas dos produtos ou serviços.</a:t>
            </a:r>
          </a:p>
          <a:p>
            <a:pPr marL="0" indent="0">
              <a:buNone/>
              <a:defRPr/>
            </a:pPr>
            <a:r>
              <a:rPr lang="pt-BR" b="1" dirty="0"/>
              <a:t>Objetivos</a:t>
            </a:r>
          </a:p>
          <a:p>
            <a:pPr eaLnBrk="1" hangingPunct="1">
              <a:defRPr/>
            </a:pPr>
            <a:r>
              <a:rPr lang="pt-BR" dirty="0"/>
              <a:t> Analisa, rastreia, monitora e documenta os Padrões de Atividade do Negócio para prever as atuais e futuras demandas por serviços;</a:t>
            </a:r>
          </a:p>
          <a:p>
            <a:pPr eaLnBrk="1" hangingPunct="1">
              <a:defRPr/>
            </a:pPr>
            <a:r>
              <a:rPr lang="pt-BR" dirty="0"/>
              <a:t> Reduz o risco da indisponibilidade devida à falta de Gerenciamento da Demanda</a:t>
            </a:r>
          </a:p>
          <a:p>
            <a:pPr eaLnBrk="1" hangingPunct="1">
              <a:defRPr/>
            </a:pPr>
            <a:r>
              <a:rPr lang="pt-BR" dirty="0"/>
              <a:t> Gerencia custo e criar valor reduzindo o excesso de capacidade</a:t>
            </a:r>
          </a:p>
          <a:p>
            <a:pPr eaLnBrk="1" hangingPunct="1">
              <a:defRPr/>
            </a:pPr>
            <a:r>
              <a:rPr lang="pt-BR" dirty="0"/>
              <a:t> Equilibra fornecimento X demanda de recursos</a:t>
            </a:r>
          </a:p>
          <a:p>
            <a:pPr eaLnBrk="1" hangingPunct="1">
              <a:defRPr/>
            </a:pPr>
            <a:r>
              <a:rPr lang="pt-BR" dirty="0"/>
              <a:t> Garante que a qualidade dos serviços está sendo mantida com capacidade suficiente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4FACA5D9-6AF0-43BB-BBEC-4C6851F99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695826"/>
            <a:ext cx="69246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Espaço Reservado para Rodapé 3">
            <a:extLst>
              <a:ext uri="{FF2B5EF4-FFF2-40B4-BE49-F238E27FC236}">
                <a16:creationId xmlns:a16="http://schemas.microsoft.com/office/drawing/2014/main" id="{4621E6A6-F923-46E5-A775-95495C6D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Claudio Lima - GTI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1E01122F-CBFB-463F-9DAB-9C9C47BD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Gerenciamento da Demanda</a:t>
            </a:r>
            <a:endParaRPr lang="pt-BR" alt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09E90-BC4C-44D6-BABE-CC9B129C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640"/>
            <a:ext cx="9865760" cy="471328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sz="3000" b="1" dirty="0"/>
              <a:t>Papéis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3000" dirty="0"/>
              <a:t>Gerente de Demanda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3000" dirty="0"/>
              <a:t>Cria e gerencia políticas de incentivos e penalidades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3000" dirty="0"/>
              <a:t>Participa na criação dos Acordos de Nível de Serviço (</a:t>
            </a:r>
            <a:r>
              <a:rPr lang="pt-BR" sz="3000" dirty="0" err="1"/>
              <a:t>SLAs</a:t>
            </a:r>
            <a:r>
              <a:rPr lang="pt-BR" sz="3000" dirty="0"/>
              <a:t>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3000" dirty="0"/>
              <a:t>Monitora toda a demanda e capacidade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3000" dirty="0"/>
              <a:t>Gerencia recursos do processo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pt-BR" sz="3000" dirty="0"/>
              <a:t>Responde às mudanças no PAN(</a:t>
            </a:r>
            <a:r>
              <a:rPr lang="pt-BR" sz="3200" dirty="0"/>
              <a:t>Padrões de Atividade do Negócio)</a:t>
            </a:r>
            <a:endParaRPr lang="pt-BR" sz="3000" dirty="0"/>
          </a:p>
        </p:txBody>
      </p:sp>
      <p:sp>
        <p:nvSpPr>
          <p:cNvPr id="20484" name="Espaço Reservado para Rodapé 3">
            <a:extLst>
              <a:ext uri="{FF2B5EF4-FFF2-40B4-BE49-F238E27FC236}">
                <a16:creationId xmlns:a16="http://schemas.microsoft.com/office/drawing/2014/main" id="{CAAC9ED6-7D04-42EC-899A-75350B6D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Claudio Lima - GTI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65B1D9A-C93F-4C09-9BB2-44CFC95F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b="1"/>
              <a:t>Desenho de Serviço</a:t>
            </a:r>
          </a:p>
        </p:txBody>
      </p:sp>
      <p:pic>
        <p:nvPicPr>
          <p:cNvPr id="2051" name="Picture 3" descr="ITIL_Service Design">
            <a:extLst>
              <a:ext uri="{FF2B5EF4-FFF2-40B4-BE49-F238E27FC236}">
                <a16:creationId xmlns:a16="http://schemas.microsoft.com/office/drawing/2014/main" id="{EFA308BB-B81F-4461-8E05-3059C79A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349501"/>
            <a:ext cx="26828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TIL V3 Diagram">
            <a:extLst>
              <a:ext uri="{FF2B5EF4-FFF2-40B4-BE49-F238E27FC236}">
                <a16:creationId xmlns:a16="http://schemas.microsoft.com/office/drawing/2014/main" id="{4E9AD0C6-AC64-479D-A55F-6F9E3733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B3A74"/>
              </a:clrFrom>
              <a:clrTo>
                <a:srgbClr val="3B3A7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916113"/>
            <a:ext cx="379888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AB5141A-BD33-462B-BEBA-A5300E86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57339"/>
            <a:ext cx="2160588" cy="1081087"/>
          </a:xfrm>
          <a:prstGeom prst="wedgeEllipseCallout">
            <a:avLst>
              <a:gd name="adj1" fmla="val -90412"/>
              <a:gd name="adj2" fmla="val 93468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  <a:latin typeface="Arial" panose="020B0604020202020204" pitchFamily="34" charset="0"/>
              </a:rPr>
              <a:t>Fase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  <a:latin typeface="Arial" panose="020B0604020202020204" pitchFamily="34" charset="0"/>
              </a:rPr>
              <a:t>DESENHO DE SERVIÇO</a:t>
            </a:r>
          </a:p>
        </p:txBody>
      </p:sp>
      <p:sp>
        <p:nvSpPr>
          <p:cNvPr id="8" name="WordArt 5">
            <a:extLst>
              <a:ext uri="{FF2B5EF4-FFF2-40B4-BE49-F238E27FC236}">
                <a16:creationId xmlns:a16="http://schemas.microsoft.com/office/drawing/2014/main" id="{BA7074F5-25FC-42FD-8471-9E8081AA1D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230814" y="5805488"/>
            <a:ext cx="36734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ITIL V3 Ciclo de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A519BC03-4C4C-4B1F-8B9F-50B22BA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8" y="0"/>
            <a:ext cx="10515600" cy="1325563"/>
          </a:xfrm>
        </p:spPr>
        <p:txBody>
          <a:bodyPr/>
          <a:lstStyle/>
          <a:p>
            <a:pPr eaLnBrk="1" hangingPunct="1"/>
            <a:r>
              <a:rPr lang="pt-BR" altLang="pt-BR" b="1" dirty="0"/>
              <a:t>5 aspectos do Desenho de Serviço</a:t>
            </a:r>
            <a:endParaRPr lang="en-US" altLang="pt-BR" dirty="0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76CFD620-30D2-40A2-AE73-2C8B2050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22" y="1126781"/>
            <a:ext cx="7848600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62455FA4-DD26-4180-9E68-1913185C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Processos do Desenho de Serviço</a:t>
            </a:r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AEFAE3-E82C-4F93-BA2C-0EFF533C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4100" name="Retângulo 4">
            <a:extLst>
              <a:ext uri="{FF2B5EF4-FFF2-40B4-BE49-F238E27FC236}">
                <a16:creationId xmlns:a16="http://schemas.microsoft.com/office/drawing/2014/main" id="{B63E6A3B-C463-449F-90B2-1F9674B6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12875"/>
            <a:ext cx="85693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800" dirty="0" err="1">
                <a:latin typeface="Arial" panose="020B0604020202020204" pitchFamily="34" charset="0"/>
              </a:rPr>
              <a:t>Processos</a:t>
            </a: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cobertos</a:t>
            </a: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nesta</a:t>
            </a: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fase</a:t>
            </a:r>
            <a:r>
              <a:rPr lang="en-US" altLang="pt-BR" sz="28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800" dirty="0">
                <a:latin typeface="Arial" panose="020B0604020202020204" pitchFamily="34" charset="0"/>
              </a:rPr>
              <a:t> Gerenciamento do Catálogo de Serviço</a:t>
            </a:r>
            <a:endParaRPr lang="pt-BR" altLang="pt-BR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800" dirty="0">
                <a:latin typeface="Arial" panose="020B0604020202020204" pitchFamily="34" charset="0"/>
              </a:rPr>
              <a:t> Gerenciamento de Nível de Serviço</a:t>
            </a:r>
          </a:p>
          <a:p>
            <a:pPr eaLnBrk="1" hangingPunct="1">
              <a:spcBef>
                <a:spcPct val="0"/>
              </a:spcBef>
            </a:pP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Gerenciamento</a:t>
            </a:r>
            <a:r>
              <a:rPr lang="en-US" altLang="pt-BR" sz="2800" dirty="0">
                <a:latin typeface="Arial" panose="020B0604020202020204" pitchFamily="34" charset="0"/>
              </a:rPr>
              <a:t> da </a:t>
            </a:r>
            <a:r>
              <a:rPr lang="en-US" altLang="pt-BR" sz="2800" dirty="0" err="1">
                <a:latin typeface="Arial" panose="020B0604020202020204" pitchFamily="34" charset="0"/>
              </a:rPr>
              <a:t>Capacidade</a:t>
            </a:r>
            <a:endParaRPr lang="en-US" altLang="pt-B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Gerenciamento</a:t>
            </a:r>
            <a:r>
              <a:rPr lang="en-US" altLang="pt-BR" sz="2800" dirty="0">
                <a:latin typeface="Arial" panose="020B0604020202020204" pitchFamily="34" charset="0"/>
              </a:rPr>
              <a:t> da </a:t>
            </a:r>
            <a:r>
              <a:rPr lang="en-US" altLang="pt-BR" sz="2800" dirty="0" err="1">
                <a:latin typeface="Arial" panose="020B0604020202020204" pitchFamily="34" charset="0"/>
              </a:rPr>
              <a:t>Disponibilidade</a:t>
            </a:r>
            <a:endParaRPr lang="en-US" altLang="pt-B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800" dirty="0">
                <a:latin typeface="Arial" panose="020B0604020202020204" pitchFamily="34" charset="0"/>
              </a:rPr>
              <a:t> Gerenciamento da Continuidade do Serviço de TI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800" dirty="0">
                <a:latin typeface="Arial" panose="020B0604020202020204" pitchFamily="34" charset="0"/>
              </a:rPr>
              <a:t> Gerenciamento da Segurança da Informação</a:t>
            </a:r>
          </a:p>
          <a:p>
            <a:pPr eaLnBrk="1" hangingPunct="1">
              <a:spcBef>
                <a:spcPct val="0"/>
              </a:spcBef>
            </a:pPr>
            <a:r>
              <a:rPr lang="en-US" altLang="pt-BR" sz="2800" dirty="0">
                <a:latin typeface="Arial" panose="020B0604020202020204" pitchFamily="34" charset="0"/>
              </a:rPr>
              <a:t> </a:t>
            </a:r>
            <a:r>
              <a:rPr lang="en-US" altLang="pt-BR" sz="2800" dirty="0" err="1">
                <a:latin typeface="Arial" panose="020B0604020202020204" pitchFamily="34" charset="0"/>
              </a:rPr>
              <a:t>Gerenciamento</a:t>
            </a:r>
            <a:r>
              <a:rPr lang="en-US" altLang="pt-BR" sz="2800" dirty="0">
                <a:latin typeface="Arial" panose="020B0604020202020204" pitchFamily="34" charset="0"/>
              </a:rPr>
              <a:t> de </a:t>
            </a:r>
            <a:r>
              <a:rPr lang="en-US" altLang="pt-BR" sz="2800" dirty="0" err="1">
                <a:latin typeface="Arial" panose="020B0604020202020204" pitchFamily="34" charset="0"/>
              </a:rPr>
              <a:t>Fornecedor</a:t>
            </a:r>
            <a:r>
              <a:rPr lang="en-US" altLang="pt-BR" sz="28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23C572-5384-416D-B8CE-53721C34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F333A58-9488-4725-B497-94A976CE9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12192000" cy="1143000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sz="4800" b="1" dirty="0"/>
              <a:t>Gerenciamento de Catálogo de Serviço</a:t>
            </a:r>
            <a:br>
              <a:rPr lang="pt-BR" altLang="pt-BR" sz="4800" b="1" dirty="0"/>
            </a:br>
            <a:r>
              <a:rPr lang="pt-BR" altLang="pt-BR" sz="2400" b="1" dirty="0"/>
              <a:t>(</a:t>
            </a:r>
            <a:r>
              <a:rPr lang="pt-BR" altLang="pt-BR" sz="2400" b="1" i="1" dirty="0"/>
              <a:t>Service Catalogue Management</a:t>
            </a:r>
            <a:r>
              <a:rPr lang="pt-BR" altLang="pt-BR" sz="2400" b="1" dirty="0"/>
              <a:t>)</a:t>
            </a:r>
          </a:p>
        </p:txBody>
      </p:sp>
      <p:pic>
        <p:nvPicPr>
          <p:cNvPr id="5124" name="Picture 5" descr="MCj02506170000[1]">
            <a:extLst>
              <a:ext uri="{FF2B5EF4-FFF2-40B4-BE49-F238E27FC236}">
                <a16:creationId xmlns:a16="http://schemas.microsoft.com/office/drawing/2014/main" id="{5E91D2AA-CC19-4FF8-B129-2E6A06D1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2565400"/>
            <a:ext cx="3043237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9A13DE7-9379-4CBA-8D63-702B25E5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630364"/>
            <a:ext cx="87852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b="1" dirty="0"/>
              <a:t>Boas Práticas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BR" sz="2800" dirty="0"/>
              <a:t>São atividades ou processos utilizados com sucesso por muitas Organizações;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BR" sz="2800" dirty="0"/>
              <a:t>ITIL® é um exemplo de boas práticas.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1B1F8-1EFE-44E3-B9A7-6D89B93B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pt-BR" b="1" dirty="0"/>
              <a:t>Gerenciamento do Catálogo de Serviço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5B0608-6A58-4D10-8725-FAD6882B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6C944473-14AD-4C47-925A-4C6FCC15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1303062"/>
            <a:ext cx="9600648" cy="47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CAA7-06BA-4676-9CA4-B34E5585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t-BR" b="1" dirty="0"/>
              <a:t>Gerenciamento do Catálogo de Serviço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9E6F67-8D77-4439-90FC-66DF56C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03653B25-431E-417A-90AD-5AA7DD90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91" y="1325563"/>
            <a:ext cx="817245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58992-9EC3-440D-B80E-803EB0B1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"/>
            <a:ext cx="12192000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pt-BR" b="1" dirty="0"/>
              <a:t>Gerenciamento de Nível de Serviço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DB1CFC-9606-49E5-8EF3-41BD5079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9E5558D5-2CC5-4C46-BC8E-1CA1D1A1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6" y="1341438"/>
            <a:ext cx="88233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CaixaDeTexto 4">
            <a:extLst>
              <a:ext uri="{FF2B5EF4-FFF2-40B4-BE49-F238E27FC236}">
                <a16:creationId xmlns:a16="http://schemas.microsoft.com/office/drawing/2014/main" id="{77C08152-B2BA-44D3-82B1-A6A859B5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3644900"/>
            <a:ext cx="25923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(Requerimento de Nível de serviço) </a:t>
            </a:r>
            <a:endParaRPr lang="en-US" altLang="pt-BR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2D821E-D865-4A57-975D-778CCDD3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20F188-D615-4BF9-BB22-0DAA3562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6"/>
            <a:ext cx="12192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4800" b="1" dirty="0">
                <a:latin typeface="+mj-lt"/>
                <a:ea typeface="+mj-ea"/>
                <a:cs typeface="+mj-cs"/>
              </a:rPr>
              <a:t>Gerenciamento da Disponibilidade</a:t>
            </a:r>
            <a:br>
              <a:rPr lang="pt-BR" sz="4800" b="1" dirty="0">
                <a:latin typeface="+mj-lt"/>
                <a:ea typeface="+mj-ea"/>
                <a:cs typeface="+mj-cs"/>
              </a:rPr>
            </a:br>
            <a:r>
              <a:rPr lang="pt-BR" sz="2400" b="1" dirty="0">
                <a:latin typeface="+mj-lt"/>
                <a:ea typeface="+mj-ea"/>
                <a:cs typeface="+mj-cs"/>
              </a:rPr>
              <a:t>(</a:t>
            </a:r>
            <a:r>
              <a:rPr lang="pt-BR" sz="2400" b="1" i="1" dirty="0" err="1">
                <a:latin typeface="+mj-lt"/>
                <a:ea typeface="+mj-ea"/>
                <a:cs typeface="+mj-cs"/>
              </a:rPr>
              <a:t>Availability</a:t>
            </a:r>
            <a:r>
              <a:rPr lang="pt-BR" sz="2400" b="1" i="1" dirty="0">
                <a:latin typeface="+mj-lt"/>
                <a:ea typeface="+mj-ea"/>
                <a:cs typeface="+mj-cs"/>
              </a:rPr>
              <a:t> Management</a:t>
            </a:r>
            <a:r>
              <a:rPr lang="pt-BR" sz="2400" b="1" dirty="0"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220" name="Picture 9" descr="j0234687">
            <a:extLst>
              <a:ext uri="{FF2B5EF4-FFF2-40B4-BE49-F238E27FC236}">
                <a16:creationId xmlns:a16="http://schemas.microsoft.com/office/drawing/2014/main" id="{5755AC1C-9B14-4991-99FB-C866A23535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2781300"/>
            <a:ext cx="3097212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FCE3BDE7-CCDC-410D-B26C-6114C636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 eaLnBrk="1" hangingPunct="1"/>
            <a:r>
              <a:rPr lang="en-US" altLang="pt-BR" b="1" dirty="0" err="1"/>
              <a:t>Gerenciamento</a:t>
            </a:r>
            <a:r>
              <a:rPr lang="en-US" altLang="pt-BR" b="1" dirty="0"/>
              <a:t> da </a:t>
            </a:r>
            <a:r>
              <a:rPr lang="en-US" altLang="pt-BR" b="1" dirty="0" err="1"/>
              <a:t>Disponibilidade</a:t>
            </a:r>
            <a:endParaRPr lang="en-US" altLang="pt-BR" dirty="0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BC191B5E-B7DB-4E2C-B9EC-FD34D3CC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5" y="1251204"/>
            <a:ext cx="8649809" cy="560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C386B3EC-EF6B-4004-97D3-774B7045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36"/>
            <a:ext cx="12192000" cy="1325563"/>
          </a:xfrm>
        </p:spPr>
        <p:txBody>
          <a:bodyPr/>
          <a:lstStyle/>
          <a:p>
            <a:pPr algn="ctr" eaLnBrk="1" hangingPunct="1"/>
            <a:r>
              <a:rPr lang="en-US" altLang="pt-BR" b="1" dirty="0" err="1"/>
              <a:t>Gerenciamento</a:t>
            </a:r>
            <a:r>
              <a:rPr lang="en-US" altLang="pt-BR" b="1" dirty="0"/>
              <a:t> da </a:t>
            </a:r>
            <a:r>
              <a:rPr lang="en-US" altLang="pt-BR" b="1" dirty="0" err="1"/>
              <a:t>Disponibilidade</a:t>
            </a:r>
            <a:endParaRPr lang="en-US" alt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CDEE8-9CE7-4FD1-AA20-5CFD747F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6F29E7B3-F32E-4F38-966A-2EEA2474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9"/>
            <a:ext cx="82169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D9D270-6B9A-4999-BAD3-E055F83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B730A7-A6C8-44B5-8090-933911581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 eaLnBrk="1" hangingPunct="1"/>
            <a:r>
              <a:rPr lang="pt-BR" altLang="pt-BR" sz="4800" b="1" dirty="0"/>
              <a:t>Gerenciamento da Capacidade</a:t>
            </a:r>
            <a:br>
              <a:rPr lang="pt-BR" altLang="pt-BR" sz="4800" b="1" dirty="0"/>
            </a:br>
            <a:r>
              <a:rPr lang="pt-BR" altLang="pt-BR" sz="2400" b="1" dirty="0"/>
              <a:t>(</a:t>
            </a:r>
            <a:r>
              <a:rPr lang="pt-BR" altLang="pt-BR" sz="2400" b="1" i="1" dirty="0" err="1"/>
              <a:t>Capacity</a:t>
            </a:r>
            <a:r>
              <a:rPr lang="pt-BR" altLang="pt-BR" sz="2400" b="1" i="1" dirty="0"/>
              <a:t> Management</a:t>
            </a:r>
            <a:r>
              <a:rPr lang="pt-BR" altLang="pt-BR" sz="2400" b="1" dirty="0"/>
              <a:t>)</a:t>
            </a:r>
          </a:p>
        </p:txBody>
      </p:sp>
      <p:pic>
        <p:nvPicPr>
          <p:cNvPr id="12292" name="Picture 4" descr="MCj04326460000[1]">
            <a:extLst>
              <a:ext uri="{FF2B5EF4-FFF2-40B4-BE49-F238E27FC236}">
                <a16:creationId xmlns:a16="http://schemas.microsoft.com/office/drawing/2014/main" id="{B52F32F6-03DC-4262-BDB6-A5837FAE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2276475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0340971-102F-4A85-83A6-AF5001D7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 eaLnBrk="1" hangingPunct="1"/>
            <a:r>
              <a:rPr lang="en-US" altLang="pt-BR" b="1" dirty="0" err="1"/>
              <a:t>Gerenciamento</a:t>
            </a:r>
            <a:r>
              <a:rPr lang="en-US" altLang="pt-BR" b="1" dirty="0"/>
              <a:t> da </a:t>
            </a:r>
            <a:r>
              <a:rPr lang="en-US" altLang="pt-BR" b="1" dirty="0" err="1"/>
              <a:t>Capacidade</a:t>
            </a:r>
            <a:endParaRPr lang="en-US" altLang="pt-BR" dirty="0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7FB2DC27-D90E-49BF-BB78-2241BBE9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6" y="994397"/>
            <a:ext cx="8912467" cy="586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CC8515F-B946-420E-A306-B828D1AB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876"/>
            <a:ext cx="12099234" cy="1325563"/>
          </a:xfrm>
        </p:spPr>
        <p:txBody>
          <a:bodyPr/>
          <a:lstStyle/>
          <a:p>
            <a:pPr algn="ctr" eaLnBrk="1" hangingPunct="1"/>
            <a:r>
              <a:rPr lang="en-US" altLang="pt-BR" b="1" dirty="0" err="1"/>
              <a:t>Gerenciamento</a:t>
            </a:r>
            <a:r>
              <a:rPr lang="en-US" altLang="pt-BR" b="1" dirty="0"/>
              <a:t> da </a:t>
            </a:r>
            <a:r>
              <a:rPr lang="en-US" altLang="pt-BR" b="1" dirty="0" err="1"/>
              <a:t>Capacidade</a:t>
            </a:r>
            <a:endParaRPr lang="en-US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179FCB-ED03-47AE-B87F-22A7F960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74F07F0B-2EF1-4F28-875A-1BF00796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341439"/>
            <a:ext cx="77057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0972A5-0CC3-4F4C-99B3-02F893C8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77F957B-66EF-453F-BB80-EB3EC157C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sz="4800" b="1" dirty="0"/>
              <a:t>Gerenciamento da Continuidade de Serviço de TI</a:t>
            </a:r>
            <a:br>
              <a:rPr lang="pt-BR" altLang="pt-BR" sz="4800" b="1" dirty="0"/>
            </a:br>
            <a:r>
              <a:rPr lang="pt-BR" altLang="pt-BR" sz="2400" b="1" dirty="0"/>
              <a:t>(</a:t>
            </a:r>
            <a:r>
              <a:rPr lang="en-US" altLang="pt-BR" sz="2400" b="1" i="1" dirty="0"/>
              <a:t>IT Service Continuity Management</a:t>
            </a:r>
            <a:r>
              <a:rPr lang="pt-BR" altLang="pt-BR" sz="2400" b="1" dirty="0"/>
              <a:t>)</a:t>
            </a:r>
          </a:p>
        </p:txBody>
      </p:sp>
      <p:pic>
        <p:nvPicPr>
          <p:cNvPr id="15364" name="Picture 4" descr="MCj04338920000[1]">
            <a:extLst>
              <a:ext uri="{FF2B5EF4-FFF2-40B4-BE49-F238E27FC236}">
                <a16:creationId xmlns:a16="http://schemas.microsoft.com/office/drawing/2014/main" id="{114E9B2C-AF6C-4BCE-AABD-390BFF9A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36839"/>
            <a:ext cx="25923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113" y="15206"/>
            <a:ext cx="11410122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ITIL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4070" y="1340769"/>
            <a:ext cx="11675163" cy="49010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Biblioteca da Infraestrutura de TI;</a:t>
            </a:r>
          </a:p>
          <a:p>
            <a:r>
              <a:rPr lang="pt-BR" dirty="0"/>
              <a:t>A ITIL foi desenvolvida inicialmente pela CCTA </a:t>
            </a:r>
            <a:r>
              <a:rPr lang="pt-BR" sz="2700" dirty="0"/>
              <a:t>(</a:t>
            </a:r>
            <a:r>
              <a:rPr lang="es-ES" dirty="0"/>
              <a:t>Agencia Central de Informática e Telecomunicações</a:t>
            </a:r>
            <a:r>
              <a:rPr lang="pt-BR" sz="2700" dirty="0"/>
              <a:t>) </a:t>
            </a:r>
            <a:r>
              <a:rPr lang="pt-BR" dirty="0"/>
              <a:t>;</a:t>
            </a:r>
          </a:p>
          <a:p>
            <a:r>
              <a:rPr lang="pt-BR" dirty="0"/>
              <a:t>Hoje está sob domínio do OGC;</a:t>
            </a:r>
          </a:p>
          <a:p>
            <a:pPr algn="just"/>
            <a:r>
              <a:rPr lang="pt-BR" dirty="0"/>
              <a:t>O OGC é órgão do Governo britânico que tem como </a:t>
            </a:r>
            <a:r>
              <a:rPr lang="pt-BR" b="1" dirty="0"/>
              <a:t>objetivo desenvolver metodologias</a:t>
            </a:r>
            <a:r>
              <a:rPr lang="pt-BR" dirty="0"/>
              <a:t> e </a:t>
            </a:r>
            <a:r>
              <a:rPr lang="pt-BR" i="1" dirty="0"/>
              <a:t>criar padrões </a:t>
            </a:r>
            <a:r>
              <a:rPr lang="pt-BR" dirty="0"/>
              <a:t>dentro dos departamentos do governo britânico, </a:t>
            </a:r>
            <a:r>
              <a:rPr lang="pt-BR" b="1" i="1" dirty="0"/>
              <a:t>buscando otimizar e melhorar os processos internos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Grande dependência da TI para os negócios faz com que os gestores de TI busquem a </a:t>
            </a:r>
            <a:r>
              <a:rPr lang="pt-BR" b="1" dirty="0">
                <a:solidFill>
                  <a:srgbClr val="FF0000"/>
                </a:solidFill>
              </a:rPr>
              <a:t>adoção da melhores práticas</a:t>
            </a:r>
            <a:r>
              <a:rPr lang="pt-BR" dirty="0"/>
              <a:t> com o objetivo de trazer resultados positivos, como redução de custos e agilidade em seus processos. </a:t>
            </a:r>
          </a:p>
          <a:p>
            <a:pPr algn="just"/>
            <a:r>
              <a:rPr lang="pt-BR" dirty="0"/>
              <a:t>Versão atual, a ITIL 4, foi lançada </a:t>
            </a:r>
            <a:r>
              <a:rPr lang="pt-BR"/>
              <a:t>em 2019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247124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4503-4578-4884-83D1-7974AD9D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pt-BR" b="1" dirty="0"/>
              <a:t>Gerenciamento da Continuidade do Serviço de TI</a:t>
            </a:r>
            <a:endParaRPr lang="en-US" dirty="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1F0FC6FE-F41D-4D4B-86E2-929D0B06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0" y="1026906"/>
            <a:ext cx="8789462" cy="568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FA403-303E-408D-88D2-77843231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EF9EE4-C498-4E8D-ACD7-C758BBBEF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sz="4800" b="1" dirty="0"/>
              <a:t>Gerenciamento de Segurança da Informação</a:t>
            </a:r>
            <a:br>
              <a:rPr lang="pt-BR" altLang="pt-BR" sz="4800" b="1" dirty="0"/>
            </a:br>
            <a:r>
              <a:rPr lang="pt-BR" altLang="pt-BR" sz="2400" b="1" dirty="0"/>
              <a:t>(</a:t>
            </a:r>
            <a:r>
              <a:rPr lang="en-US" altLang="pt-BR" sz="2400" b="1" i="1" dirty="0"/>
              <a:t>Information Security Management</a:t>
            </a:r>
            <a:r>
              <a:rPr lang="pt-BR" altLang="pt-BR" sz="2400" b="1" dirty="0"/>
              <a:t>)</a:t>
            </a:r>
          </a:p>
        </p:txBody>
      </p:sp>
      <p:pic>
        <p:nvPicPr>
          <p:cNvPr id="17412" name="Picture 4" descr="MCj04338020000[1]">
            <a:extLst>
              <a:ext uri="{FF2B5EF4-FFF2-40B4-BE49-F238E27FC236}">
                <a16:creationId xmlns:a16="http://schemas.microsoft.com/office/drawing/2014/main" id="{F4165753-B18C-4805-BA1D-2D8544F2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3141664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0659-6A37-4E0F-B26A-76A3C811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1"/>
            <a:ext cx="12192000" cy="13255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pt-BR" b="1" dirty="0"/>
              <a:t>Gerenciamento da Segurança da Informação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0A9388-BE8C-4987-878B-DD9B61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A69D39E9-0253-4AC2-BF94-442EAAAC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35" y="1211297"/>
            <a:ext cx="8934243" cy="53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D5494-CAA1-4383-9743-DA265DE3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b="1" dirty="0"/>
              <a:t>Gerenciamento da Segurança da Informação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8F4AFE-BA12-4CBD-9DF8-CF3D8BD6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48C96E10-D8BC-4E53-8750-A903DEA75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412875"/>
            <a:ext cx="7489825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398C0-3C73-4C01-A1FD-AD25247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11A2D3C-8050-481A-A31B-F18D1EDE4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Gerenciamento de Fornecedor</a:t>
            </a:r>
            <a:br>
              <a:rPr lang="pt-BR" altLang="pt-BR" sz="5400" b="1"/>
            </a:br>
            <a:r>
              <a:rPr lang="pt-BR" altLang="pt-BR" sz="2800" b="1"/>
              <a:t>(</a:t>
            </a:r>
            <a:r>
              <a:rPr lang="en-US" altLang="pt-BR" sz="2800" b="1" i="1"/>
              <a:t>Supplier Management</a:t>
            </a:r>
            <a:r>
              <a:rPr lang="pt-BR" altLang="pt-BR" sz="2800" b="1"/>
              <a:t>)</a:t>
            </a:r>
          </a:p>
        </p:txBody>
      </p:sp>
      <p:pic>
        <p:nvPicPr>
          <p:cNvPr id="20484" name="Picture 4" descr="MCj02317740000[1]">
            <a:extLst>
              <a:ext uri="{FF2B5EF4-FFF2-40B4-BE49-F238E27FC236}">
                <a16:creationId xmlns:a16="http://schemas.microsoft.com/office/drawing/2014/main" id="{9702DA58-3D93-4A85-A5C2-AFD44848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565400"/>
            <a:ext cx="547211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AE80DB2F-984E-4213-A414-213CA187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b="1"/>
              <a:t>Gerenciamento de Fornecedor</a:t>
            </a:r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1C23E4-E5B8-47EA-8C3C-D1E4C026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3AE5F99B-9BE3-4F9E-92DA-4CD76FE6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484314"/>
            <a:ext cx="873601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82BBAF91-78F8-4309-BB1B-646BE1B1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2"/>
            <a:ext cx="12192000" cy="1325563"/>
          </a:xfrm>
        </p:spPr>
        <p:txBody>
          <a:bodyPr/>
          <a:lstStyle/>
          <a:p>
            <a:pPr algn="ctr" eaLnBrk="1" hangingPunct="1"/>
            <a:r>
              <a:rPr lang="en-US" altLang="pt-BR" b="1" dirty="0" err="1"/>
              <a:t>Gerenciamento</a:t>
            </a:r>
            <a:r>
              <a:rPr lang="en-US" altLang="pt-BR" b="1" dirty="0"/>
              <a:t> de </a:t>
            </a:r>
            <a:r>
              <a:rPr lang="en-US" altLang="pt-BR" b="1" dirty="0" err="1"/>
              <a:t>Fornecedor</a:t>
            </a:r>
            <a:endParaRPr lang="en-US" altLang="pt-BR" dirty="0"/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30B65B13-841B-4574-AE44-D0DBE46D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39" y="957987"/>
            <a:ext cx="8518922" cy="561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B1F4795F-032A-49B2-87F5-F2CF2191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b="1"/>
              <a:t>Gerenciamento de Fornecedor</a:t>
            </a:r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96E5D4-769C-4E0C-8E66-CC23FF7C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CLAUDIO LIMA - GTI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B87302E3-DD79-490F-9EDA-60961151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268414"/>
            <a:ext cx="73485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0017" y="0"/>
            <a:ext cx="8580783" cy="1052736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Razão para adotar a ITIL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0" y="781711"/>
            <a:ext cx="8958470" cy="607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29187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3095" y="404665"/>
            <a:ext cx="11224591" cy="572149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Não existe uma certificação ITIL para as empresas, apenas para profissionais;</a:t>
            </a:r>
          </a:p>
          <a:p>
            <a:pPr algn="just"/>
            <a:r>
              <a:rPr lang="pt-BR" dirty="0"/>
              <a:t>Empresas que quiserem obter selo ou certificação para os processos de TI poderão se certificar com base na ISO/IEC 20000;</a:t>
            </a:r>
          </a:p>
          <a:p>
            <a:pPr algn="just"/>
            <a:r>
              <a:rPr lang="pt-BR" dirty="0"/>
              <a:t>A ISO/IEC 20000 propôs estabelecer os requisitos mínimos que um provedor de serviços de TI estabelecido e controlado.</a:t>
            </a:r>
          </a:p>
          <a:p>
            <a:pPr algn="just"/>
            <a:r>
              <a:rPr lang="pt-BR" dirty="0"/>
              <a:t>Organização que adota as práticas da ITIL terá facilidade em conseguir a certificação ISO/IEC 20000.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123463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Posicionamento da ITIL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361546"/>
            <a:ext cx="72341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307592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7496" y="0"/>
            <a:ext cx="8713304" cy="980728"/>
          </a:xfrm>
        </p:spPr>
        <p:txBody>
          <a:bodyPr>
            <a:normAutofit/>
          </a:bodyPr>
          <a:lstStyle/>
          <a:p>
            <a:r>
              <a:rPr lang="pt-BR" dirty="0"/>
              <a:t>Alguns caso de Sucesso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846003"/>
            <a:ext cx="8460432" cy="57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GTI - Profº Claudio Lima</a:t>
            </a:r>
          </a:p>
        </p:txBody>
      </p:sp>
    </p:spTree>
    <p:extLst>
      <p:ext uri="{BB962C8B-B14F-4D97-AF65-F5344CB8AC3E}">
        <p14:creationId xmlns:p14="http://schemas.microsoft.com/office/powerpoint/2010/main" val="1090333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B2DE3359A6E04380F3F3E7F9BFBBD9" ma:contentTypeVersion="11" ma:contentTypeDescription="Crie um novo documento." ma:contentTypeScope="" ma:versionID="5e2788303186560bc80d96078609644a">
  <xsd:schema xmlns:xsd="http://www.w3.org/2001/XMLSchema" xmlns:xs="http://www.w3.org/2001/XMLSchema" xmlns:p="http://schemas.microsoft.com/office/2006/metadata/properties" xmlns:ns2="fb38eb57-01e3-4f86-bdc2-ce4f4d83d7fa" xmlns:ns3="534e2611-c986-42e7-a7a7-88eb02e3de6d" targetNamespace="http://schemas.microsoft.com/office/2006/metadata/properties" ma:root="true" ma:fieldsID="3cc40c4cd725fb40d55b776deb29e4dd" ns2:_="" ns3:_="">
    <xsd:import namespace="fb38eb57-01e3-4f86-bdc2-ce4f4d83d7fa"/>
    <xsd:import namespace="534e2611-c986-42e7-a7a7-88eb02e3d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8eb57-01e3-4f86-bdc2-ce4f4d83d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e2611-c986-42e7-a7a7-88eb02e3de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16a6fa-d7ed-4650-9d31-c2d6efe45014}" ma:internalName="TaxCatchAll" ma:showField="CatchAllData" ma:web="534e2611-c986-42e7-a7a7-88eb02e3de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4e2611-c986-42e7-a7a7-88eb02e3de6d" xsi:nil="true"/>
    <lcf76f155ced4ddcb4097134ff3c332f xmlns="fb38eb57-01e3-4f86-bdc2-ce4f4d83d7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F45D5A-EBE5-4EA6-8ECC-AAA394EBDD5C}"/>
</file>

<file path=customXml/itemProps2.xml><?xml version="1.0" encoding="utf-8"?>
<ds:datastoreItem xmlns:ds="http://schemas.openxmlformats.org/officeDocument/2006/customXml" ds:itemID="{4680F625-86B6-4387-90C5-2FF95AF4CFD0}"/>
</file>

<file path=customXml/itemProps3.xml><?xml version="1.0" encoding="utf-8"?>
<ds:datastoreItem xmlns:ds="http://schemas.openxmlformats.org/officeDocument/2006/customXml" ds:itemID="{42615A13-FC14-4587-8C5D-5ADCFBD2A9BE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1077</Words>
  <Application>Microsoft Office PowerPoint</Application>
  <PresentationFormat>Widescreen</PresentationFormat>
  <Paragraphs>172</Paragraphs>
  <Slides>57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Wingdings</vt:lpstr>
      <vt:lpstr>Tema do Office</vt:lpstr>
      <vt:lpstr>Gestão de Governança de TI</vt:lpstr>
      <vt:lpstr>Apresentação do PowerPoint</vt:lpstr>
      <vt:lpstr>Apresentação do PowerPoint</vt:lpstr>
      <vt:lpstr>Apresentação do PowerPoint</vt:lpstr>
      <vt:lpstr>Introdução à ITIL</vt:lpstr>
      <vt:lpstr>Razão para adotar a ITIL</vt:lpstr>
      <vt:lpstr>Apresentação do PowerPoint</vt:lpstr>
      <vt:lpstr>Posicionamento da ITIL</vt:lpstr>
      <vt:lpstr>Alguns caso de Sucesso</vt:lpstr>
      <vt:lpstr>Evolução da ITIL </vt:lpstr>
      <vt:lpstr>Motivadores para a ITIL V3</vt:lpstr>
      <vt:lpstr>Apresentação do PowerPoint</vt:lpstr>
      <vt:lpstr>Apresentação do PowerPoint</vt:lpstr>
      <vt:lpstr>Organizações envolvidas na ITIL V3</vt:lpstr>
      <vt:lpstr>Esquema de qualificação profissional na ITIL V3</vt:lpstr>
      <vt:lpstr>Nível ITIL V3 Foundation</vt:lpstr>
      <vt:lpstr>Nível ITIL V3 Intermediário</vt:lpstr>
      <vt:lpstr>Nível ITIL V3 Expert</vt:lpstr>
      <vt:lpstr>Vantagens da Certificação ITIL</vt:lpstr>
      <vt:lpstr>Mercado de Trabalho para profissionais certificados</vt:lpstr>
      <vt:lpstr>Estratégia de Serviço</vt:lpstr>
      <vt:lpstr>Importante!</vt:lpstr>
      <vt:lpstr>Processos da Estratégia de Serviço</vt:lpstr>
      <vt:lpstr>Atividades da Estratégia de Serviço</vt:lpstr>
      <vt:lpstr>Gerenciamento de Portfolio de Serviço (Service Portfolio Management)</vt:lpstr>
      <vt:lpstr>Gerenciamento do Portfolio de Serviço</vt:lpstr>
      <vt:lpstr>Gerenciamento do Portfolio de Serviço</vt:lpstr>
      <vt:lpstr>Gerenciamento do Portfolio de Serviço</vt:lpstr>
      <vt:lpstr>Gerenciamento do Portfolio de Serviço</vt:lpstr>
      <vt:lpstr>Apresentação do PowerPoint</vt:lpstr>
      <vt:lpstr>Gerenciamento Financeiro</vt:lpstr>
      <vt:lpstr>Gerenciamento Financeiro</vt:lpstr>
      <vt:lpstr>Apresentação do PowerPoint</vt:lpstr>
      <vt:lpstr>Gerenciamento da Demanda</vt:lpstr>
      <vt:lpstr>Gerenciamento da Demanda</vt:lpstr>
      <vt:lpstr>Desenho de Serviço</vt:lpstr>
      <vt:lpstr>5 aspectos do Desenho de Serviço</vt:lpstr>
      <vt:lpstr>Processos do Desenho de Serviço</vt:lpstr>
      <vt:lpstr>Gerenciamento de Catálogo de Serviço (Service Catalogue Management)</vt:lpstr>
      <vt:lpstr>Gerenciamento do Catálogo de Serviço</vt:lpstr>
      <vt:lpstr>Gerenciamento do Catálogo de Serviço</vt:lpstr>
      <vt:lpstr>Gerenciamento de Nível de Serviço</vt:lpstr>
      <vt:lpstr>Apresentação do PowerPoint</vt:lpstr>
      <vt:lpstr>Gerenciamento da Disponibilidade</vt:lpstr>
      <vt:lpstr>Gerenciamento da Disponibilidade</vt:lpstr>
      <vt:lpstr>Gerenciamento da Capacidade (Capacity Management)</vt:lpstr>
      <vt:lpstr>Gerenciamento da Capacidade</vt:lpstr>
      <vt:lpstr>Gerenciamento da Capacidade</vt:lpstr>
      <vt:lpstr>Gerenciamento da Continuidade de Serviço de TI (IT Service Continuity Management)</vt:lpstr>
      <vt:lpstr>Gerenciamento da Continuidade do Serviço de TI</vt:lpstr>
      <vt:lpstr>Gerenciamento de Segurança da Informação (Information Security Management)</vt:lpstr>
      <vt:lpstr>Gerenciamento da Segurança da Informação</vt:lpstr>
      <vt:lpstr>Gerenciamento da Segurança da Informação</vt:lpstr>
      <vt:lpstr>Gerenciamento de Fornecedor (Supplier Management)</vt:lpstr>
      <vt:lpstr>Gerenciamento de Fornecedor</vt:lpstr>
      <vt:lpstr>Gerenciamento de Fornecedor</vt:lpstr>
      <vt:lpstr>Gerenciamento de Fornecedor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Governança de TI</dc:title>
  <dc:creator>CLAUDIO ETELVINO DE LIMA</dc:creator>
  <cp:lastModifiedBy>CLAUDIO ETELVINO DE LIMA</cp:lastModifiedBy>
  <cp:revision>7</cp:revision>
  <dcterms:created xsi:type="dcterms:W3CDTF">2020-05-31T23:16:10Z</dcterms:created>
  <dcterms:modified xsi:type="dcterms:W3CDTF">2020-06-01T00:14:20Z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0x010100DFB2DE3359A6E04380F3F3E7F9BFBBD9</vt:lpwstr>
  </property>
  <property fmtid="{D5CDD505-2E9C-101B-9397-08002B2CF9AE}" pid="3" name="MediaServiceImageTags">
    <vt:lpwstr/>
  </property>
</Properties>
</file>