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9" r:id="rId8"/>
    <p:sldId id="270" r:id="rId9"/>
    <p:sldId id="271" r:id="rId10"/>
    <p:sldId id="260" r:id="rId11"/>
    <p:sldId id="264" r:id="rId12"/>
    <p:sldId id="273" r:id="rId13"/>
    <p:sldId id="265" r:id="rId14"/>
    <p:sldId id="266" r:id="rId15"/>
    <p:sldId id="267" r:id="rId16"/>
    <p:sldId id="268" r:id="rId17"/>
    <p:sldId id="258" r:id="rId18"/>
    <p:sldId id="27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434133824488044"/>
          <c:y val="3.6955027161247128E-2"/>
          <c:w val="0.72565866175511962"/>
          <c:h val="0.81202383071042972"/>
        </c:manualLayout>
      </c:layout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indice</c:v>
                </c:pt>
              </c:strCache>
            </c:strRef>
          </c:tx>
          <c:marker>
            <c:symbol val="none"/>
          </c:marker>
          <c:cat>
            <c:strRef>
              <c:f>Plan1!$A$2:$A$5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288</c:v>
                </c:pt>
                <c:pt idx="1">
                  <c:v>299</c:v>
                </c:pt>
                <c:pt idx="2">
                  <c:v>290</c:v>
                </c:pt>
                <c:pt idx="3">
                  <c:v>277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</c:strCache>
            </c:strRef>
          </c:tx>
          <c:marker>
            <c:symbol val="none"/>
          </c:marker>
          <c:cat>
            <c:strRef>
              <c:f>Plan1!$A$2:$A$5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Plan1!$D$1</c:f>
              <c:strCache>
                <c:ptCount val="1"/>
              </c:strCache>
            </c:strRef>
          </c:tx>
          <c:marker>
            <c:symbol val="none"/>
          </c:marker>
          <c:cat>
            <c:strRef>
              <c:f>Plan1!$A$2:$A$5</c:f>
              <c:strCache>
                <c:ptCount val="4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36416"/>
        <c:axId val="21775488"/>
      </c:lineChart>
      <c:catAx>
        <c:axId val="21036416"/>
        <c:scaling>
          <c:orientation val="minMax"/>
        </c:scaling>
        <c:delete val="0"/>
        <c:axPos val="b"/>
        <c:majorTickMark val="out"/>
        <c:minorTickMark val="none"/>
        <c:tickLblPos val="nextTo"/>
        <c:crossAx val="21775488"/>
        <c:crosses val="autoZero"/>
        <c:auto val="1"/>
        <c:lblAlgn val="ctr"/>
        <c:lblOffset val="100"/>
        <c:noMultiLvlLbl val="0"/>
      </c:catAx>
      <c:valAx>
        <c:axId val="21775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36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pontos</c:v>
                </c:pt>
              </c:strCache>
            </c:strRef>
          </c:tx>
          <c:marker>
            <c:symbol val="none"/>
          </c:marker>
          <c:cat>
            <c:numRef>
              <c:f>Plan1!$A$2:$A$21</c:f>
              <c:numCache>
                <c:formatCode>General</c:formatCode>
                <c:ptCount val="2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</c:numCache>
            </c:numRef>
          </c:cat>
          <c:val>
            <c:numRef>
              <c:f>Plan1!$B$2:$B$21</c:f>
              <c:numCache>
                <c:formatCode>General</c:formatCode>
                <c:ptCount val="20"/>
                <c:pt idx="0">
                  <c:v>862</c:v>
                </c:pt>
                <c:pt idx="1">
                  <c:v>1445</c:v>
                </c:pt>
                <c:pt idx="2">
                  <c:v>473</c:v>
                </c:pt>
                <c:pt idx="3">
                  <c:v>378</c:v>
                </c:pt>
                <c:pt idx="4">
                  <c:v>306</c:v>
                </c:pt>
                <c:pt idx="5">
                  <c:v>193</c:v>
                </c:pt>
                <c:pt idx="6">
                  <c:v>215</c:v>
                </c:pt>
                <c:pt idx="7">
                  <c:v>425</c:v>
                </c:pt>
                <c:pt idx="8">
                  <c:v>195</c:v>
                </c:pt>
                <c:pt idx="9">
                  <c:v>175</c:v>
                </c:pt>
                <c:pt idx="10">
                  <c:v>222</c:v>
                </c:pt>
                <c:pt idx="11">
                  <c:v>146</c:v>
                </c:pt>
                <c:pt idx="12">
                  <c:v>225</c:v>
                </c:pt>
                <c:pt idx="13">
                  <c:v>268</c:v>
                </c:pt>
                <c:pt idx="14">
                  <c:v>516</c:v>
                </c:pt>
                <c:pt idx="15">
                  <c:v>325</c:v>
                </c:pt>
                <c:pt idx="16">
                  <c:v>240</c:v>
                </c:pt>
                <c:pt idx="17">
                  <c:v>276</c:v>
                </c:pt>
                <c:pt idx="18">
                  <c:v>215</c:v>
                </c:pt>
                <c:pt idx="19">
                  <c:v>260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13120"/>
        <c:axId val="21814656"/>
      </c:lineChart>
      <c:catAx>
        <c:axId val="21813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814656"/>
        <c:crosses val="autoZero"/>
        <c:auto val="1"/>
        <c:lblAlgn val="ctr"/>
        <c:lblOffset val="100"/>
        <c:noMultiLvlLbl val="0"/>
      </c:catAx>
      <c:valAx>
        <c:axId val="21814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813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986D-BC5B-4303-8F9F-34ACD8EE0E8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B91085-AC50-4E8E-A0E8-EF10B6C0B2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986D-BC5B-4303-8F9F-34ACD8EE0E8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1085-AC50-4E8E-A0E8-EF10B6C0B22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B91085-AC50-4E8E-A0E8-EF10B6C0B22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986D-BC5B-4303-8F9F-34ACD8EE0E8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986D-BC5B-4303-8F9F-34ACD8EE0E8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B91085-AC50-4E8E-A0E8-EF10B6C0B2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986D-BC5B-4303-8F9F-34ACD8EE0E8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B91085-AC50-4E8E-A0E8-EF10B6C0B225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546986D-BC5B-4303-8F9F-34ACD8EE0E8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91085-AC50-4E8E-A0E8-EF10B6C0B2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986D-BC5B-4303-8F9F-34ACD8EE0E8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B91085-AC50-4E8E-A0E8-EF10B6C0B225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986D-BC5B-4303-8F9F-34ACD8EE0E8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B91085-AC50-4E8E-A0E8-EF10B6C0B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986D-BC5B-4303-8F9F-34ACD8EE0E8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B91085-AC50-4E8E-A0E8-EF10B6C0B2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B91085-AC50-4E8E-A0E8-EF10B6C0B225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986D-BC5B-4303-8F9F-34ACD8EE0E8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B91085-AC50-4E8E-A0E8-EF10B6C0B225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46986D-BC5B-4303-8F9F-34ACD8EE0E8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546986D-BC5B-4303-8F9F-34ACD8EE0E8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B91085-AC50-4E8E-A0E8-EF10B6C0B225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Risco-pa&#237;s" TargetMode="External"/><Relationship Id="rId13" Type="http://schemas.openxmlformats.org/officeDocument/2006/relationships/hyperlink" Target="https://valorinveste.globo.com/mercados/brasil-e-politica/noticia/2021/02/22/risco-brasil-dispara-14percent-ao-maior-nivel-desde-novembro.ghtml" TargetMode="External"/><Relationship Id="rId3" Type="http://schemas.openxmlformats.org/officeDocument/2006/relationships/hyperlink" Target="https://brasilescola.uol.com.br/economia/riscopais.htm" TargetMode="External"/><Relationship Id="rId7" Type="http://schemas.openxmlformats.org/officeDocument/2006/relationships/hyperlink" Target="https://www.onze.com.br/blog/risco-brasil-2/" TargetMode="External"/><Relationship Id="rId12" Type="http://schemas.openxmlformats.org/officeDocument/2006/relationships/hyperlink" Target="https://valor.globo.com/financas/noticia/2021/02/22/risco-pais-do-brasil-dispara-14percent-e-vai-ao-maior-nivel-desde-novembro.ghtml" TargetMode="External"/><Relationship Id="rId2" Type="http://schemas.openxmlformats.org/officeDocument/2006/relationships/hyperlink" Target="https://conteudos.xpi.com.br/aprenda-a-investir/relatorios/o-que-e-risco-pais/" TargetMode="External"/><Relationship Id="rId16" Type="http://schemas.openxmlformats.org/officeDocument/2006/relationships/hyperlink" Target="https://www.spacemoney.com.br/noticias/especiais/risco-brasil-sobe-no-inicio-de-2021-como-proteger-seu-patrimonio/16460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drebona.com.br/risco-pais-o-que-e-e-como-ele-e-mensurado/" TargetMode="External"/><Relationship Id="rId11" Type="http://schemas.openxmlformats.org/officeDocument/2006/relationships/hyperlink" Target="http://www.ipeadata.gov.br/ExibeSerie.aspx?serid=40940&amp;module=M" TargetMode="External"/><Relationship Id="rId5" Type="http://schemas.openxmlformats.org/officeDocument/2006/relationships/hyperlink" Target="https://www.euqueroinvestir.com/risco-pais-e-seus-efeitos-na-economia-e-nos-investimentos/" TargetMode="External"/><Relationship Id="rId15" Type="http://schemas.openxmlformats.org/officeDocument/2006/relationships/hyperlink" Target="https://economia.uol.com.br/noticias/bbc/2020/03/10/o-que-esta-por-tras-da-alta-recorde-do-risco-pais-que-mede-desconfianca-do-investidor-estrangeiro-sobre-o-brasil.htm" TargetMode="External"/><Relationship Id="rId10" Type="http://schemas.openxmlformats.org/officeDocument/2006/relationships/hyperlink" Target="https://blog.magnetis.com.br/risco-pais/" TargetMode="External"/><Relationship Id="rId4" Type="http://schemas.openxmlformats.org/officeDocument/2006/relationships/hyperlink" Target="https://www.politize.com.br/risco-pais-o-que-e/" TargetMode="External"/><Relationship Id="rId9" Type="http://schemas.openxmlformats.org/officeDocument/2006/relationships/hyperlink" Target="https://www.projuris.com.br/o-que-e-o-risco-brasil" TargetMode="External"/><Relationship Id="rId14" Type="http://schemas.openxmlformats.org/officeDocument/2006/relationships/hyperlink" Target="https://acionista.com.br/risco-brasil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Economia e finanças.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Risco-pais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3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evitar confusão e o Rating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Risco-pais e rating são coisas diferentes de si, mas sinônimas, pois existe agencias (de rating) que avaliam o uso de credito de uma nação por meio de notas e divisões as quais um pais se classifica de acordo com uma agencia de classificação de risco.</a:t>
            </a:r>
          </a:p>
          <a:p>
            <a:r>
              <a:rPr lang="pt-BR" dirty="0" smtClean="0"/>
              <a:t>Possui três grandes agencias que classificam estas notas.</a:t>
            </a:r>
          </a:p>
          <a:p>
            <a:r>
              <a:rPr lang="pt-BR" dirty="0" smtClean="0"/>
              <a:t>E como se fosse um campeonato com promoção (assenso ou acesso) e despromoção (descenso ou rebaixamento), onde as notas decidem quem sobe ou quem desce de nível.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 notas são divididas em grupos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6" y="2348880"/>
            <a:ext cx="8054274" cy="42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SITUAÇAO DO BRASIL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nossa situação segundo uma das agencias mencionadas e de BB- em 2019, mas poderá subir a nota em ate dois anos dependendo das situações domesticas que ocorre aqui, como o controle da pandemia, reformas governamentais, e outros eventos.</a:t>
            </a:r>
          </a:p>
          <a:p>
            <a:r>
              <a:rPr lang="pt-BR" dirty="0" smtClean="0"/>
              <a:t>Anos atrás já estava em índices maiores como A e BB+, mas sofreu uma queda em 2019 para BB-, assim rebaixando a nota.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90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pode depender disso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 flexibilidade fiscal por meio da taxa Selic, onde se o risco for maior o governo devera aumentar esta taxa, e convence-los a permanecer no mercado.</a:t>
            </a:r>
          </a:p>
          <a:p>
            <a:r>
              <a:rPr lang="pt-BR" dirty="0" smtClean="0"/>
              <a:t>Financiamento via setor privado: se a queda ocorrer num determinado momento, o setor privado passa a ser mais abundante e com mais qualidade tornando-se mais ativo.</a:t>
            </a:r>
          </a:p>
          <a:p>
            <a:r>
              <a:rPr lang="pt-BR" dirty="0" smtClean="0"/>
              <a:t>E determinante para a infraestrutura de um pais.</a:t>
            </a:r>
          </a:p>
          <a:p>
            <a:r>
              <a:rPr lang="pt-BR" dirty="0" smtClean="0"/>
              <a:t>O cambio também e um fator decisivo, se o risco for maior, acaba caindo a capacidade de investir e vice-versa , a realocação de capital para outros lugares agrava a situação , e se houver baixo interesse a moeda e desvalorizada.</a:t>
            </a:r>
          </a:p>
          <a:p>
            <a:r>
              <a:rPr lang="pt-BR" dirty="0" smtClean="0"/>
              <a:t>Se piorar, pode ocorrer uma queda no PIB (produto interno bruto), aumentos na inflação e desemprego causando uma degradação econômica.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7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Grau de investimento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Serve para dar confiança aos investidores e há poucas chances de calote, com emprestamos externos maiores e com juros mais baixos e além de servir a um selo de qualidade a um bom pagador , caso contrario os juros sobe, financiamentos ficam caros e a atividade desacelera levando a recessões.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4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Grau especulativo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 utilizado quando há instabilidade politica, inflação, desajuste fiscal e causa duvidas entre os investidores.</a:t>
            </a:r>
          </a:p>
          <a:p>
            <a:r>
              <a:rPr lang="pt-BR" dirty="0" smtClean="0"/>
              <a:t>Há sempre revisões nos ratings e revisões para poder avaliar novamente a situação dos países, mesmo em déficit pode subir o rating.</a:t>
            </a:r>
          </a:p>
          <a:p>
            <a:r>
              <a:rPr lang="pt-BR" dirty="0" smtClean="0"/>
              <a:t>Quando há um descontrole por meio de gastos públicos, aumento da inflação e instabilidade politica e mantido o grau de rating a não se a situação melhore.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7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Ao avaliá-lo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avaliar se e preciso investir num determinado pais deve constatar os seguintes fatores como:</a:t>
            </a:r>
          </a:p>
          <a:p>
            <a:r>
              <a:rPr lang="pt-BR" dirty="0" smtClean="0"/>
              <a:t>Risco de liquidez.</a:t>
            </a:r>
          </a:p>
          <a:p>
            <a:r>
              <a:rPr lang="pt-BR" dirty="0" smtClean="0"/>
              <a:t>Risco de mercado.</a:t>
            </a:r>
          </a:p>
          <a:p>
            <a:r>
              <a:rPr lang="pt-BR" dirty="0" smtClean="0"/>
              <a:t>Risco de conjuntura.</a:t>
            </a:r>
          </a:p>
          <a:p>
            <a:r>
              <a:rPr lang="pt-BR" dirty="0" smtClean="0"/>
              <a:t>Isso pode variar de um pais a outro.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Referencias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>
                <a:hlinkClick r:id="rId2"/>
              </a:rPr>
              <a:t>https://conteudos.xpi.com.br/aprenda-a-investir/relatorios/o-que-e-risco-pais/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https://brasilescola.uol.com.br/economia/riscopais.htm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https://www.politize.com.br/risco-pais-o-que-e/</a:t>
            </a:r>
            <a:endParaRPr lang="pt-BR" dirty="0" smtClean="0"/>
          </a:p>
          <a:p>
            <a:r>
              <a:rPr lang="pt-BR" dirty="0" smtClean="0">
                <a:hlinkClick r:id="rId5"/>
              </a:rPr>
              <a:t>https://www.euqueroinvestir.com/risco-pais-e-seus-efeitos-na-economia-e-nos-investimentos/</a:t>
            </a:r>
            <a:endParaRPr lang="pt-BR" dirty="0" smtClean="0"/>
          </a:p>
          <a:p>
            <a:r>
              <a:rPr lang="pt-BR" dirty="0" smtClean="0">
                <a:hlinkClick r:id="rId6"/>
              </a:rPr>
              <a:t>https://andrebona.com.br/risco-pais-o-que-e-e-como-ele-e-mensurado/</a:t>
            </a:r>
            <a:endParaRPr lang="pt-BR" dirty="0" smtClean="0"/>
          </a:p>
          <a:p>
            <a:r>
              <a:rPr lang="pt-BR" dirty="0" smtClean="0">
                <a:hlinkClick r:id="rId7"/>
              </a:rPr>
              <a:t>https://www.onze.com.br/blog/risco-brasil-2/</a:t>
            </a:r>
            <a:endParaRPr lang="pt-BR" dirty="0" smtClean="0"/>
          </a:p>
          <a:p>
            <a:r>
              <a:rPr lang="pt-BR" dirty="0" smtClean="0">
                <a:hlinkClick r:id="rId8"/>
              </a:rPr>
              <a:t>https://pt.wikipedia.org/wiki/Risco-país</a:t>
            </a:r>
            <a:endParaRPr lang="pt-BR" dirty="0" smtClean="0"/>
          </a:p>
          <a:p>
            <a:r>
              <a:rPr lang="pt-BR" dirty="0" smtClean="0">
                <a:hlinkClick r:id="rId9"/>
              </a:rPr>
              <a:t>https://www.projuris.com.br/o-que-e-o-risco-brasil</a:t>
            </a:r>
            <a:endParaRPr lang="pt-BR" dirty="0" smtClean="0"/>
          </a:p>
          <a:p>
            <a:r>
              <a:rPr lang="pt-BR" dirty="0" smtClean="0">
                <a:hlinkClick r:id="rId10"/>
              </a:rPr>
              <a:t>https://blog.magnetis.com.br/risco-pais/</a:t>
            </a:r>
            <a:endParaRPr lang="pt-BR" dirty="0" smtClean="0"/>
          </a:p>
          <a:p>
            <a:r>
              <a:rPr lang="pt-BR" dirty="0">
                <a:hlinkClick r:id="rId11"/>
              </a:rPr>
              <a:t>http://</a:t>
            </a:r>
            <a:r>
              <a:rPr lang="pt-BR" dirty="0" smtClean="0">
                <a:hlinkClick r:id="rId11"/>
              </a:rPr>
              <a:t>www.ipeadata.gov.br/ExibeSerie.aspx?serid=40940&amp;module=M</a:t>
            </a:r>
            <a:endParaRPr lang="pt-BR" dirty="0" smtClean="0"/>
          </a:p>
          <a:p>
            <a:r>
              <a:rPr lang="pt-BR" dirty="0">
                <a:hlinkClick r:id="rId12"/>
              </a:rPr>
              <a:t>https://</a:t>
            </a:r>
            <a:r>
              <a:rPr lang="pt-BR" dirty="0" smtClean="0">
                <a:hlinkClick r:id="rId12"/>
              </a:rPr>
              <a:t>valor.globo.com/financas/noticia/2021/02/22/risco-pais-do-brasil-dispara-14percent-e-vai-ao-maior-nivel-desde-novembro.ghtml</a:t>
            </a:r>
            <a:endParaRPr lang="pt-BR" dirty="0" smtClean="0"/>
          </a:p>
          <a:p>
            <a:r>
              <a:rPr lang="pt-BR" dirty="0">
                <a:hlinkClick r:id="rId13"/>
              </a:rPr>
              <a:t>https://</a:t>
            </a:r>
            <a:r>
              <a:rPr lang="pt-BR" dirty="0" smtClean="0">
                <a:hlinkClick r:id="rId13"/>
              </a:rPr>
              <a:t>valorinveste.globo.com/mercados/brasil-e-politica/noticia/2021/02/22/risco-brasil-dispara-14percent-ao-maior-nivel-desde-novembro.ghtml</a:t>
            </a:r>
            <a:endParaRPr lang="pt-BR" dirty="0" smtClean="0"/>
          </a:p>
          <a:p>
            <a:r>
              <a:rPr lang="pt-BR" dirty="0">
                <a:hlinkClick r:id="rId14"/>
              </a:rPr>
              <a:t>https://acionista.com.br/risco-brasil</a:t>
            </a:r>
            <a:r>
              <a:rPr lang="pt-BR" dirty="0" smtClean="0">
                <a:hlinkClick r:id="rId14"/>
              </a:rPr>
              <a:t>/</a:t>
            </a:r>
            <a:endParaRPr lang="pt-BR" dirty="0" smtClean="0"/>
          </a:p>
          <a:p>
            <a:r>
              <a:rPr lang="pt-BR" dirty="0">
                <a:hlinkClick r:id="rId15"/>
              </a:rPr>
              <a:t>https://</a:t>
            </a:r>
            <a:r>
              <a:rPr lang="pt-BR" dirty="0" smtClean="0">
                <a:hlinkClick r:id="rId15"/>
              </a:rPr>
              <a:t>economia.uol.com.br/noticias/bbc/2020/03/10/o-que-esta-por-tras-da-alta-recorde-do-risco-pais-que-mede-desconfianca-do-investidor-estrangeiro-sobre-o-brasil.htm</a:t>
            </a:r>
            <a:endParaRPr lang="pt-BR" dirty="0" smtClean="0"/>
          </a:p>
          <a:p>
            <a:r>
              <a:rPr lang="pt-BR" dirty="0">
                <a:hlinkClick r:id="rId16"/>
              </a:rPr>
              <a:t>https://www.spacemoney.com.br/noticias/especiais/risco-brasil-sobe-no-inicio-de-2021-como-proteger-seu-patrimonio/164604</a:t>
            </a:r>
            <a:r>
              <a:rPr lang="pt-BR" dirty="0" smtClean="0">
                <a:hlinkClick r:id="rId16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1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Agradeço a todos pelo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28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</a:t>
            </a:r>
            <a:r>
              <a:rPr lang="pt-BR" dirty="0"/>
              <a:t>é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Pode ser denominado também de risco-brasil ou risco-soberano, e onde um pais enfrenta a probabilidade de insolência do mesmo em frente a investidores estrangeiros.</a:t>
            </a:r>
          </a:p>
          <a:p>
            <a:r>
              <a:rPr lang="pt-BR" dirty="0" smtClean="0"/>
              <a:t>Ou seja e um indicador de grau de instabilidade econômica por onde o pais se encontra.</a:t>
            </a:r>
          </a:p>
          <a:p>
            <a:r>
              <a:rPr lang="pt-BR" dirty="0" smtClean="0"/>
              <a:t>Em outras palavras e um termômetro para os estrangeiros investirem aqui, sabendo-se que a nação deve honrar seus compromissos financeiros e dividas.</a:t>
            </a:r>
          </a:p>
          <a:p>
            <a:r>
              <a:rPr lang="pt-BR" dirty="0" smtClean="0"/>
              <a:t>Também o risco-pais </a:t>
            </a:r>
            <a:r>
              <a:rPr lang="pt-BR" dirty="0" smtClean="0"/>
              <a:t>é </a:t>
            </a:r>
            <a:r>
              <a:rPr lang="pt-BR" dirty="0" smtClean="0"/>
              <a:t>um conceito que rende a titulo, títulos-soberanos, fundos-soberanos.</a:t>
            </a:r>
          </a:p>
          <a:p>
            <a:r>
              <a:rPr lang="pt-BR" dirty="0" smtClean="0"/>
              <a:t>Fatores externos como instabilidade politica, crises econômicas e sanitárias, manifestações, impeachments, tensões diplomáticas, desastres naturais, guerras civis, terrorismo, golpe de estado, autogolpes além de outros eventos contribuem para isso.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2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termo foi criado em 1992 pelo banco J. P. Morgan para poder orientar seus clientes sobre o direcionamento de investimentos.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Os bancos levam em uso vários fatores como déficit fiscal, crescimento da economia, relação de arrecadação e a divida de um pais, turbulências politicas e entre outros. Que na pratica compara com a economia estadunidense que e a mais solvente do mundo.</a:t>
            </a:r>
          </a:p>
          <a:p>
            <a:r>
              <a:rPr lang="pt-BR" dirty="0" smtClean="0"/>
              <a:t>O índice e calculado em pontos básicos com ate duas casas decimais (0,01) por percentual de premio acima do rendimento dos papeis da divida dos estados unidos.</a:t>
            </a:r>
          </a:p>
          <a:p>
            <a:r>
              <a:rPr lang="pt-BR" dirty="0" smtClean="0"/>
              <a:t>exemplo: se o nosso risco for de 200, isso significa que os estrangeiros ganharão dois pontos percentuais de rendimento.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7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e feita esta medição?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Duas agencias classificam e medem este instrumento:</a:t>
            </a:r>
          </a:p>
          <a:p>
            <a:r>
              <a:rPr lang="pt-BR" dirty="0" err="1" smtClean="0"/>
              <a:t>EBMI+Br</a:t>
            </a:r>
            <a:r>
              <a:rPr lang="pt-BR" dirty="0" smtClean="0"/>
              <a:t>: </a:t>
            </a:r>
            <a:r>
              <a:rPr lang="pt-BR" dirty="0" err="1" smtClean="0"/>
              <a:t>Emerging</a:t>
            </a:r>
            <a:r>
              <a:rPr lang="pt-BR" dirty="0" smtClean="0"/>
              <a:t> </a:t>
            </a:r>
            <a:r>
              <a:rPr lang="pt-BR" dirty="0" err="1" smtClean="0"/>
              <a:t>Markets</a:t>
            </a:r>
            <a:r>
              <a:rPr lang="pt-BR" dirty="0" smtClean="0"/>
              <a:t> Bond Index Plus e calculado pelo banco </a:t>
            </a:r>
            <a:r>
              <a:rPr lang="pt-BR" dirty="0" err="1" smtClean="0"/>
              <a:t>J.P.Morgan</a:t>
            </a:r>
            <a:r>
              <a:rPr lang="pt-BR" dirty="0" smtClean="0"/>
              <a:t> Chase, e um índice ponderado constituído por divida externa, ativamente negociados e em dólar, de governos dos países emergentes, possui variação para cada pais, e sempre compara aos papeis do tesouro dos </a:t>
            </a:r>
            <a:r>
              <a:rPr lang="pt-BR" dirty="0" smtClean="0"/>
              <a:t>Estados </a:t>
            </a:r>
            <a:r>
              <a:rPr lang="pt-BR" dirty="0"/>
              <a:t>U</a:t>
            </a:r>
            <a:r>
              <a:rPr lang="pt-BR" dirty="0" smtClean="0"/>
              <a:t>nidos</a:t>
            </a:r>
            <a:r>
              <a:rPr lang="pt-BR" dirty="0" smtClean="0"/>
              <a:t>, quanto for maior a pontuação maior será o risco-pais, além de dar parâmetros de investir ou não. Brasil, Argentina, Turquia, África do Sul, Rússia e México, </a:t>
            </a:r>
            <a:r>
              <a:rPr lang="pt-BR" dirty="0"/>
              <a:t>C</a:t>
            </a:r>
            <a:r>
              <a:rPr lang="pt-BR" dirty="0" smtClean="0"/>
              <a:t>olômbia, Panamá, </a:t>
            </a:r>
            <a:r>
              <a:rPr lang="pt-BR" dirty="0"/>
              <a:t>P</a:t>
            </a:r>
            <a:r>
              <a:rPr lang="pt-BR" dirty="0" smtClean="0"/>
              <a:t>eru, Equador, Venezuela, Bulgária, Egito, Malásia, Marrocos, Ucrânia, Polônia, Nigéria, Filipinas  são alguns exemplos, utiliza-se 100 de base, equivalente a 1%.</a:t>
            </a:r>
          </a:p>
          <a:p>
            <a:r>
              <a:rPr lang="pt-BR" dirty="0" smtClean="0"/>
              <a:t>CDS: </a:t>
            </a:r>
            <a:r>
              <a:rPr lang="pt-BR" dirty="0" err="1"/>
              <a:t>C</a:t>
            </a:r>
            <a:r>
              <a:rPr lang="pt-BR" dirty="0" err="1" smtClean="0"/>
              <a:t>redit</a:t>
            </a:r>
            <a:r>
              <a:rPr lang="pt-BR" dirty="0" smtClean="0"/>
              <a:t> </a:t>
            </a:r>
            <a:r>
              <a:rPr lang="pt-BR" dirty="0"/>
              <a:t>D</a:t>
            </a:r>
            <a:r>
              <a:rPr lang="pt-BR" dirty="0" smtClean="0"/>
              <a:t>efault </a:t>
            </a:r>
            <a:r>
              <a:rPr lang="pt-BR" dirty="0"/>
              <a:t>S</a:t>
            </a:r>
            <a:r>
              <a:rPr lang="pt-BR" dirty="0" smtClean="0"/>
              <a:t>wap </a:t>
            </a:r>
            <a:r>
              <a:rPr lang="pt-BR" dirty="0" smtClean="0"/>
              <a:t>e outra forma de medir, mas com diferenças em relação ao primeiro, serve de seguro contra eventuais calotes de pagamentos a títulos públicos, e serve de chave para investir ou não no pais.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2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Brasil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 nossa situação disparou em 14,02% nos últimos 5 anos pela </a:t>
            </a:r>
            <a:r>
              <a:rPr lang="pt-BR" dirty="0" err="1" smtClean="0"/>
              <a:t>Credit</a:t>
            </a:r>
            <a:r>
              <a:rPr lang="pt-BR" dirty="0" smtClean="0"/>
              <a:t> Default Swap(CDS), com os contratos dos últimos cinco anos para os 186 pontos segundo dados compilados pela </a:t>
            </a:r>
            <a:r>
              <a:rPr lang="pt-BR" dirty="0" err="1" smtClean="0"/>
              <a:t>Markit</a:t>
            </a:r>
            <a:r>
              <a:rPr lang="pt-BR" dirty="0" smtClean="0"/>
              <a:t>, e é o maior desde 06 de novembro quando atingiu os 189 pontos, causados principalmente pela intervenção do governo na Petrobras. Isso em fevereiro.</a:t>
            </a:r>
          </a:p>
          <a:p>
            <a:r>
              <a:rPr lang="pt-BR" dirty="0" smtClean="0"/>
              <a:t>Em relação aos demais países emergentes: o México subiu 6,79%, Rússia aumentou 2,14%, África do sul subiu de 3,71% e da Turquia em 2,12%.</a:t>
            </a:r>
          </a:p>
          <a:p>
            <a:r>
              <a:rPr lang="pt-BR" dirty="0" smtClean="0"/>
              <a:t>No mês seguinte apontou uma piora nos indicadores ocasionando a tática do </a:t>
            </a:r>
            <a:r>
              <a:rPr lang="pt-BR" dirty="0" err="1" smtClean="0"/>
              <a:t>circuit</a:t>
            </a:r>
            <a:r>
              <a:rPr lang="pt-BR" dirty="0" smtClean="0"/>
              <a:t> </a:t>
            </a:r>
            <a:r>
              <a:rPr lang="pt-BR" dirty="0" err="1" smtClean="0"/>
              <a:t>breaker</a:t>
            </a:r>
            <a:r>
              <a:rPr lang="pt-BR" dirty="0" smtClean="0"/>
              <a:t>, por onde interrompe as ações por um determinado período na bolsa de valores, em março aumentou de 110 para 193 (75%) na taxa CDS.</a:t>
            </a:r>
          </a:p>
          <a:p>
            <a:r>
              <a:rPr lang="pt-BR" dirty="0" smtClean="0"/>
              <a:t>As incertezas causadas por trocas de ministros, reformas, intervenções em empresas estatais e o controle da pandemia acabam e outros indo mal e desinteressam investimentos aqui.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85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desempenho ate aqui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Do </a:t>
            </a:r>
            <a:r>
              <a:rPr lang="pt-BR" dirty="0" smtClean="0"/>
              <a:t>início do ano ate hoje o índice EMBI+ mostrou os seguintes dados:</a:t>
            </a:r>
          </a:p>
          <a:p>
            <a:endParaRPr lang="pt-BR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147044169"/>
              </p:ext>
            </p:extLst>
          </p:nvPr>
        </p:nvGraphicFramePr>
        <p:xfrm>
          <a:off x="1331640" y="2780928"/>
          <a:ext cx="5976664" cy="377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86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relação aos anos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121131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93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Gráfico segundo o Ipea data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056784" cy="4704522"/>
          </a:xfrm>
        </p:spPr>
      </p:pic>
    </p:spTree>
    <p:extLst>
      <p:ext uri="{BB962C8B-B14F-4D97-AF65-F5344CB8AC3E}">
        <p14:creationId xmlns:p14="http://schemas.microsoft.com/office/powerpoint/2010/main" val="6485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194</TotalTime>
  <Words>1173</Words>
  <Application>Microsoft Office PowerPoint</Application>
  <PresentationFormat>Apresentação na tela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Cívico</vt:lpstr>
      <vt:lpstr>Risco-pais</vt:lpstr>
      <vt:lpstr>O que é</vt:lpstr>
      <vt:lpstr>historia</vt:lpstr>
      <vt:lpstr>cálculos</vt:lpstr>
      <vt:lpstr>Como e feita esta medição?</vt:lpstr>
      <vt:lpstr>No Brasil</vt:lpstr>
      <vt:lpstr>O desempenho ate aqui</vt:lpstr>
      <vt:lpstr>Em relação aos anos</vt:lpstr>
      <vt:lpstr>Gráfico segundo o Ipea data</vt:lpstr>
      <vt:lpstr>Para evitar confusão e o Rating</vt:lpstr>
      <vt:lpstr>Continuação </vt:lpstr>
      <vt:lpstr>SITUAÇAO DO BRASIL</vt:lpstr>
      <vt:lpstr>O que pode depender disso</vt:lpstr>
      <vt:lpstr>Grau de investimento</vt:lpstr>
      <vt:lpstr>Grau especulativo</vt:lpstr>
      <vt:lpstr>Ao avaliá-lo</vt:lpstr>
      <vt:lpstr>Referencias bibliográficas</vt:lpstr>
      <vt:lpstr>Considerações finais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Risco-pais</dc:title>
  <dc:creator>User</dc:creator>
  <cp:lastModifiedBy>User</cp:lastModifiedBy>
  <cp:revision>17</cp:revision>
  <dcterms:created xsi:type="dcterms:W3CDTF">2021-05-19T23:05:47Z</dcterms:created>
  <dcterms:modified xsi:type="dcterms:W3CDTF">2021-05-20T15:16:45Z</dcterms:modified>
</cp:coreProperties>
</file>