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344" r:id="rId2"/>
    <p:sldId id="367" r:id="rId3"/>
    <p:sldId id="370" r:id="rId4"/>
    <p:sldId id="369" r:id="rId5"/>
    <p:sldId id="371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87567" autoAdjust="0"/>
  </p:normalViewPr>
  <p:slideViewPr>
    <p:cSldViewPr>
      <p:cViewPr>
        <p:scale>
          <a:sx n="94" d="100"/>
          <a:sy n="94" d="100"/>
        </p:scale>
        <p:origin x="-58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10/05/2015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10/05/2015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10/05/2015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10/05/2015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10/05/2015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10/05/2015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10/05/2015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10/05/2015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Claudio Lima </a:t>
            </a:r>
            <a:r>
              <a:rPr lang="en-US" dirty="0"/>
              <a:t>- http://</a:t>
            </a:r>
            <a:r>
              <a:rPr lang="en-US" dirty="0" smtClean="0"/>
              <a:t>lattes.cnpq.br/</a:t>
            </a:r>
            <a:r>
              <a:rPr lang="pt-BR" dirty="0"/>
              <a:t>9330552327454666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GESTÃO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Mobilizar a Equipe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352550"/>
            <a:ext cx="8439472" cy="33074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Obtenção de recursos necessários para terminar o projeto</a:t>
            </a:r>
          </a:p>
          <a:p>
            <a:pPr algn="just"/>
            <a:r>
              <a:rPr lang="pt-BR" dirty="0" smtClean="0"/>
              <a:t>A equipe de gerenciamento pode ter ou não controle sobre os membros da equipe do projeto</a:t>
            </a:r>
          </a:p>
          <a:p>
            <a:pPr algn="just"/>
            <a:r>
              <a:rPr lang="pt-BR" dirty="0" smtClean="0"/>
              <a:t>Designação de pessoal para o projeto (quadro de pessoal do projeto)</a:t>
            </a:r>
          </a:p>
          <a:p>
            <a:pPr algn="just"/>
            <a:r>
              <a:rPr lang="pt-BR" dirty="0" smtClean="0"/>
              <a:t>Disponibilidade de recursos</a:t>
            </a:r>
          </a:p>
          <a:p>
            <a:pPr algn="just"/>
            <a:r>
              <a:rPr lang="pt-BR" dirty="0" smtClean="0"/>
              <a:t>Plano de gerenciamento de pessoal (atualizações)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13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Mobilizar a Equipe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352550"/>
            <a:ext cx="8511480" cy="359546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ENTRADA</a:t>
            </a:r>
          </a:p>
          <a:p>
            <a:pPr lvl="1"/>
            <a:r>
              <a:rPr lang="pt-BR" dirty="0" smtClean="0"/>
              <a:t>Fatores organizacionais da empresa</a:t>
            </a:r>
          </a:p>
          <a:p>
            <a:pPr lvl="1"/>
            <a:r>
              <a:rPr lang="pt-BR" dirty="0" smtClean="0"/>
              <a:t>Disponibilidade – quem está disponível e quando</a:t>
            </a:r>
          </a:p>
          <a:p>
            <a:pPr lvl="1"/>
            <a:r>
              <a:rPr lang="pt-BR" dirty="0" smtClean="0"/>
              <a:t>Capacidade – quais competências  as pessoas possuem</a:t>
            </a:r>
          </a:p>
          <a:p>
            <a:pPr lvl="1"/>
            <a:r>
              <a:rPr lang="pt-BR" dirty="0" smtClean="0"/>
              <a:t>Experiência – trabalhos anteriores</a:t>
            </a:r>
          </a:p>
          <a:p>
            <a:pPr lvl="1"/>
            <a:r>
              <a:rPr lang="pt-BR" dirty="0" smtClean="0"/>
              <a:t>Interesses – em trabalhar no projeto</a:t>
            </a:r>
          </a:p>
          <a:p>
            <a:pPr lvl="1"/>
            <a:r>
              <a:rPr lang="pt-BR" dirty="0" smtClean="0"/>
              <a:t>Custo – quanto receber</a:t>
            </a:r>
          </a:p>
          <a:p>
            <a:pPr lvl="1"/>
            <a:r>
              <a:rPr lang="pt-BR" dirty="0" smtClean="0"/>
              <a:t>Funções e responsabilidades</a:t>
            </a:r>
          </a:p>
          <a:p>
            <a:pPr lvl="1"/>
            <a:r>
              <a:rPr lang="pt-BR" dirty="0" smtClean="0"/>
              <a:t>Organograma do projeto</a:t>
            </a:r>
          </a:p>
          <a:p>
            <a:pPr lvl="1"/>
            <a:r>
              <a:rPr lang="pt-BR" dirty="0" smtClean="0"/>
              <a:t>Plano de gerenciamento do projeto (RH e cronograma)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Mobilizar a Equipe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79512" y="1352550"/>
            <a:ext cx="8856984" cy="3235424"/>
          </a:xfrm>
        </p:spPr>
        <p:txBody>
          <a:bodyPr/>
          <a:lstStyle/>
          <a:p>
            <a:r>
              <a:rPr lang="pt-BR" dirty="0" smtClean="0"/>
              <a:t>FERRAMENTAS E TÉCNICAS</a:t>
            </a:r>
          </a:p>
          <a:p>
            <a:pPr lvl="1"/>
            <a:r>
              <a:rPr lang="pt-BR" dirty="0" smtClean="0"/>
              <a:t>Definições antecipadas</a:t>
            </a:r>
          </a:p>
          <a:p>
            <a:pPr lvl="1"/>
            <a:r>
              <a:rPr lang="pt-BR" dirty="0" smtClean="0"/>
              <a:t>Negociação ( capacidade de influenciar outras pessoas)</a:t>
            </a:r>
          </a:p>
          <a:p>
            <a:pPr lvl="1"/>
            <a:r>
              <a:rPr lang="pt-BR" dirty="0" smtClean="0"/>
              <a:t>Contratações ou mobilização</a:t>
            </a:r>
          </a:p>
          <a:p>
            <a:pPr lvl="1"/>
            <a:r>
              <a:rPr lang="pt-BR" dirty="0" smtClean="0"/>
              <a:t>Equipe virtuais (área geográficas diferentes, adicionar especialistas  distantes)</a:t>
            </a:r>
          </a:p>
          <a:p>
            <a:pPr marL="365760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66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a Equipe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47614"/>
            <a:ext cx="8655496" cy="3456384"/>
          </a:xfrm>
        </p:spPr>
        <p:txBody>
          <a:bodyPr/>
          <a:lstStyle/>
          <a:p>
            <a:r>
              <a:rPr lang="pt-BR" dirty="0" smtClean="0"/>
              <a:t>Melhorar as competências e a interação de membros da equipe  para aprimorar o desempenho do projeto</a:t>
            </a:r>
          </a:p>
          <a:p>
            <a:pPr lvl="1"/>
            <a:r>
              <a:rPr lang="pt-BR" dirty="0" smtClean="0"/>
              <a:t>Aprimorar habilidades para aumentar sua capacidade de terminar as atividades</a:t>
            </a:r>
          </a:p>
          <a:p>
            <a:pPr lvl="1"/>
            <a:r>
              <a:rPr lang="pt-BR" dirty="0" smtClean="0"/>
              <a:t>Aprimorar sentimento de confiança e coesão na equipe para aumentar produtividade</a:t>
            </a:r>
          </a:p>
          <a:p>
            <a:pPr marL="36576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52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a Equipe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79512" y="1352550"/>
            <a:ext cx="8583488" cy="3307432"/>
          </a:xfrm>
        </p:spPr>
        <p:txBody>
          <a:bodyPr/>
          <a:lstStyle/>
          <a:p>
            <a:r>
              <a:rPr lang="pt-BR" dirty="0" smtClean="0"/>
              <a:t>Avaliação do desempenho da equipe ( avaliações informais ou formais da equipe)</a:t>
            </a:r>
          </a:p>
          <a:p>
            <a:pPr lvl="1"/>
            <a:r>
              <a:rPr lang="pt-BR" dirty="0" smtClean="0"/>
              <a:t>Indicadores de eficácia</a:t>
            </a:r>
          </a:p>
          <a:p>
            <a:pPr lvl="1"/>
            <a:r>
              <a:rPr lang="pt-BR" dirty="0" smtClean="0"/>
              <a:t>Melhoria de desempenho</a:t>
            </a:r>
          </a:p>
          <a:p>
            <a:pPr lvl="1"/>
            <a:r>
              <a:rPr lang="pt-BR" dirty="0" smtClean="0"/>
              <a:t>Melhoria de competências</a:t>
            </a:r>
          </a:p>
          <a:p>
            <a:pPr lvl="1"/>
            <a:r>
              <a:rPr lang="pt-BR" dirty="0" smtClean="0"/>
              <a:t>Taxa de rotatividade de pessoal reduzida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64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a Equipe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 smtClean="0"/>
              <a:t>ENTRADAS</a:t>
            </a:r>
          </a:p>
          <a:p>
            <a:pPr lvl="1" algn="just"/>
            <a:r>
              <a:rPr lang="pt-BR" dirty="0" smtClean="0"/>
              <a:t>Designação de pessoal para o projeto</a:t>
            </a:r>
          </a:p>
          <a:p>
            <a:pPr lvl="1" algn="just"/>
            <a:r>
              <a:rPr lang="pt-BR" dirty="0" smtClean="0"/>
              <a:t>Plano de gerenciamento de pessoal (estratégias, planos de treinamento, feedback, premiações)</a:t>
            </a:r>
          </a:p>
          <a:p>
            <a:pPr lvl="1" algn="just"/>
            <a:r>
              <a:rPr lang="pt-BR" dirty="0" smtClean="0"/>
              <a:t>Disponibilidade de 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51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a Equipe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FERRAMENTAS E TÉCNICAS</a:t>
            </a:r>
          </a:p>
          <a:p>
            <a:pPr lvl="1"/>
            <a:r>
              <a:rPr lang="pt-BR" dirty="0" smtClean="0"/>
              <a:t>Habilidades de gerenciamento geral</a:t>
            </a:r>
          </a:p>
          <a:p>
            <a:pPr lvl="1"/>
            <a:r>
              <a:rPr lang="pt-BR" dirty="0" smtClean="0"/>
              <a:t>Treinamento</a:t>
            </a:r>
          </a:p>
          <a:p>
            <a:pPr lvl="1"/>
            <a:r>
              <a:rPr lang="pt-BR" dirty="0" smtClean="0"/>
              <a:t>Atividades de formação da equipe(aprimorar a equipe, aumentar coesão, confiança)</a:t>
            </a:r>
          </a:p>
          <a:p>
            <a:pPr lvl="2"/>
            <a:r>
              <a:rPr lang="pt-BR" dirty="0" smtClean="0"/>
              <a:t>Experiência profissional</a:t>
            </a:r>
          </a:p>
          <a:p>
            <a:pPr lvl="2"/>
            <a:r>
              <a:rPr lang="pt-BR" dirty="0" smtClean="0"/>
              <a:t>Atividades em grupo</a:t>
            </a:r>
          </a:p>
          <a:p>
            <a:pPr marL="6858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76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a Equipe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352550"/>
            <a:ext cx="8439472" cy="359546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Avaliação do desempenho dos membros da equipe e fornecer feedback</a:t>
            </a:r>
          </a:p>
          <a:p>
            <a:r>
              <a:rPr lang="pt-BR" dirty="0" smtClean="0"/>
              <a:t>Resolução de problemas e coordenação de mudanças para melhorar o desempenho</a:t>
            </a:r>
          </a:p>
          <a:p>
            <a:r>
              <a:rPr lang="pt-BR" dirty="0" smtClean="0"/>
              <a:t>Observar o comportamento da equipe</a:t>
            </a:r>
          </a:p>
          <a:p>
            <a:r>
              <a:rPr lang="pt-BR" dirty="0" smtClean="0"/>
              <a:t>Gerencia conflitos </a:t>
            </a:r>
          </a:p>
          <a:p>
            <a:r>
              <a:rPr lang="pt-BR" dirty="0" smtClean="0"/>
              <a:t>Resolve problemas</a:t>
            </a:r>
          </a:p>
          <a:p>
            <a:r>
              <a:rPr lang="pt-BR" dirty="0" smtClean="0"/>
              <a:t>Avaliar desempenho de membros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9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dos RH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 smtClean="0"/>
              <a:t>Segundo o Guia PMBOK, o gerenciamento do RH do projeto inclui os processos que organizam e gerenciam a equipe do projeto.</a:t>
            </a:r>
          </a:p>
          <a:p>
            <a:pPr algn="just"/>
            <a:r>
              <a:rPr lang="pt-BR" dirty="0" smtClean="0"/>
              <a:t>A equipe é composta por pessoas com funções e responsabilidades atribuídas com foco no término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90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dos RH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Os processos incluídos na GRH são: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98812"/>
            <a:ext cx="8712968" cy="33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6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Planejar o gerenciamento dos RH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7909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u="sng" dirty="0" smtClean="0"/>
              <a:t>Identificação</a:t>
            </a:r>
            <a:r>
              <a:rPr lang="pt-BR" dirty="0" smtClean="0"/>
              <a:t> e documentação das funções, responsabilidade e </a:t>
            </a:r>
            <a:r>
              <a:rPr lang="pt-BR" u="sng" dirty="0" smtClean="0"/>
              <a:t>relações hierárquica do projeto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Funções e responsabilidades</a:t>
            </a:r>
          </a:p>
          <a:p>
            <a:pPr lvl="1" algn="just"/>
            <a:r>
              <a:rPr lang="pt-BR" b="1" dirty="0" smtClean="0"/>
              <a:t>Função</a:t>
            </a:r>
            <a:r>
              <a:rPr lang="pt-BR" dirty="0" smtClean="0"/>
              <a:t> – parte do projeto pelo qual uma pessoa é responsável (engenheiro, advogado, projetista)</a:t>
            </a:r>
          </a:p>
          <a:p>
            <a:pPr lvl="1" algn="just"/>
            <a:r>
              <a:rPr lang="pt-BR" b="1" dirty="0" smtClean="0"/>
              <a:t>Autoridade</a:t>
            </a:r>
            <a:r>
              <a:rPr lang="pt-BR" dirty="0" smtClean="0"/>
              <a:t> – direito de aplicar recursos, tomar decisões, assinar aprovações </a:t>
            </a:r>
            <a:endParaRPr lang="pt-BR" dirty="0" smtClean="0"/>
          </a:p>
          <a:p>
            <a:pPr lvl="1" algn="just"/>
            <a:r>
              <a:rPr lang="pt-BR" b="1" dirty="0" smtClean="0"/>
              <a:t>Responsabilidade</a:t>
            </a:r>
            <a:r>
              <a:rPr lang="pt-BR" dirty="0" smtClean="0"/>
              <a:t> </a:t>
            </a:r>
            <a:r>
              <a:rPr lang="pt-BR" dirty="0" smtClean="0"/>
              <a:t>– trabalho que um membro da equipe deve  realizar para terminar as atividades do projeto</a:t>
            </a:r>
          </a:p>
          <a:p>
            <a:pPr lvl="1" algn="just"/>
            <a:r>
              <a:rPr lang="pt-BR" b="1" dirty="0" smtClean="0"/>
              <a:t>Competência</a:t>
            </a:r>
            <a:r>
              <a:rPr lang="pt-BR" dirty="0" smtClean="0"/>
              <a:t> – habilidade e capacidade para terminar as atividades do projeto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6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o gerenciamento dos RH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9036496" cy="3667472"/>
          </a:xfrm>
        </p:spPr>
        <p:txBody>
          <a:bodyPr>
            <a:normAutofit fontScale="92500"/>
          </a:bodyPr>
          <a:lstStyle/>
          <a:p>
            <a:r>
              <a:rPr lang="pt-BR" sz="2400" dirty="0" smtClean="0"/>
              <a:t>Definir o Organograma do projeto</a:t>
            </a:r>
          </a:p>
          <a:p>
            <a:r>
              <a:rPr lang="pt-BR" sz="2400" dirty="0" smtClean="0"/>
              <a:t>Criação do plano de gerenciamento de pessoal, que pode incluir:</a:t>
            </a:r>
          </a:p>
          <a:p>
            <a:pPr lvl="1"/>
            <a:r>
              <a:rPr lang="pt-BR" sz="2100" dirty="0" smtClean="0"/>
              <a:t>Informações de como e quando os membros serão contratados ou mobilizados</a:t>
            </a:r>
          </a:p>
          <a:p>
            <a:pPr lvl="1"/>
            <a:r>
              <a:rPr lang="pt-BR" sz="2100" dirty="0" smtClean="0"/>
              <a:t>Identificação da necessidade de treinamento</a:t>
            </a:r>
          </a:p>
          <a:p>
            <a:pPr lvl="1"/>
            <a:r>
              <a:rPr lang="pt-BR" sz="2100" dirty="0" smtClean="0"/>
              <a:t>Planos de reconhecimento e premiação</a:t>
            </a:r>
          </a:p>
          <a:p>
            <a:pPr lvl="1"/>
            <a:r>
              <a:rPr lang="pt-BR" sz="2100" dirty="0" smtClean="0"/>
              <a:t>Considerações sobre segurança(proteção as pessoas)</a:t>
            </a:r>
          </a:p>
          <a:p>
            <a:pPr lvl="1"/>
            <a:r>
              <a:rPr lang="pt-BR" sz="2100" dirty="0" smtClean="0"/>
              <a:t>Impacto na organização</a:t>
            </a:r>
          </a:p>
          <a:p>
            <a:pPr lvl="1"/>
            <a:r>
              <a:rPr lang="pt-BR" sz="2100" dirty="0" smtClean="0"/>
              <a:t>Tabela de horários</a:t>
            </a:r>
          </a:p>
          <a:p>
            <a:pPr lvl="1"/>
            <a:r>
              <a:rPr lang="pt-BR" sz="2100" dirty="0" smtClean="0"/>
              <a:t>Critérios de liberação</a:t>
            </a:r>
          </a:p>
          <a:p>
            <a:pPr lvl="1"/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14205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o gerenciamento dos RH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5496" y="1352550"/>
            <a:ext cx="9073008" cy="3276600"/>
          </a:xfrm>
        </p:spPr>
        <p:txBody>
          <a:bodyPr/>
          <a:lstStyle/>
          <a:p>
            <a:r>
              <a:rPr lang="pt-BR" dirty="0" smtClean="0"/>
              <a:t>ENTRADAS</a:t>
            </a:r>
          </a:p>
          <a:p>
            <a:pPr lvl="1"/>
            <a:r>
              <a:rPr lang="pt-BR" dirty="0" smtClean="0"/>
              <a:t>Fatores organizacionais (departamentos envolvidos, acordos trabalhistas, áreas técnicas, hierarquia, diferenças culturais, relacionamento com liderança, partes interessadas)</a:t>
            </a:r>
          </a:p>
          <a:p>
            <a:pPr marL="365760" lvl="1" indent="0">
              <a:buNone/>
            </a:pPr>
            <a:endParaRPr lang="pt-BR" dirty="0" smtClean="0"/>
          </a:p>
          <a:p>
            <a:pPr marL="365760" lvl="1" indent="0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83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o gerenciamento dos RH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08504" cy="35954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FERRAMENTAS E TÉCNICAS</a:t>
            </a:r>
          </a:p>
          <a:p>
            <a:pPr lvl="1" algn="just"/>
            <a:r>
              <a:rPr lang="pt-BR" b="1" dirty="0" smtClean="0"/>
              <a:t>MATRIZ DE RESPONSABILIDADE</a:t>
            </a:r>
            <a:r>
              <a:rPr lang="pt-BR" dirty="0" smtClean="0"/>
              <a:t>: Consiste em uma matriz de  dupla entrada que contempla as atividades a serem executadas, bem  como os correspondentes envolvidos na execução de cada atividade.</a:t>
            </a:r>
          </a:p>
          <a:p>
            <a:pPr lvl="1" algn="just"/>
            <a:r>
              <a:rPr lang="pt-BR" b="1" dirty="0" smtClean="0"/>
              <a:t>HISTOGRAMAS DE RECURSOS</a:t>
            </a:r>
            <a:r>
              <a:rPr lang="pt-BR" dirty="0" smtClean="0"/>
              <a:t>: Representa de forma gráfica, o número de recursos a ser empregado no projeto ao longo do tempo</a:t>
            </a:r>
          </a:p>
          <a:p>
            <a:pPr lvl="1" algn="just"/>
            <a:r>
              <a:rPr lang="pt-BR" b="1" dirty="0" smtClean="0"/>
              <a:t>GANTT CHART DE RECURSOS</a:t>
            </a:r>
            <a:r>
              <a:rPr lang="pt-BR" dirty="0" smtClean="0"/>
              <a:t>: Demostra quando os recursos serão utilizado no projeto. Correspondente a um cronograma de utilização de 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o gerenciamento dos RH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6383"/>
            <a:ext cx="7071940" cy="380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9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o gerenciamento dos RH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3705"/>
            <a:ext cx="6480720" cy="370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29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844FFC-2668-4407-AF22-28F071925DCC}"/>
</file>

<file path=customXml/itemProps2.xml><?xml version="1.0" encoding="utf-8"?>
<ds:datastoreItem xmlns:ds="http://schemas.openxmlformats.org/officeDocument/2006/customXml" ds:itemID="{F2DD5214-DCAC-4CD4-AA91-7C091B79D084}"/>
</file>

<file path=customXml/itemProps3.xml><?xml version="1.0" encoding="utf-8"?>
<ds:datastoreItem xmlns:ds="http://schemas.openxmlformats.org/officeDocument/2006/customXml" ds:itemID="{1C795F1F-CAB4-403C-B178-9A5C4B72BB64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652</Words>
  <Application>Microsoft Office PowerPoint</Application>
  <PresentationFormat>Apresentação na tela (16:9)</PresentationFormat>
  <Paragraphs>90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Apresentação em Tela Larga</vt:lpstr>
      <vt:lpstr>GESTÃO DE PROJETOS</vt:lpstr>
      <vt:lpstr>Gerenciamento dos RH do Projeto</vt:lpstr>
      <vt:lpstr>Gerenciamento dos RH do Projeto</vt:lpstr>
      <vt:lpstr>Planejar o gerenciamento dos RH</vt:lpstr>
      <vt:lpstr>Planejar o gerenciamento dos RH</vt:lpstr>
      <vt:lpstr>Planejar o gerenciamento dos RH</vt:lpstr>
      <vt:lpstr>Planejar o gerenciamento dos RH</vt:lpstr>
      <vt:lpstr>Planejar o gerenciamento dos RH</vt:lpstr>
      <vt:lpstr>Planejar o gerenciamento dos RH</vt:lpstr>
      <vt:lpstr>Mobilizar a Equipe de Projeto</vt:lpstr>
      <vt:lpstr>Mobilizar a Equipe de Projeto</vt:lpstr>
      <vt:lpstr>Mobilizar a Equipe de Projeto</vt:lpstr>
      <vt:lpstr>Desenvolver a Equipe do Projeto</vt:lpstr>
      <vt:lpstr>Desenvolver a Equipe do Projeto</vt:lpstr>
      <vt:lpstr>Desenvolver a Equipe do Projeto</vt:lpstr>
      <vt:lpstr>Desenvolver a Equipe do Projeto</vt:lpstr>
      <vt:lpstr>Gerenciar a Equipe de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2015-05-10T20:51:06Z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  <property fmtid="{D5CDD505-2E9C-101B-9397-08002B2CF9AE}" pid="5" name="MediaServiceImageTags">
    <vt:lpwstr/>
  </property>
</Properties>
</file>