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44" r:id="rId2"/>
    <p:sldId id="367" r:id="rId3"/>
    <p:sldId id="388" r:id="rId4"/>
    <p:sldId id="389" r:id="rId5"/>
    <p:sldId id="385" r:id="rId6"/>
    <p:sldId id="371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Seção Padrão" id="{203FB7D2-A22B-4B46-9938-D1F022054E7B}">
          <p14:sldIdLst>
            <p14:sldId id="344"/>
            <p14:sldId id="367"/>
            <p14:sldId id="388"/>
            <p14:sldId id="389"/>
            <p14:sldId id="385"/>
          </p14:sldIdLst>
        </p14:section>
        <p14:section name="Seção sem Título" id="{FABA8FFE-7717-4BB0-BF40-F5191D5EF92C}">
          <p14:sldIdLst>
            <p14:sldId id="371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>
        <p:scale>
          <a:sx n="94" d="100"/>
          <a:sy n="94" d="100"/>
        </p:scale>
        <p:origin x="-58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24/05/2015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24/05/2015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24/05/2015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24/05/2015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24/05/2015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24/05/2015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24/05/2015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24/05/2015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24/05/2015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24/05/2015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24/05/2015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659982"/>
            <a:ext cx="6515100" cy="555526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Claudio Lima </a:t>
            </a:r>
            <a:r>
              <a:rPr lang="en-US" dirty="0"/>
              <a:t>- http://</a:t>
            </a:r>
            <a:r>
              <a:rPr lang="en-US" dirty="0" smtClean="0"/>
              <a:t>lattes.cnpq.br/</a:t>
            </a:r>
            <a:r>
              <a:rPr lang="pt-BR" dirty="0"/>
              <a:t>9330552327454666</a:t>
            </a:r>
            <a:r>
              <a:rPr lang="en-US" dirty="0" smtClean="0"/>
              <a:t> </a:t>
            </a:r>
            <a:endParaRPr lang="en-US" dirty="0"/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GESTÃO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8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Processos do </a:t>
            </a:r>
            <a:r>
              <a:rPr lang="pt-BR" dirty="0" err="1" smtClean="0"/>
              <a:t>Gerenc</a:t>
            </a:r>
            <a:r>
              <a:rPr lang="pt-BR" dirty="0" smtClean="0"/>
              <a:t>. Das Comunicações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22452"/>
            <a:ext cx="6543575" cy="371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24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Planejar o </a:t>
            </a:r>
            <a:r>
              <a:rPr lang="pt-BR" dirty="0" err="1" smtClean="0"/>
              <a:t>Gerenc</a:t>
            </a:r>
            <a:r>
              <a:rPr lang="pt-BR" dirty="0" smtClean="0"/>
              <a:t>. Das 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96" y="1352550"/>
            <a:ext cx="9001000" cy="3276600"/>
          </a:xfrm>
        </p:spPr>
        <p:txBody>
          <a:bodyPr/>
          <a:lstStyle/>
          <a:p>
            <a:pPr algn="just"/>
            <a:r>
              <a:rPr lang="pt-BR" dirty="0"/>
              <a:t>Segundo o Guia PMBOK®, planejar o gerenciamento das comunicações é o processo de determinar as necessidades de informação das partes interessadas no projeto e definir uma abordagem de comunicação.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Com esse intuito, o GP deve: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0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Planejar o </a:t>
            </a:r>
            <a:r>
              <a:rPr lang="pt-BR" dirty="0" err="1"/>
              <a:t>Gerenc</a:t>
            </a:r>
            <a:r>
              <a:rPr lang="pt-BR" dirty="0"/>
              <a:t>. Das Comunicações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8928992" cy="3276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Conectar as partes interessadas respondendo suas necessidades de informação, gerando confiança e entusiasmo pelo projeto e estimulando trabalho em equipe e cooperação;</a:t>
            </a:r>
          </a:p>
          <a:p>
            <a:pPr algn="just"/>
            <a:r>
              <a:rPr lang="pt-BR" dirty="0"/>
              <a:t>Agilizar a tomada de decisão disponibilizando a informação certa na hora certa para as pessoas certas;</a:t>
            </a:r>
          </a:p>
          <a:p>
            <a:pPr algn="just"/>
            <a:r>
              <a:rPr lang="pt-BR" dirty="0"/>
              <a:t>Garantir o alinhamento entre as pessoas disponibilizando uma documentação resumida e eficiente, o que implicará em menos discussões e conflitos.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8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da melhores práticas do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8928992" cy="35954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Usar método 5W2H adaptado para análise (6W2H);</a:t>
            </a:r>
          </a:p>
          <a:p>
            <a:pPr algn="just"/>
            <a:r>
              <a:rPr lang="pt-BR" dirty="0"/>
              <a:t>Adaptar a cultura e estrutura organizacional;</a:t>
            </a:r>
          </a:p>
          <a:p>
            <a:pPr algn="just"/>
            <a:r>
              <a:rPr lang="pt-BR" dirty="0"/>
              <a:t>Considerar os interesses individuais e de grupo, seus conflitos e repertórios;</a:t>
            </a:r>
          </a:p>
          <a:p>
            <a:pPr algn="just"/>
            <a:r>
              <a:rPr lang="pt-BR" dirty="0"/>
              <a:t>Validar o plano com os interessados;</a:t>
            </a:r>
          </a:p>
          <a:p>
            <a:pPr algn="just"/>
            <a:r>
              <a:rPr lang="pt-BR" dirty="0"/>
              <a:t>Determinar mecanismos de feedback e resolução de conflitos;</a:t>
            </a:r>
          </a:p>
          <a:p>
            <a:pPr algn="just"/>
            <a:r>
              <a:rPr lang="pt-BR" dirty="0"/>
              <a:t>Garantir meios adequados para resolução de problemas, distribuição de informações e controle de mudanças</a:t>
            </a:r>
            <a:r>
              <a:rPr lang="pt-BR" dirty="0" smtClean="0"/>
              <a:t>;</a:t>
            </a:r>
          </a:p>
          <a:p>
            <a:pPr algn="just"/>
            <a:r>
              <a:rPr lang="pt-BR" dirty="0"/>
              <a:t>Usar modelos e boas práticas já validadas pelo PMO;</a:t>
            </a:r>
          </a:p>
          <a:p>
            <a:pPr algn="just"/>
            <a:r>
              <a:rPr lang="pt-BR" dirty="0"/>
              <a:t>Preparar plano de comunicações já no </a:t>
            </a:r>
            <a:r>
              <a:rPr lang="pt-BR" dirty="0" err="1"/>
              <a:t>kick</a:t>
            </a:r>
            <a:r>
              <a:rPr lang="pt-BR" dirty="0"/>
              <a:t>-off e revisar sempre.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21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Algumas da melhores práticas do processo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52" y="1350536"/>
            <a:ext cx="4786828" cy="376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80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Gerenciar as </a:t>
            </a:r>
            <a:r>
              <a:rPr lang="pt-BR" dirty="0" smtClean="0"/>
              <a:t>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352550"/>
            <a:ext cx="8784976" cy="366747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Gerenciar as comunicações, chamado de distribuir as informações na quarta edição do Guia PMBOK®, é o processo de colocar as informações necessárias à disposição das partes interessadas no projeto conforme planejado.</a:t>
            </a:r>
          </a:p>
          <a:p>
            <a:r>
              <a:rPr lang="pt-BR" dirty="0"/>
              <a:t>Envolve todo o ciclo de vida da informação descrito no plano de gerenciamento da comunicação iniciando pela geração, coleta, distribuição, armazenamento, recuperação, até o descarte final da informação.</a:t>
            </a:r>
            <a:br>
              <a:rPr lang="pt-BR" dirty="0"/>
            </a:br>
            <a:r>
              <a:rPr lang="pt-BR" dirty="0"/>
              <a:t>Atenção especial nesse processo, pois, não adianta um bom planejamento sem uma boa execução.</a:t>
            </a:r>
            <a:br>
              <a:rPr lang="pt-BR" dirty="0"/>
            </a:br>
            <a:r>
              <a:rPr lang="pt-BR" b="1" dirty="0"/>
              <a:t>O GP deve:</a:t>
            </a:r>
          </a:p>
          <a:p>
            <a:r>
              <a:rPr lang="pt-BR" dirty="0"/>
              <a:t>Manter todos na mesma página motivando a equipe, agilizando as decisões e minimizando os conflitos;</a:t>
            </a:r>
          </a:p>
          <a:p>
            <a:r>
              <a:rPr lang="pt-BR" dirty="0"/>
              <a:t>Preocupar-se em responder as solicitações de informações não previstas;</a:t>
            </a:r>
          </a:p>
          <a:p>
            <a:r>
              <a:rPr lang="pt-BR" dirty="0"/>
              <a:t>Garantir que ninguém alegue falta de conhecimento.</a:t>
            </a:r>
          </a:p>
        </p:txBody>
      </p:sp>
    </p:spTree>
    <p:extLst>
      <p:ext uri="{BB962C8B-B14F-4D97-AF65-F5344CB8AC3E}">
        <p14:creationId xmlns:p14="http://schemas.microsoft.com/office/powerpoint/2010/main" val="30150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Controlar as </a:t>
            </a:r>
            <a:r>
              <a:rPr lang="pt-BR" dirty="0" smtClean="0"/>
              <a:t>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Controlar as comunicações é o novo processo do Guia PMBOK® quinta edição e tem como objetivo controlar e monitorar as comunicações de modo a garantir que as necessidades de informação das partes interessadas sejam atendidas.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5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</a:t>
            </a:r>
            <a:r>
              <a:rPr lang="pt-BR" dirty="0" smtClean="0"/>
              <a:t>das Comunicações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26592"/>
            <a:ext cx="6048672" cy="380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Comunicações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comunicação certamente é uma das áreas de conhecimento mais importantes para o GP, senão for a mais importante. Ela representa cerca de 90% do tempo do GP e é o elo de ligação entre as pessoas, as ideias e as informações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Além disso, a maioria dos problemas dos projetos são oriundos de falha de comunicação e existe uma forte correlação entre o desempenho do projeto e a habilidade do GP em administrar as comunicações.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48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das Comunicações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Segundo o Guia PMBOK®, o gerenciamento das comunicações do projeto inclui os processos necessários para assegurar que as informações do projeto sejam geradas, coletadas, distribuídas, armazenadas, recuperadas e organizadas de maneira oportuna e apropriada.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94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Conectar as diversas partes interessadas apesar de seus diferentes interesses e culturas para atender os objetivos do projeto;</a:t>
            </a:r>
          </a:p>
          <a:p>
            <a:pPr algn="just"/>
            <a:r>
              <a:rPr lang="pt-BR" dirty="0"/>
              <a:t>Fornecer as ligações críticas entre pessoas e informações necessárias para comunicações bem-sucedidas;</a:t>
            </a:r>
          </a:p>
          <a:p>
            <a:pPr algn="just"/>
            <a:r>
              <a:rPr lang="pt-BR" dirty="0"/>
              <a:t>Garantir a geração, disseminação, armazenamento, recuperação e descarte de informações do projeto;</a:t>
            </a:r>
          </a:p>
          <a:p>
            <a:pPr algn="just"/>
            <a:r>
              <a:rPr lang="pt-BR" dirty="0"/>
              <a:t>Manter as partes interessadas “alinhadas”.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84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9036496" cy="3667472"/>
          </a:xfrm>
        </p:spPr>
        <p:txBody>
          <a:bodyPr>
            <a:normAutofit/>
          </a:bodyPr>
          <a:lstStyle/>
          <a:p>
            <a:r>
              <a:rPr lang="pt-BR" sz="2400" dirty="0"/>
              <a:t>Comunicação é um processo através do qual as informações são trocadas entre as pessoas com o uso de um sistema comum de símbolos, sinais ou comportamentos.</a:t>
            </a:r>
            <a:endParaRPr lang="pt-BR" sz="2400" dirty="0" smtClean="0"/>
          </a:p>
          <a:p>
            <a:pPr marL="365760" lvl="1" indent="0">
              <a:buNone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142051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2" y="1302132"/>
            <a:ext cx="6584753" cy="38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59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8655496" cy="3276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dirty="0"/>
              <a:t>Verbal: </a:t>
            </a:r>
            <a:r>
              <a:rPr lang="pt-BR" dirty="0"/>
              <a:t>é o tipo mais comum de comunicação. Deve-se usar a velocidade, tonalidade e inflexões na voz para chamar a atenção do receptor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/>
              <a:t>Não Verbal: </a:t>
            </a:r>
            <a:r>
              <a:rPr lang="pt-BR" dirty="0"/>
              <a:t>comunicação através de gestos, expressões faciais, linguagem corporal, aparência, entre outros. Use seu corpo para atrair o receptor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/>
              <a:t>Escrita ou Gráfica: </a:t>
            </a:r>
            <a:r>
              <a:rPr lang="pt-BR" dirty="0"/>
              <a:t>atualmente, uma das mais usadas no ambiente de trabalho, principalmente, através do e-mail. O GP usa muito para criar seus planos, gerar seus status </a:t>
            </a:r>
            <a:r>
              <a:rPr lang="pt-BR" dirty="0" err="1"/>
              <a:t>report</a:t>
            </a:r>
            <a:r>
              <a:rPr lang="pt-BR" dirty="0"/>
              <a:t>, ...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Use o estilo de escrita (Voz ativa ou passiva, vocabulário, estrutura, etc.) para atrair o receptor.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3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Papeis do GP relacionados com a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7504" y="1352550"/>
            <a:ext cx="8928992" cy="36674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Alinhar os objetivos do projeto e disseminá-los garantindo comprometimento da equipe;</a:t>
            </a:r>
          </a:p>
          <a:p>
            <a:pPr algn="just"/>
            <a:r>
              <a:rPr lang="pt-BR" dirty="0"/>
              <a:t>Tomar </a:t>
            </a:r>
            <a:r>
              <a:rPr lang="pt-BR" dirty="0" smtClean="0"/>
              <a:t>decisão;</a:t>
            </a:r>
            <a:endParaRPr lang="pt-BR" dirty="0"/>
          </a:p>
          <a:p>
            <a:pPr algn="just"/>
            <a:r>
              <a:rPr lang="pt-BR" dirty="0"/>
              <a:t>Autorizar </a:t>
            </a:r>
            <a:r>
              <a:rPr lang="pt-BR" dirty="0" smtClean="0"/>
              <a:t>trabalho;</a:t>
            </a:r>
            <a:endParaRPr lang="pt-BR" dirty="0"/>
          </a:p>
          <a:p>
            <a:pPr algn="just"/>
            <a:r>
              <a:rPr lang="pt-BR" dirty="0"/>
              <a:t>Dirigir atividades;</a:t>
            </a:r>
          </a:p>
          <a:p>
            <a:pPr algn="just"/>
            <a:r>
              <a:rPr lang="pt-BR" dirty="0"/>
              <a:t>Negociar;</a:t>
            </a:r>
          </a:p>
          <a:p>
            <a:pPr algn="just"/>
            <a:r>
              <a:rPr lang="pt-BR" dirty="0"/>
              <a:t>Reportar;</a:t>
            </a:r>
          </a:p>
          <a:p>
            <a:pPr algn="just"/>
            <a:r>
              <a:rPr lang="pt-BR" dirty="0"/>
              <a:t>Atender reuniões;</a:t>
            </a:r>
          </a:p>
          <a:p>
            <a:pPr algn="just"/>
            <a:r>
              <a:rPr lang="pt-BR" dirty="0"/>
              <a:t>Administração geral do projeto, como marketing e vendas, relações públicas, ...;</a:t>
            </a:r>
          </a:p>
          <a:p>
            <a:pPr algn="just"/>
            <a:r>
              <a:rPr lang="pt-BR" dirty="0"/>
              <a:t>Administração de registros como atas, memorandos, cartas, boletins, relatórios, especificações, documentos de aquisição, ...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CE3670-4B4D-4359-A345-77537384A30D}"/>
</file>

<file path=customXml/itemProps2.xml><?xml version="1.0" encoding="utf-8"?>
<ds:datastoreItem xmlns:ds="http://schemas.openxmlformats.org/officeDocument/2006/customXml" ds:itemID="{53FB4933-B2EF-4702-9826-A58E21AAC6D5}"/>
</file>

<file path=customXml/itemProps3.xml><?xml version="1.0" encoding="utf-8"?>
<ds:datastoreItem xmlns:ds="http://schemas.openxmlformats.org/officeDocument/2006/customXml" ds:itemID="{582F175B-BE03-4CA0-919A-943018E04FB6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716</Words>
  <Application>Microsoft Office PowerPoint</Application>
  <PresentationFormat>Apresentação na tela (16:9)</PresentationFormat>
  <Paragraphs>57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Apresentação em Tela Larga</vt:lpstr>
      <vt:lpstr>GESTÃO DE PROJETOS</vt:lpstr>
      <vt:lpstr>Gerenciamento das Comunicações</vt:lpstr>
      <vt:lpstr>Gerenciamento das Comunicações</vt:lpstr>
      <vt:lpstr>Gerenciamento das Comunicações</vt:lpstr>
      <vt:lpstr>Principais Objetivos</vt:lpstr>
      <vt:lpstr>Fundamentos</vt:lpstr>
      <vt:lpstr>Fundamentos</vt:lpstr>
      <vt:lpstr>Tipos de Comunicação</vt:lpstr>
      <vt:lpstr>Papeis do GP relacionados com a comunicação</vt:lpstr>
      <vt:lpstr>Processos do Gerenc. Das Comunicações</vt:lpstr>
      <vt:lpstr>Planejar o Gerenc. Das Comunicações</vt:lpstr>
      <vt:lpstr>Planejar o Gerenc. Das Comunicações</vt:lpstr>
      <vt:lpstr>Algumas da melhores práticas do processo</vt:lpstr>
      <vt:lpstr>Algumas da melhores práticas do processo</vt:lpstr>
      <vt:lpstr>Gerenciar as comunicações</vt:lpstr>
      <vt:lpstr>Controlar as comunicações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2015-05-25T02:27:34Z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0x0101003DBE3F774DAFDB43B7AECC64F026BC1B</vt:lpwstr>
  </property>
  <property fmtid="{D5CDD505-2E9C-101B-9397-08002B2CF9AE}" pid="5" name="MediaServiceImageTags">
    <vt:lpwstr/>
  </property>
</Properties>
</file>