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344" r:id="rId2"/>
    <p:sldId id="367" r:id="rId3"/>
    <p:sldId id="368" r:id="rId4"/>
    <p:sldId id="369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ção Padrão" id="{203FB7D2-A22B-4B46-9938-D1F022054E7B}">
          <p14:sldIdLst>
            <p14:sldId id="344"/>
            <p14:sldId id="367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90231" autoAdjust="0"/>
  </p:normalViewPr>
  <p:slideViewPr>
    <p:cSldViewPr>
      <p:cViewPr>
        <p:scale>
          <a:sx n="94" d="100"/>
          <a:sy n="94" d="100"/>
        </p:scale>
        <p:origin x="-58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01/06/2015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01/06/2015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01/06/2015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01/06/2015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01/06/2015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01/06/2015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01/06/2015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01/06/2015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01/06/2015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01/06/2015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01/06/2015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Problema e Risco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0267"/>
            <a:ext cx="7560840" cy="337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35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47614"/>
            <a:ext cx="8928992" cy="35283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Processo que consiste em identificar os riscos que podem afetar o sucesso do projeto e verificar quais são suas características.</a:t>
            </a:r>
          </a:p>
          <a:p>
            <a:pPr algn="just"/>
            <a:r>
              <a:rPr lang="pt-BR" dirty="0" smtClean="0"/>
              <a:t>A identificação dos riscos ocorre em todas as fases.</a:t>
            </a:r>
          </a:p>
          <a:p>
            <a:pPr algn="just"/>
            <a:r>
              <a:rPr lang="pt-BR" dirty="0" smtClean="0"/>
              <a:t>Respostas simples e efetivas podem ser desenvolvidas e implementadas assim que os riscos são identificados. Gerentes de projeto ‘espertos’ iniciam o quanto antes a identificação dos riscos.</a:t>
            </a:r>
          </a:p>
          <a:p>
            <a:pPr algn="just"/>
            <a:r>
              <a:rPr lang="pt-BR" dirty="0" smtClean="0"/>
              <a:t>A identificação dos riscos não tem como ser finalizada antes de se completar a EAP.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8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9036496" cy="3595464"/>
          </a:xfrm>
        </p:spPr>
        <p:txBody>
          <a:bodyPr>
            <a:noAutofit/>
          </a:bodyPr>
          <a:lstStyle/>
          <a:p>
            <a:r>
              <a:rPr lang="pt-BR" sz="2400" dirty="0"/>
              <a:t>As categorias devem ser bem definidas e </a:t>
            </a:r>
            <a:r>
              <a:rPr lang="pt-BR" sz="2400" dirty="0" smtClean="0"/>
              <a:t>devem refletir </a:t>
            </a:r>
            <a:r>
              <a:rPr lang="pt-BR" sz="2400" dirty="0"/>
              <a:t>fontes comuns de risco para a indústria </a:t>
            </a:r>
            <a:r>
              <a:rPr lang="pt-BR" sz="2400" dirty="0" smtClean="0"/>
              <a:t>ou área </a:t>
            </a:r>
            <a:r>
              <a:rPr lang="pt-BR" sz="2400" dirty="0"/>
              <a:t>de aplicação e incluem riscos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Técnicos, qualidade ou desempenho – confiar </a:t>
            </a:r>
            <a:r>
              <a:rPr lang="pt-BR" sz="2000" dirty="0" smtClean="0"/>
              <a:t>em tecnologia </a:t>
            </a:r>
            <a:r>
              <a:rPr lang="pt-BR" sz="2000" dirty="0"/>
              <a:t>desconhecida, metas de </a:t>
            </a:r>
            <a:r>
              <a:rPr lang="pt-BR" sz="2000" dirty="0" smtClean="0"/>
              <a:t>desempenho reais e </a:t>
            </a:r>
            <a:r>
              <a:rPr lang="pt-BR" sz="2000" dirty="0"/>
              <a:t>mudanças nos </a:t>
            </a:r>
            <a:r>
              <a:rPr lang="pt-BR" sz="2000" dirty="0" smtClean="0"/>
              <a:t>padrões de </a:t>
            </a:r>
            <a:r>
              <a:rPr lang="pt-BR" sz="2000" dirty="0"/>
              <a:t>indústria, etc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/>
              <a:t>Gerenciais – alocação precária de tempo e recursos</a:t>
            </a:r>
            <a:r>
              <a:rPr lang="pt-BR" sz="2000" dirty="0" smtClean="0"/>
              <a:t>,  qualidade </a:t>
            </a:r>
            <a:r>
              <a:rPr lang="pt-BR" sz="2000" dirty="0"/>
              <a:t>inadequada do plano de projeto, etc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/>
              <a:t>Organizacionais – custo, tempo e </a:t>
            </a:r>
            <a:r>
              <a:rPr lang="pt-BR" sz="2000" dirty="0" smtClean="0"/>
              <a:t>objetivos inconsistentes</a:t>
            </a:r>
            <a:r>
              <a:rPr lang="pt-BR" sz="2000" dirty="0"/>
              <a:t>, falta de priorização de projetos</a:t>
            </a:r>
            <a:r>
              <a:rPr lang="pt-BR" sz="2000" dirty="0" smtClean="0"/>
              <a:t>, insuficiência </a:t>
            </a:r>
            <a:r>
              <a:rPr lang="pt-BR" sz="2000" dirty="0"/>
              <a:t>ou interrupção de fundos e conflitos </a:t>
            </a:r>
            <a:r>
              <a:rPr lang="pt-BR" sz="2000" dirty="0" smtClean="0"/>
              <a:t>de recurso com outros projetos na </a:t>
            </a:r>
            <a:r>
              <a:rPr lang="pt-BR" sz="2000" dirty="0"/>
              <a:t>organização, etc.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0448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79512" y="1352550"/>
            <a:ext cx="8784976" cy="345144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Riscos precisam ser avaliado segundo 2 aspectos:</a:t>
            </a:r>
          </a:p>
          <a:p>
            <a:pPr lvl="1" algn="just"/>
            <a:r>
              <a:rPr lang="pt-BR" dirty="0" smtClean="0"/>
              <a:t>Probabilidade de ocorrência (Baixa – Alta)</a:t>
            </a:r>
          </a:p>
          <a:p>
            <a:pPr lvl="1" algn="just"/>
            <a:r>
              <a:rPr lang="pt-BR" dirty="0" smtClean="0"/>
              <a:t>Gravidade (impacto) das </a:t>
            </a:r>
            <a:r>
              <a:rPr lang="pt-BR" dirty="0" err="1" smtClean="0"/>
              <a:t>consequencias</a:t>
            </a:r>
            <a:r>
              <a:rPr lang="pt-BR" dirty="0" smtClean="0"/>
              <a:t> (Baixa – Alta)</a:t>
            </a:r>
          </a:p>
          <a:p>
            <a:pPr algn="just"/>
            <a:r>
              <a:rPr lang="pt-BR" dirty="0" smtClean="0"/>
              <a:t>A análise deverá ser revista durante o ciclo de vida do projeto para ficar atualizada com mudanças nos riscos de projeto.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53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Qualitativa de Riscos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7614"/>
            <a:ext cx="6120680" cy="37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96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 de Riscos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23975"/>
            <a:ext cx="62293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48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 de Riscos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8" y="1392773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39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 de Riscos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3" y="1352550"/>
            <a:ext cx="61626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5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de Resposta a Riscos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32" y="1322526"/>
            <a:ext cx="6334093" cy="37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59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Resposta a Riscos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7614"/>
            <a:ext cx="6390109" cy="37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5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</a:t>
            </a:r>
            <a:r>
              <a:rPr lang="pt-BR" dirty="0" smtClean="0"/>
              <a:t>dos Riscos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36" y="1324480"/>
            <a:ext cx="6050672" cy="38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Resposta a Riscos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7614"/>
            <a:ext cx="5861670" cy="379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7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respostas aos Riscos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02410"/>
            <a:ext cx="587233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4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respostas aos Riscos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04" y="1339716"/>
            <a:ext cx="6394140" cy="37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282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Riscos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3" y="1419622"/>
            <a:ext cx="65830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5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9622"/>
            <a:ext cx="623482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1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É um evento ou condição incerta que, se ocorrer, tem um efeito positivo ou negativo no objetivo do projeto. Um risco tem um causa e, se essa ocorrer, uma consequência.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49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79512" y="1352550"/>
            <a:ext cx="8856984" cy="3276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que pode dar errado, vai dar errado! Lei de </a:t>
            </a:r>
            <a:r>
              <a:rPr lang="pt-BR" dirty="0" err="1" smtClean="0"/>
              <a:t>Murphi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Lidamos com riscos todos os dias na nossa vida, é uma ação continua</a:t>
            </a:r>
          </a:p>
          <a:p>
            <a:pPr algn="just"/>
            <a:r>
              <a:rPr lang="pt-BR" dirty="0" smtClean="0"/>
              <a:t>Seu tratamento é, na maioria da vezes, intuitivo.</a:t>
            </a:r>
          </a:p>
          <a:p>
            <a:pPr lvl="1" algn="just"/>
            <a:r>
              <a:rPr lang="pt-BR" dirty="0" smtClean="0"/>
              <a:t>“Criar um backup antes de substituir os arquivos”</a:t>
            </a:r>
          </a:p>
          <a:p>
            <a:pPr algn="just"/>
            <a:r>
              <a:rPr lang="pt-BR" dirty="0"/>
              <a:t>No âmbito do gerenciamento de projetos, assim como na vida, devemos ter uma abordagem </a:t>
            </a:r>
            <a:r>
              <a:rPr lang="pt-BR" dirty="0" err="1"/>
              <a:t>pró-ativa</a:t>
            </a:r>
            <a:r>
              <a:rPr lang="pt-BR" dirty="0"/>
              <a:t> e não reativa:</a:t>
            </a:r>
          </a:p>
          <a:p>
            <a:pPr lvl="1" algn="just"/>
            <a:r>
              <a:rPr lang="pt-BR" dirty="0"/>
              <a:t>“É melhor prevenir que remediar”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365760" lvl="1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680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79512" y="1352550"/>
            <a:ext cx="8856984" cy="3276600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Riscos têm merecido especial atenção dos gestores </a:t>
            </a:r>
            <a:r>
              <a:rPr lang="pt-BR" sz="2800" dirty="0" smtClean="0"/>
              <a:t>de projeto </a:t>
            </a:r>
            <a:r>
              <a:rPr lang="pt-BR" sz="2800" dirty="0"/>
              <a:t>devido às grandes somas de </a:t>
            </a:r>
            <a:r>
              <a:rPr lang="pt-BR" sz="2800" dirty="0" smtClean="0"/>
              <a:t>dinheiro envolvidas </a:t>
            </a:r>
            <a:r>
              <a:rPr lang="pt-BR" sz="2800" dirty="0"/>
              <a:t>e pela reputação do time e </a:t>
            </a:r>
            <a:r>
              <a:rPr lang="pt-BR" sz="2800" dirty="0" smtClean="0"/>
              <a:t>dos patrocinadores do </a:t>
            </a:r>
            <a:r>
              <a:rPr lang="pt-BR" sz="2800" dirty="0"/>
              <a:t>projeto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/>
              <a:t>Condições de risco incluem aspectos do ambiente </a:t>
            </a:r>
            <a:r>
              <a:rPr lang="pt-BR" sz="2800" dirty="0" smtClean="0"/>
              <a:t>do projeto </a:t>
            </a:r>
            <a:r>
              <a:rPr lang="pt-BR" sz="2800" dirty="0"/>
              <a:t>que contribuem para o risco do projeto, </a:t>
            </a:r>
            <a:r>
              <a:rPr lang="pt-BR" sz="2800" dirty="0" smtClean="0"/>
              <a:t>como práticas </a:t>
            </a:r>
            <a:r>
              <a:rPr lang="pt-BR" sz="2800" dirty="0"/>
              <a:t>precárias de gestão de projetos </a:t>
            </a:r>
            <a:r>
              <a:rPr lang="pt-BR" sz="2800" dirty="0" smtClean="0"/>
              <a:t>ou dependência </a:t>
            </a:r>
            <a:r>
              <a:rPr lang="pt-BR" sz="2800" dirty="0"/>
              <a:t>de participantes externos que não </a:t>
            </a:r>
            <a:r>
              <a:rPr lang="pt-BR" sz="2800" dirty="0" smtClean="0"/>
              <a:t>podem ser </a:t>
            </a:r>
            <a:r>
              <a:rPr lang="pt-BR" sz="2800" dirty="0"/>
              <a:t>controlados.</a:t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8528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Processo para identificação, análise e resposta monitoramento, controle  e planejamento do gerenciamento de riscos do projeto.</a:t>
            </a:r>
          </a:p>
          <a:p>
            <a:pPr algn="just"/>
            <a:r>
              <a:rPr lang="pt-BR" dirty="0" smtClean="0"/>
              <a:t>Busca aumentar a probabilidade de surgirem oportunidades  e reduzir a probabilidade e consequências dos impactos negativos no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37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Ameaças  X Oportunidade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Risco é alguma coisa que pode ou não ocorrer no projeto. Se ocorrer pode ter um impacto positivo ou negativo no projeto.</a:t>
            </a:r>
          </a:p>
          <a:p>
            <a:pPr algn="just"/>
            <a:r>
              <a:rPr lang="pt-BR" dirty="0" smtClean="0"/>
              <a:t>Impacto positivo são chamados de oportunidades.</a:t>
            </a:r>
          </a:p>
          <a:p>
            <a:pPr lvl="1" algn="just"/>
            <a:r>
              <a:rPr lang="pt-BR" dirty="0" smtClean="0"/>
              <a:t>Exemplo: O equipamento X é mais barato do que planejamos</a:t>
            </a:r>
          </a:p>
          <a:p>
            <a:pPr algn="just"/>
            <a:r>
              <a:rPr lang="pt-BR" dirty="0" smtClean="0"/>
              <a:t>Impacto Negativo são chamados de ameaças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46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1352550"/>
            <a:ext cx="9144000" cy="3276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 smtClean="0"/>
              <a:t>Um gerenciamento efetivo de riscos deve se preocupar com os seguintes aspectos:</a:t>
            </a:r>
          </a:p>
          <a:p>
            <a:pPr lvl="1" algn="just"/>
            <a:r>
              <a:rPr lang="pt-BR" sz="2400" dirty="0" smtClean="0"/>
              <a:t>Compreender o projeto, produto ou processo a ser empreendido</a:t>
            </a:r>
          </a:p>
          <a:p>
            <a:pPr lvl="1" algn="just"/>
            <a:r>
              <a:rPr lang="pt-BR" sz="2400" dirty="0" smtClean="0"/>
              <a:t>Identificar os elementos do projeto sujeitos a riscos</a:t>
            </a:r>
          </a:p>
          <a:p>
            <a:pPr lvl="1" algn="just"/>
            <a:r>
              <a:rPr lang="pt-BR" sz="2400" dirty="0" smtClean="0"/>
              <a:t>Desenvolver uma lista de ameaças e fraquezas  para cada elemento.</a:t>
            </a:r>
          </a:p>
          <a:p>
            <a:pPr lvl="1" algn="just"/>
            <a:r>
              <a:rPr lang="pt-BR" sz="2400" dirty="0" smtClean="0"/>
              <a:t>Priorizar  ameaças e fraquezas.</a:t>
            </a:r>
          </a:p>
          <a:p>
            <a:pPr lvl="1" algn="just"/>
            <a:r>
              <a:rPr lang="pt-BR" sz="2400" dirty="0" smtClean="0"/>
              <a:t>Identificar impactos.</a:t>
            </a:r>
          </a:p>
          <a:p>
            <a:pPr lvl="1" algn="just"/>
            <a:r>
              <a:rPr lang="pt-BR" sz="2400" dirty="0" smtClean="0"/>
              <a:t>Identificar os controles a serem adotados para evitar, ou minimizar os impactos.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394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FFB34A-BE99-48B8-A654-771D8907F38E}"/>
</file>

<file path=customXml/itemProps2.xml><?xml version="1.0" encoding="utf-8"?>
<ds:datastoreItem xmlns:ds="http://schemas.openxmlformats.org/officeDocument/2006/customXml" ds:itemID="{292A8BDA-AE6B-4E12-BBA3-3E26AC23619E}"/>
</file>

<file path=customXml/itemProps3.xml><?xml version="1.0" encoding="utf-8"?>
<ds:datastoreItem xmlns:ds="http://schemas.openxmlformats.org/officeDocument/2006/customXml" ds:itemID="{CBCAE528-00B8-4EFF-81B2-21C8F431EEB0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645</Words>
  <Application>Microsoft Office PowerPoint</Application>
  <PresentationFormat>Apresentação na tela (16:9)</PresentationFormat>
  <Paragraphs>61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Apresentação em Tela Larga</vt:lpstr>
      <vt:lpstr>GESTÃO DE PROJETOS</vt:lpstr>
      <vt:lpstr>Gerenciamento dos Riscos</vt:lpstr>
      <vt:lpstr>Fundamentos</vt:lpstr>
      <vt:lpstr>Riscos</vt:lpstr>
      <vt:lpstr>Riscos</vt:lpstr>
      <vt:lpstr>Conceitos de  Riscos</vt:lpstr>
      <vt:lpstr>Gerenciamento de Riscos</vt:lpstr>
      <vt:lpstr>Ameaças  X Oportunidade</vt:lpstr>
      <vt:lpstr>Gerenciamento de Riscos</vt:lpstr>
      <vt:lpstr>Gerenciamento de Riscos</vt:lpstr>
      <vt:lpstr>Identificação de Riscos</vt:lpstr>
      <vt:lpstr>Categoria de Riscos</vt:lpstr>
      <vt:lpstr>Análise de Riscos</vt:lpstr>
      <vt:lpstr>Análise Qualitativa de Riscos</vt:lpstr>
      <vt:lpstr>Análise Qualitativa de Riscos</vt:lpstr>
      <vt:lpstr>Análise Qualitativa de Riscos</vt:lpstr>
      <vt:lpstr>Análise Qualitativa de Riscos</vt:lpstr>
      <vt:lpstr>Planejamento de Resposta a Riscos</vt:lpstr>
      <vt:lpstr>Planejamento de Resposta a Riscos</vt:lpstr>
      <vt:lpstr>Planejamento de Resposta a Riscos</vt:lpstr>
      <vt:lpstr>Tipos de respostas aos Riscos</vt:lpstr>
      <vt:lpstr>Tipos de respostas aos Riscos</vt:lpstr>
      <vt:lpstr>Plano de Riscos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2015-06-01T03:21:51Z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