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3DC072-3ADF-432B-86BD-A0E75375E28A}"/>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5DB1891-E9EE-49F2-8056-0E464ADB5B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1F24B36A-0232-42A4-9A28-C63403FD3897}"/>
              </a:ext>
            </a:extLst>
          </p:cNvPr>
          <p:cNvSpPr>
            <a:spLocks noGrp="1"/>
          </p:cNvSpPr>
          <p:nvPr>
            <p:ph type="dt" sz="half" idx="10"/>
          </p:nvPr>
        </p:nvSpPr>
        <p:spPr/>
        <p:txBody>
          <a:bodyPr/>
          <a:lstStyle/>
          <a:p>
            <a:fld id="{C0BC2587-6CC5-4FA1-8872-A769E39AF391}" type="datetimeFigureOut">
              <a:rPr lang="pt-BR" smtClean="0"/>
              <a:t>24/06/2020</a:t>
            </a:fld>
            <a:endParaRPr lang="pt-BR"/>
          </a:p>
        </p:txBody>
      </p:sp>
      <p:sp>
        <p:nvSpPr>
          <p:cNvPr id="5" name="Espaço Reservado para Rodapé 4">
            <a:extLst>
              <a:ext uri="{FF2B5EF4-FFF2-40B4-BE49-F238E27FC236}">
                <a16:creationId xmlns:a16="http://schemas.microsoft.com/office/drawing/2014/main" id="{794E6B7C-B3E9-4B0E-943D-9F64F1C87E6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318CD7A-6E08-4788-8660-87C654880237}"/>
              </a:ext>
            </a:extLst>
          </p:cNvPr>
          <p:cNvSpPr>
            <a:spLocks noGrp="1"/>
          </p:cNvSpPr>
          <p:nvPr>
            <p:ph type="sldNum" sz="quarter" idx="12"/>
          </p:nvPr>
        </p:nvSpPr>
        <p:spPr/>
        <p:txBody>
          <a:bodyPr/>
          <a:lstStyle/>
          <a:p>
            <a:fld id="{9B8A60F5-FCAD-4B35-B459-E2077A2499F5}" type="slidenum">
              <a:rPr lang="pt-BR" smtClean="0"/>
              <a:t>‹nº›</a:t>
            </a:fld>
            <a:endParaRPr lang="pt-BR"/>
          </a:p>
        </p:txBody>
      </p:sp>
    </p:spTree>
    <p:extLst>
      <p:ext uri="{BB962C8B-B14F-4D97-AF65-F5344CB8AC3E}">
        <p14:creationId xmlns:p14="http://schemas.microsoft.com/office/powerpoint/2010/main" val="436080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151D0D-339C-4260-81C1-B7570C9BC527}"/>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8885D4FB-1EF9-4FFA-B286-BED6D0AF2416}"/>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5BC7400-3432-4162-A1C9-C889CF467CA8}"/>
              </a:ext>
            </a:extLst>
          </p:cNvPr>
          <p:cNvSpPr>
            <a:spLocks noGrp="1"/>
          </p:cNvSpPr>
          <p:nvPr>
            <p:ph type="dt" sz="half" idx="10"/>
          </p:nvPr>
        </p:nvSpPr>
        <p:spPr/>
        <p:txBody>
          <a:bodyPr/>
          <a:lstStyle/>
          <a:p>
            <a:fld id="{C0BC2587-6CC5-4FA1-8872-A769E39AF391}" type="datetimeFigureOut">
              <a:rPr lang="pt-BR" smtClean="0"/>
              <a:t>24/06/2020</a:t>
            </a:fld>
            <a:endParaRPr lang="pt-BR"/>
          </a:p>
        </p:txBody>
      </p:sp>
      <p:sp>
        <p:nvSpPr>
          <p:cNvPr id="5" name="Espaço Reservado para Rodapé 4">
            <a:extLst>
              <a:ext uri="{FF2B5EF4-FFF2-40B4-BE49-F238E27FC236}">
                <a16:creationId xmlns:a16="http://schemas.microsoft.com/office/drawing/2014/main" id="{2C4BA345-AD8B-417E-98F4-11F1F35D92C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4C83121-3908-40C4-8BC9-ED85A22326DC}"/>
              </a:ext>
            </a:extLst>
          </p:cNvPr>
          <p:cNvSpPr>
            <a:spLocks noGrp="1"/>
          </p:cNvSpPr>
          <p:nvPr>
            <p:ph type="sldNum" sz="quarter" idx="12"/>
          </p:nvPr>
        </p:nvSpPr>
        <p:spPr/>
        <p:txBody>
          <a:bodyPr/>
          <a:lstStyle/>
          <a:p>
            <a:fld id="{9B8A60F5-FCAD-4B35-B459-E2077A2499F5}" type="slidenum">
              <a:rPr lang="pt-BR" smtClean="0"/>
              <a:t>‹nº›</a:t>
            </a:fld>
            <a:endParaRPr lang="pt-BR"/>
          </a:p>
        </p:txBody>
      </p:sp>
    </p:spTree>
    <p:extLst>
      <p:ext uri="{BB962C8B-B14F-4D97-AF65-F5344CB8AC3E}">
        <p14:creationId xmlns:p14="http://schemas.microsoft.com/office/powerpoint/2010/main" val="3483821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10BDE49-64D3-42C3-9C3C-F579FA95CD3D}"/>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CD065FD-17A1-46A9-891B-39AFCBE16AD7}"/>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54EF7E-A8BF-4FBD-ADA3-1FE80F4DB114}"/>
              </a:ext>
            </a:extLst>
          </p:cNvPr>
          <p:cNvSpPr>
            <a:spLocks noGrp="1"/>
          </p:cNvSpPr>
          <p:nvPr>
            <p:ph type="dt" sz="half" idx="10"/>
          </p:nvPr>
        </p:nvSpPr>
        <p:spPr/>
        <p:txBody>
          <a:bodyPr/>
          <a:lstStyle/>
          <a:p>
            <a:fld id="{C0BC2587-6CC5-4FA1-8872-A769E39AF391}" type="datetimeFigureOut">
              <a:rPr lang="pt-BR" smtClean="0"/>
              <a:t>24/06/2020</a:t>
            </a:fld>
            <a:endParaRPr lang="pt-BR"/>
          </a:p>
        </p:txBody>
      </p:sp>
      <p:sp>
        <p:nvSpPr>
          <p:cNvPr id="5" name="Espaço Reservado para Rodapé 4">
            <a:extLst>
              <a:ext uri="{FF2B5EF4-FFF2-40B4-BE49-F238E27FC236}">
                <a16:creationId xmlns:a16="http://schemas.microsoft.com/office/drawing/2014/main" id="{A1C949D1-680E-4272-A1E2-E9D1AA46622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F20B982-0AC4-42F8-8428-D43BDEA8CD9C}"/>
              </a:ext>
            </a:extLst>
          </p:cNvPr>
          <p:cNvSpPr>
            <a:spLocks noGrp="1"/>
          </p:cNvSpPr>
          <p:nvPr>
            <p:ph type="sldNum" sz="quarter" idx="12"/>
          </p:nvPr>
        </p:nvSpPr>
        <p:spPr/>
        <p:txBody>
          <a:bodyPr/>
          <a:lstStyle/>
          <a:p>
            <a:fld id="{9B8A60F5-FCAD-4B35-B459-E2077A2499F5}" type="slidenum">
              <a:rPr lang="pt-BR" smtClean="0"/>
              <a:t>‹nº›</a:t>
            </a:fld>
            <a:endParaRPr lang="pt-BR"/>
          </a:p>
        </p:txBody>
      </p:sp>
    </p:spTree>
    <p:extLst>
      <p:ext uri="{BB962C8B-B14F-4D97-AF65-F5344CB8AC3E}">
        <p14:creationId xmlns:p14="http://schemas.microsoft.com/office/powerpoint/2010/main" val="97371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BB2549-9BD6-42B0-B55E-63E8AB0E105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3E28E87-A4EE-4C1E-A25B-4F410A1F12D3}"/>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7ADB57C-9F4B-4B3D-9F45-9EFBCCA7819E}"/>
              </a:ext>
            </a:extLst>
          </p:cNvPr>
          <p:cNvSpPr>
            <a:spLocks noGrp="1"/>
          </p:cNvSpPr>
          <p:nvPr>
            <p:ph type="dt" sz="half" idx="10"/>
          </p:nvPr>
        </p:nvSpPr>
        <p:spPr/>
        <p:txBody>
          <a:bodyPr/>
          <a:lstStyle/>
          <a:p>
            <a:fld id="{C0BC2587-6CC5-4FA1-8872-A769E39AF391}" type="datetimeFigureOut">
              <a:rPr lang="pt-BR" smtClean="0"/>
              <a:t>24/06/2020</a:t>
            </a:fld>
            <a:endParaRPr lang="pt-BR"/>
          </a:p>
        </p:txBody>
      </p:sp>
      <p:sp>
        <p:nvSpPr>
          <p:cNvPr id="5" name="Espaço Reservado para Rodapé 4">
            <a:extLst>
              <a:ext uri="{FF2B5EF4-FFF2-40B4-BE49-F238E27FC236}">
                <a16:creationId xmlns:a16="http://schemas.microsoft.com/office/drawing/2014/main" id="{14231067-C662-4619-A81F-8F141F82266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BE777EF-EF12-4AA9-96DB-715401651E95}"/>
              </a:ext>
            </a:extLst>
          </p:cNvPr>
          <p:cNvSpPr>
            <a:spLocks noGrp="1"/>
          </p:cNvSpPr>
          <p:nvPr>
            <p:ph type="sldNum" sz="quarter" idx="12"/>
          </p:nvPr>
        </p:nvSpPr>
        <p:spPr/>
        <p:txBody>
          <a:bodyPr/>
          <a:lstStyle/>
          <a:p>
            <a:fld id="{9B8A60F5-FCAD-4B35-B459-E2077A2499F5}" type="slidenum">
              <a:rPr lang="pt-BR" smtClean="0"/>
              <a:t>‹nº›</a:t>
            </a:fld>
            <a:endParaRPr lang="pt-BR"/>
          </a:p>
        </p:txBody>
      </p:sp>
    </p:spTree>
    <p:extLst>
      <p:ext uri="{BB962C8B-B14F-4D97-AF65-F5344CB8AC3E}">
        <p14:creationId xmlns:p14="http://schemas.microsoft.com/office/powerpoint/2010/main" val="2168515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CE9A74-EA3E-44AB-8A54-B221695ACE7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3E28F9B8-04AC-434B-BAAE-DF33C2A8C7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A8175D3F-ACE5-44F3-B7AD-8A497C4F887A}"/>
              </a:ext>
            </a:extLst>
          </p:cNvPr>
          <p:cNvSpPr>
            <a:spLocks noGrp="1"/>
          </p:cNvSpPr>
          <p:nvPr>
            <p:ph type="dt" sz="half" idx="10"/>
          </p:nvPr>
        </p:nvSpPr>
        <p:spPr/>
        <p:txBody>
          <a:bodyPr/>
          <a:lstStyle/>
          <a:p>
            <a:fld id="{C0BC2587-6CC5-4FA1-8872-A769E39AF391}" type="datetimeFigureOut">
              <a:rPr lang="pt-BR" smtClean="0"/>
              <a:t>24/06/2020</a:t>
            </a:fld>
            <a:endParaRPr lang="pt-BR"/>
          </a:p>
        </p:txBody>
      </p:sp>
      <p:sp>
        <p:nvSpPr>
          <p:cNvPr id="5" name="Espaço Reservado para Rodapé 4">
            <a:extLst>
              <a:ext uri="{FF2B5EF4-FFF2-40B4-BE49-F238E27FC236}">
                <a16:creationId xmlns:a16="http://schemas.microsoft.com/office/drawing/2014/main" id="{304D01B1-AB1C-4B75-A9F0-27EA0049837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28C4B0F-E745-42F0-BE19-03C21CB4B688}"/>
              </a:ext>
            </a:extLst>
          </p:cNvPr>
          <p:cNvSpPr>
            <a:spLocks noGrp="1"/>
          </p:cNvSpPr>
          <p:nvPr>
            <p:ph type="sldNum" sz="quarter" idx="12"/>
          </p:nvPr>
        </p:nvSpPr>
        <p:spPr/>
        <p:txBody>
          <a:bodyPr/>
          <a:lstStyle/>
          <a:p>
            <a:fld id="{9B8A60F5-FCAD-4B35-B459-E2077A2499F5}" type="slidenum">
              <a:rPr lang="pt-BR" smtClean="0"/>
              <a:t>‹nº›</a:t>
            </a:fld>
            <a:endParaRPr lang="pt-BR"/>
          </a:p>
        </p:txBody>
      </p:sp>
    </p:spTree>
    <p:extLst>
      <p:ext uri="{BB962C8B-B14F-4D97-AF65-F5344CB8AC3E}">
        <p14:creationId xmlns:p14="http://schemas.microsoft.com/office/powerpoint/2010/main" val="3528278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B7A6E-ADA9-4C34-8BA3-A152B758C58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A27A01E-07F9-44D5-A676-0CCC29B9077E}"/>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24CD708-E94C-4951-A1D9-65410F3715C2}"/>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F08AA8BB-2239-4A0E-A987-575463257C8E}"/>
              </a:ext>
            </a:extLst>
          </p:cNvPr>
          <p:cNvSpPr>
            <a:spLocks noGrp="1"/>
          </p:cNvSpPr>
          <p:nvPr>
            <p:ph type="dt" sz="half" idx="10"/>
          </p:nvPr>
        </p:nvSpPr>
        <p:spPr/>
        <p:txBody>
          <a:bodyPr/>
          <a:lstStyle/>
          <a:p>
            <a:fld id="{C0BC2587-6CC5-4FA1-8872-A769E39AF391}" type="datetimeFigureOut">
              <a:rPr lang="pt-BR" smtClean="0"/>
              <a:t>24/06/2020</a:t>
            </a:fld>
            <a:endParaRPr lang="pt-BR"/>
          </a:p>
        </p:txBody>
      </p:sp>
      <p:sp>
        <p:nvSpPr>
          <p:cNvPr id="6" name="Espaço Reservado para Rodapé 5">
            <a:extLst>
              <a:ext uri="{FF2B5EF4-FFF2-40B4-BE49-F238E27FC236}">
                <a16:creationId xmlns:a16="http://schemas.microsoft.com/office/drawing/2014/main" id="{826AB8B0-237D-46DF-99D3-3DB369AEE35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A258A2D-AF71-44CA-AB03-94A11068C7BF}"/>
              </a:ext>
            </a:extLst>
          </p:cNvPr>
          <p:cNvSpPr>
            <a:spLocks noGrp="1"/>
          </p:cNvSpPr>
          <p:nvPr>
            <p:ph type="sldNum" sz="quarter" idx="12"/>
          </p:nvPr>
        </p:nvSpPr>
        <p:spPr/>
        <p:txBody>
          <a:bodyPr/>
          <a:lstStyle/>
          <a:p>
            <a:fld id="{9B8A60F5-FCAD-4B35-B459-E2077A2499F5}" type="slidenum">
              <a:rPr lang="pt-BR" smtClean="0"/>
              <a:t>‹nº›</a:t>
            </a:fld>
            <a:endParaRPr lang="pt-BR"/>
          </a:p>
        </p:txBody>
      </p:sp>
    </p:spTree>
    <p:extLst>
      <p:ext uri="{BB962C8B-B14F-4D97-AF65-F5344CB8AC3E}">
        <p14:creationId xmlns:p14="http://schemas.microsoft.com/office/powerpoint/2010/main" val="4102846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205E9F-B136-484E-96CC-D3F5915BB9A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EBA20D5-B6E9-48BA-A8AD-63FC481C32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2BF90997-9DA3-4FA0-BE66-088514EE4C7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50D4E2A-F287-4827-A062-1D03495320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205B2E1A-B27B-4E84-9640-2B06FEC75733}"/>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E5659AB7-990D-4ADA-ADD8-4352553F130B}"/>
              </a:ext>
            </a:extLst>
          </p:cNvPr>
          <p:cNvSpPr>
            <a:spLocks noGrp="1"/>
          </p:cNvSpPr>
          <p:nvPr>
            <p:ph type="dt" sz="half" idx="10"/>
          </p:nvPr>
        </p:nvSpPr>
        <p:spPr/>
        <p:txBody>
          <a:bodyPr/>
          <a:lstStyle/>
          <a:p>
            <a:fld id="{C0BC2587-6CC5-4FA1-8872-A769E39AF391}" type="datetimeFigureOut">
              <a:rPr lang="pt-BR" smtClean="0"/>
              <a:t>24/06/2020</a:t>
            </a:fld>
            <a:endParaRPr lang="pt-BR"/>
          </a:p>
        </p:txBody>
      </p:sp>
      <p:sp>
        <p:nvSpPr>
          <p:cNvPr id="8" name="Espaço Reservado para Rodapé 7">
            <a:extLst>
              <a:ext uri="{FF2B5EF4-FFF2-40B4-BE49-F238E27FC236}">
                <a16:creationId xmlns:a16="http://schemas.microsoft.com/office/drawing/2014/main" id="{26154A93-3BED-48EF-A07B-CB66E78FBE1E}"/>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624B2BD-88B8-4324-A435-A03A5EF638ED}"/>
              </a:ext>
            </a:extLst>
          </p:cNvPr>
          <p:cNvSpPr>
            <a:spLocks noGrp="1"/>
          </p:cNvSpPr>
          <p:nvPr>
            <p:ph type="sldNum" sz="quarter" idx="12"/>
          </p:nvPr>
        </p:nvSpPr>
        <p:spPr/>
        <p:txBody>
          <a:bodyPr/>
          <a:lstStyle/>
          <a:p>
            <a:fld id="{9B8A60F5-FCAD-4B35-B459-E2077A2499F5}" type="slidenum">
              <a:rPr lang="pt-BR" smtClean="0"/>
              <a:t>‹nº›</a:t>
            </a:fld>
            <a:endParaRPr lang="pt-BR"/>
          </a:p>
        </p:txBody>
      </p:sp>
    </p:spTree>
    <p:extLst>
      <p:ext uri="{BB962C8B-B14F-4D97-AF65-F5344CB8AC3E}">
        <p14:creationId xmlns:p14="http://schemas.microsoft.com/office/powerpoint/2010/main" val="1332902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33A36C-A2F2-43E2-9101-0F775F5DDB15}"/>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744F0DA-5DBE-42FA-A692-4C1D63FD6A77}"/>
              </a:ext>
            </a:extLst>
          </p:cNvPr>
          <p:cNvSpPr>
            <a:spLocks noGrp="1"/>
          </p:cNvSpPr>
          <p:nvPr>
            <p:ph type="dt" sz="half" idx="10"/>
          </p:nvPr>
        </p:nvSpPr>
        <p:spPr/>
        <p:txBody>
          <a:bodyPr/>
          <a:lstStyle/>
          <a:p>
            <a:fld id="{C0BC2587-6CC5-4FA1-8872-A769E39AF391}" type="datetimeFigureOut">
              <a:rPr lang="pt-BR" smtClean="0"/>
              <a:t>24/06/2020</a:t>
            </a:fld>
            <a:endParaRPr lang="pt-BR"/>
          </a:p>
        </p:txBody>
      </p:sp>
      <p:sp>
        <p:nvSpPr>
          <p:cNvPr id="4" name="Espaço Reservado para Rodapé 3">
            <a:extLst>
              <a:ext uri="{FF2B5EF4-FFF2-40B4-BE49-F238E27FC236}">
                <a16:creationId xmlns:a16="http://schemas.microsoft.com/office/drawing/2014/main" id="{70F5A641-2D7C-4EA5-AF87-45E351897E2A}"/>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34ACE0E-4537-45FF-8626-6665248AA476}"/>
              </a:ext>
            </a:extLst>
          </p:cNvPr>
          <p:cNvSpPr>
            <a:spLocks noGrp="1"/>
          </p:cNvSpPr>
          <p:nvPr>
            <p:ph type="sldNum" sz="quarter" idx="12"/>
          </p:nvPr>
        </p:nvSpPr>
        <p:spPr/>
        <p:txBody>
          <a:bodyPr/>
          <a:lstStyle/>
          <a:p>
            <a:fld id="{9B8A60F5-FCAD-4B35-B459-E2077A2499F5}" type="slidenum">
              <a:rPr lang="pt-BR" smtClean="0"/>
              <a:t>‹nº›</a:t>
            </a:fld>
            <a:endParaRPr lang="pt-BR"/>
          </a:p>
        </p:txBody>
      </p:sp>
    </p:spTree>
    <p:extLst>
      <p:ext uri="{BB962C8B-B14F-4D97-AF65-F5344CB8AC3E}">
        <p14:creationId xmlns:p14="http://schemas.microsoft.com/office/powerpoint/2010/main" val="163157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3956515C-EABB-417F-9FA0-A76238D18FB4}"/>
              </a:ext>
            </a:extLst>
          </p:cNvPr>
          <p:cNvSpPr>
            <a:spLocks noGrp="1"/>
          </p:cNvSpPr>
          <p:nvPr>
            <p:ph type="dt" sz="half" idx="10"/>
          </p:nvPr>
        </p:nvSpPr>
        <p:spPr/>
        <p:txBody>
          <a:bodyPr/>
          <a:lstStyle/>
          <a:p>
            <a:fld id="{C0BC2587-6CC5-4FA1-8872-A769E39AF391}" type="datetimeFigureOut">
              <a:rPr lang="pt-BR" smtClean="0"/>
              <a:t>24/06/2020</a:t>
            </a:fld>
            <a:endParaRPr lang="pt-BR"/>
          </a:p>
        </p:txBody>
      </p:sp>
      <p:sp>
        <p:nvSpPr>
          <p:cNvPr id="3" name="Espaço Reservado para Rodapé 2">
            <a:extLst>
              <a:ext uri="{FF2B5EF4-FFF2-40B4-BE49-F238E27FC236}">
                <a16:creationId xmlns:a16="http://schemas.microsoft.com/office/drawing/2014/main" id="{8C817279-64ED-48E2-9063-346785746427}"/>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0A4EE487-9308-400C-86A7-AFFA740EC592}"/>
              </a:ext>
            </a:extLst>
          </p:cNvPr>
          <p:cNvSpPr>
            <a:spLocks noGrp="1"/>
          </p:cNvSpPr>
          <p:nvPr>
            <p:ph type="sldNum" sz="quarter" idx="12"/>
          </p:nvPr>
        </p:nvSpPr>
        <p:spPr/>
        <p:txBody>
          <a:bodyPr/>
          <a:lstStyle/>
          <a:p>
            <a:fld id="{9B8A60F5-FCAD-4B35-B459-E2077A2499F5}" type="slidenum">
              <a:rPr lang="pt-BR" smtClean="0"/>
              <a:t>‹nº›</a:t>
            </a:fld>
            <a:endParaRPr lang="pt-BR"/>
          </a:p>
        </p:txBody>
      </p:sp>
    </p:spTree>
    <p:extLst>
      <p:ext uri="{BB962C8B-B14F-4D97-AF65-F5344CB8AC3E}">
        <p14:creationId xmlns:p14="http://schemas.microsoft.com/office/powerpoint/2010/main" val="1021194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96F58-93C3-4827-974C-52CFB66118A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6B05F3B-9A2C-462E-9249-891A2E6110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52B5AED6-4AED-4B33-A5AD-C25EB07914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2E1FEE4-81D9-4116-BF88-2D2D68A471CE}"/>
              </a:ext>
            </a:extLst>
          </p:cNvPr>
          <p:cNvSpPr>
            <a:spLocks noGrp="1"/>
          </p:cNvSpPr>
          <p:nvPr>
            <p:ph type="dt" sz="half" idx="10"/>
          </p:nvPr>
        </p:nvSpPr>
        <p:spPr/>
        <p:txBody>
          <a:bodyPr/>
          <a:lstStyle/>
          <a:p>
            <a:fld id="{C0BC2587-6CC5-4FA1-8872-A769E39AF391}" type="datetimeFigureOut">
              <a:rPr lang="pt-BR" smtClean="0"/>
              <a:t>24/06/2020</a:t>
            </a:fld>
            <a:endParaRPr lang="pt-BR"/>
          </a:p>
        </p:txBody>
      </p:sp>
      <p:sp>
        <p:nvSpPr>
          <p:cNvPr id="6" name="Espaço Reservado para Rodapé 5">
            <a:extLst>
              <a:ext uri="{FF2B5EF4-FFF2-40B4-BE49-F238E27FC236}">
                <a16:creationId xmlns:a16="http://schemas.microsoft.com/office/drawing/2014/main" id="{8DE07F9E-76EE-46A2-86B9-A67D7B82ACA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53C5D00-015F-461B-A576-3EB63B9EC601}"/>
              </a:ext>
            </a:extLst>
          </p:cNvPr>
          <p:cNvSpPr>
            <a:spLocks noGrp="1"/>
          </p:cNvSpPr>
          <p:nvPr>
            <p:ph type="sldNum" sz="quarter" idx="12"/>
          </p:nvPr>
        </p:nvSpPr>
        <p:spPr/>
        <p:txBody>
          <a:bodyPr/>
          <a:lstStyle/>
          <a:p>
            <a:fld id="{9B8A60F5-FCAD-4B35-B459-E2077A2499F5}" type="slidenum">
              <a:rPr lang="pt-BR" smtClean="0"/>
              <a:t>‹nº›</a:t>
            </a:fld>
            <a:endParaRPr lang="pt-BR"/>
          </a:p>
        </p:txBody>
      </p:sp>
    </p:spTree>
    <p:extLst>
      <p:ext uri="{BB962C8B-B14F-4D97-AF65-F5344CB8AC3E}">
        <p14:creationId xmlns:p14="http://schemas.microsoft.com/office/powerpoint/2010/main" val="1508524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218317-CB7A-4CA9-B4DC-D2F04228180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36587DF-3ED3-477B-B3DA-C96DB54BCE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62E2030-CC3B-497C-8A55-D1198D89F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9DE305E-417A-40D9-BFE1-089E4582ABBD}"/>
              </a:ext>
            </a:extLst>
          </p:cNvPr>
          <p:cNvSpPr>
            <a:spLocks noGrp="1"/>
          </p:cNvSpPr>
          <p:nvPr>
            <p:ph type="dt" sz="half" idx="10"/>
          </p:nvPr>
        </p:nvSpPr>
        <p:spPr/>
        <p:txBody>
          <a:bodyPr/>
          <a:lstStyle/>
          <a:p>
            <a:fld id="{C0BC2587-6CC5-4FA1-8872-A769E39AF391}" type="datetimeFigureOut">
              <a:rPr lang="pt-BR" smtClean="0"/>
              <a:t>24/06/2020</a:t>
            </a:fld>
            <a:endParaRPr lang="pt-BR"/>
          </a:p>
        </p:txBody>
      </p:sp>
      <p:sp>
        <p:nvSpPr>
          <p:cNvPr id="6" name="Espaço Reservado para Rodapé 5">
            <a:extLst>
              <a:ext uri="{FF2B5EF4-FFF2-40B4-BE49-F238E27FC236}">
                <a16:creationId xmlns:a16="http://schemas.microsoft.com/office/drawing/2014/main" id="{FA9E6250-9512-4F00-B695-FDDF7BAF234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119644F-F3D6-4DE4-856D-CD7B31D5B15F}"/>
              </a:ext>
            </a:extLst>
          </p:cNvPr>
          <p:cNvSpPr>
            <a:spLocks noGrp="1"/>
          </p:cNvSpPr>
          <p:nvPr>
            <p:ph type="sldNum" sz="quarter" idx="12"/>
          </p:nvPr>
        </p:nvSpPr>
        <p:spPr/>
        <p:txBody>
          <a:bodyPr/>
          <a:lstStyle/>
          <a:p>
            <a:fld id="{9B8A60F5-FCAD-4B35-B459-E2077A2499F5}" type="slidenum">
              <a:rPr lang="pt-BR" smtClean="0"/>
              <a:t>‹nº›</a:t>
            </a:fld>
            <a:endParaRPr lang="pt-BR"/>
          </a:p>
        </p:txBody>
      </p:sp>
    </p:spTree>
    <p:extLst>
      <p:ext uri="{BB962C8B-B14F-4D97-AF65-F5344CB8AC3E}">
        <p14:creationId xmlns:p14="http://schemas.microsoft.com/office/powerpoint/2010/main" val="4191411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CF2C46F-A819-4390-A542-116B742898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A6E034D8-411B-4F56-8036-C7A37D0303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75CEB04-6424-4C02-9999-713D43226F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BC2587-6CC5-4FA1-8872-A769E39AF391}" type="datetimeFigureOut">
              <a:rPr lang="pt-BR" smtClean="0"/>
              <a:t>24/06/2020</a:t>
            </a:fld>
            <a:endParaRPr lang="pt-BR"/>
          </a:p>
        </p:txBody>
      </p:sp>
      <p:sp>
        <p:nvSpPr>
          <p:cNvPr id="5" name="Espaço Reservado para Rodapé 4">
            <a:extLst>
              <a:ext uri="{FF2B5EF4-FFF2-40B4-BE49-F238E27FC236}">
                <a16:creationId xmlns:a16="http://schemas.microsoft.com/office/drawing/2014/main" id="{4AD634E5-01AD-4DA1-AC19-8520495AEF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06E73840-A857-4E15-9362-25FD0942DC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8A60F5-FCAD-4B35-B459-E2077A2499F5}" type="slidenum">
              <a:rPr lang="pt-BR" smtClean="0"/>
              <a:t>‹nº›</a:t>
            </a:fld>
            <a:endParaRPr lang="pt-BR"/>
          </a:p>
        </p:txBody>
      </p:sp>
    </p:spTree>
    <p:extLst>
      <p:ext uri="{BB962C8B-B14F-4D97-AF65-F5344CB8AC3E}">
        <p14:creationId xmlns:p14="http://schemas.microsoft.com/office/powerpoint/2010/main" val="2918955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22CA0-639E-461B-B64D-3D9937E5FB8A}"/>
              </a:ext>
            </a:extLst>
          </p:cNvPr>
          <p:cNvSpPr>
            <a:spLocks noGrp="1"/>
          </p:cNvSpPr>
          <p:nvPr>
            <p:ph type="ctrTitle"/>
          </p:nvPr>
        </p:nvSpPr>
        <p:spPr/>
        <p:txBody>
          <a:bodyPr/>
          <a:lstStyle/>
          <a:p>
            <a:r>
              <a:rPr lang="pt-BR" dirty="0"/>
              <a:t>Project </a:t>
            </a:r>
            <a:r>
              <a:rPr lang="pt-BR" dirty="0" err="1"/>
              <a:t>Model</a:t>
            </a:r>
            <a:r>
              <a:rPr lang="pt-BR" dirty="0"/>
              <a:t> </a:t>
            </a:r>
            <a:r>
              <a:rPr lang="pt-BR" dirty="0" err="1"/>
              <a:t>Canvas</a:t>
            </a:r>
            <a:endParaRPr lang="pt-BR" dirty="0"/>
          </a:p>
        </p:txBody>
      </p:sp>
      <p:sp>
        <p:nvSpPr>
          <p:cNvPr id="3" name="Subtítulo 2">
            <a:extLst>
              <a:ext uri="{FF2B5EF4-FFF2-40B4-BE49-F238E27FC236}">
                <a16:creationId xmlns:a16="http://schemas.microsoft.com/office/drawing/2014/main" id="{1BAF09B9-DC6C-4A4F-8192-051484887A64}"/>
              </a:ext>
            </a:extLst>
          </p:cNvPr>
          <p:cNvSpPr>
            <a:spLocks noGrp="1"/>
          </p:cNvSpPr>
          <p:nvPr>
            <p:ph type="subTitle" idx="1"/>
          </p:nvPr>
        </p:nvSpPr>
        <p:spPr/>
        <p:txBody>
          <a:bodyPr/>
          <a:lstStyle/>
          <a:p>
            <a:r>
              <a:rPr lang="pt-BR" dirty="0"/>
              <a:t>Prof. Claudio Lima</a:t>
            </a:r>
          </a:p>
        </p:txBody>
      </p:sp>
    </p:spTree>
    <p:extLst>
      <p:ext uri="{BB962C8B-B14F-4D97-AF65-F5344CB8AC3E}">
        <p14:creationId xmlns:p14="http://schemas.microsoft.com/office/powerpoint/2010/main" val="71840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A9F458-59CD-4609-AB69-A9C38B698529}"/>
              </a:ext>
            </a:extLst>
          </p:cNvPr>
          <p:cNvSpPr>
            <a:spLocks noGrp="1"/>
          </p:cNvSpPr>
          <p:nvPr>
            <p:ph type="title"/>
          </p:nvPr>
        </p:nvSpPr>
        <p:spPr/>
        <p:txBody>
          <a:bodyPr/>
          <a:lstStyle/>
          <a:p>
            <a:r>
              <a:rPr lang="pt-BR" dirty="0"/>
              <a:t>Quando e quanto?</a:t>
            </a:r>
          </a:p>
        </p:txBody>
      </p:sp>
      <p:sp>
        <p:nvSpPr>
          <p:cNvPr id="3" name="Espaço Reservado para Conteúdo 2">
            <a:extLst>
              <a:ext uri="{FF2B5EF4-FFF2-40B4-BE49-F238E27FC236}">
                <a16:creationId xmlns:a16="http://schemas.microsoft.com/office/drawing/2014/main" id="{3A0F95BD-1A1F-429D-A4ED-28801ABF6BCF}"/>
              </a:ext>
            </a:extLst>
          </p:cNvPr>
          <p:cNvSpPr>
            <a:spLocks noGrp="1"/>
          </p:cNvSpPr>
          <p:nvPr>
            <p:ph idx="1"/>
          </p:nvPr>
        </p:nvSpPr>
        <p:spPr/>
        <p:txBody>
          <a:bodyPr/>
          <a:lstStyle/>
          <a:p>
            <a:pPr marL="0" indent="0" algn="just">
              <a:buNone/>
            </a:pPr>
            <a:r>
              <a:rPr lang="pt-BR" dirty="0"/>
              <a:t>O bloco dos riscos, da linha do tempo e dos custos compõe a coluna quando e quanto. Trata-se da coluna da programação, que deixa claro quando o projeto será entregue e quanto ele irá custar, além dos riscos aos quais o projeto está exposto ao longo do seu ciclo de vida e que podem alterar os prazos.</a:t>
            </a:r>
          </a:p>
          <a:p>
            <a:pPr marL="0" indent="0" algn="just">
              <a:buNone/>
            </a:pPr>
            <a:r>
              <a:rPr lang="pt-BR" dirty="0"/>
              <a:t>Agora que você entendeu como funciona o Project </a:t>
            </a:r>
            <a:r>
              <a:rPr lang="pt-BR" dirty="0" err="1"/>
              <a:t>Model</a:t>
            </a:r>
            <a:r>
              <a:rPr lang="pt-BR" dirty="0"/>
              <a:t> </a:t>
            </a:r>
            <a:r>
              <a:rPr lang="pt-BR" dirty="0" err="1"/>
              <a:t>Canvas</a:t>
            </a:r>
            <a:r>
              <a:rPr lang="pt-BR" dirty="0"/>
              <a:t>, que tal entender quais são os principais benefícios em utilizá-lo?</a:t>
            </a:r>
          </a:p>
        </p:txBody>
      </p:sp>
    </p:spTree>
    <p:extLst>
      <p:ext uri="{BB962C8B-B14F-4D97-AF65-F5344CB8AC3E}">
        <p14:creationId xmlns:p14="http://schemas.microsoft.com/office/powerpoint/2010/main" val="2992338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6B41D-8FE7-414C-83BE-00CC22713598}"/>
              </a:ext>
            </a:extLst>
          </p:cNvPr>
          <p:cNvSpPr>
            <a:spLocks noGrp="1"/>
          </p:cNvSpPr>
          <p:nvPr>
            <p:ph type="title"/>
          </p:nvPr>
        </p:nvSpPr>
        <p:spPr/>
        <p:txBody>
          <a:bodyPr/>
          <a:lstStyle/>
          <a:p>
            <a:r>
              <a:rPr lang="pt-BR" dirty="0"/>
              <a:t>Benefícios de utilizar o Project </a:t>
            </a:r>
            <a:r>
              <a:rPr lang="pt-BR" dirty="0" err="1"/>
              <a:t>Model</a:t>
            </a:r>
            <a:r>
              <a:rPr lang="pt-BR" dirty="0"/>
              <a:t> </a:t>
            </a:r>
            <a:r>
              <a:rPr lang="pt-BR" dirty="0" err="1"/>
              <a:t>Canvas</a:t>
            </a:r>
            <a:endParaRPr lang="pt-BR" dirty="0"/>
          </a:p>
        </p:txBody>
      </p:sp>
      <p:sp>
        <p:nvSpPr>
          <p:cNvPr id="3" name="Espaço Reservado para Conteúdo 2">
            <a:extLst>
              <a:ext uri="{FF2B5EF4-FFF2-40B4-BE49-F238E27FC236}">
                <a16:creationId xmlns:a16="http://schemas.microsoft.com/office/drawing/2014/main" id="{2DE8B5D7-D7F1-4DD1-9104-28AB6CB776AE}"/>
              </a:ext>
            </a:extLst>
          </p:cNvPr>
          <p:cNvSpPr>
            <a:spLocks noGrp="1"/>
          </p:cNvSpPr>
          <p:nvPr>
            <p:ph idx="1"/>
          </p:nvPr>
        </p:nvSpPr>
        <p:spPr/>
        <p:txBody>
          <a:bodyPr>
            <a:normAutofit fontScale="92500" lnSpcReduction="10000"/>
          </a:bodyPr>
          <a:lstStyle/>
          <a:p>
            <a:r>
              <a:rPr lang="pt-BR" b="1" dirty="0"/>
              <a:t>Facilita na compreensão do projeto</a:t>
            </a:r>
          </a:p>
          <a:p>
            <a:pPr marL="0" indent="0" algn="just">
              <a:buNone/>
            </a:pPr>
            <a:r>
              <a:rPr lang="pt-BR" dirty="0"/>
              <a:t>	Quando utilizamos apenas um plano de projeto tradicional, o gerente de projetos resume as informações sobre o projeto em um documento e o apresenta para a equipe e para os stakeholders.</a:t>
            </a:r>
          </a:p>
          <a:p>
            <a:pPr marL="0" indent="0" algn="just">
              <a:buNone/>
            </a:pPr>
            <a:r>
              <a:rPr lang="pt-BR" dirty="0"/>
              <a:t>	Entretanto, isso gera relação de passividade dos envolvidos em relação ao gerente de projetos, que acabam apenas concordando ou discordando do que estão ouvindo. O Project </a:t>
            </a:r>
            <a:r>
              <a:rPr lang="pt-BR" dirty="0" err="1"/>
              <a:t>Model</a:t>
            </a:r>
            <a:r>
              <a:rPr lang="pt-BR" dirty="0"/>
              <a:t> </a:t>
            </a:r>
            <a:r>
              <a:rPr lang="pt-BR" dirty="0" err="1"/>
              <a:t>Canvas</a:t>
            </a:r>
            <a:r>
              <a:rPr lang="pt-BR" dirty="0"/>
              <a:t> é uma abordagem mais colaborativa, pois a equipe participa da construção do plano colando os post-its e ajudando a planejar o projeto.</a:t>
            </a:r>
          </a:p>
          <a:p>
            <a:pPr marL="0" indent="0" algn="just">
              <a:buNone/>
            </a:pPr>
            <a:r>
              <a:rPr lang="pt-BR" dirty="0"/>
              <a:t>	O Project </a:t>
            </a:r>
            <a:r>
              <a:rPr lang="pt-BR" dirty="0" err="1"/>
              <a:t>Model</a:t>
            </a:r>
            <a:r>
              <a:rPr lang="pt-BR" dirty="0"/>
              <a:t> </a:t>
            </a:r>
            <a:r>
              <a:rPr lang="pt-BR" dirty="0" err="1"/>
              <a:t>Canvas</a:t>
            </a:r>
            <a:r>
              <a:rPr lang="pt-BR" dirty="0"/>
              <a:t> não substitui, necessariamente, um documento formal com o planejamento, mas ajuda a realiza-lo efetivamente de forma mais democrática</a:t>
            </a:r>
          </a:p>
          <a:p>
            <a:endParaRPr lang="pt-BR" dirty="0"/>
          </a:p>
        </p:txBody>
      </p:sp>
    </p:spTree>
    <p:extLst>
      <p:ext uri="{BB962C8B-B14F-4D97-AF65-F5344CB8AC3E}">
        <p14:creationId xmlns:p14="http://schemas.microsoft.com/office/powerpoint/2010/main" val="88660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273D0-16F0-409A-A5C4-4038E3391740}"/>
              </a:ext>
            </a:extLst>
          </p:cNvPr>
          <p:cNvSpPr>
            <a:spLocks noGrp="1"/>
          </p:cNvSpPr>
          <p:nvPr>
            <p:ph type="title"/>
          </p:nvPr>
        </p:nvSpPr>
        <p:spPr/>
        <p:txBody>
          <a:bodyPr/>
          <a:lstStyle/>
          <a:p>
            <a:r>
              <a:rPr lang="pt-BR" dirty="0"/>
              <a:t>Benefícios de utilizar o Project </a:t>
            </a:r>
            <a:r>
              <a:rPr lang="pt-BR" dirty="0" err="1"/>
              <a:t>Model</a:t>
            </a:r>
            <a:r>
              <a:rPr lang="pt-BR" dirty="0"/>
              <a:t> </a:t>
            </a:r>
            <a:r>
              <a:rPr lang="pt-BR" dirty="0" err="1"/>
              <a:t>Canvas</a:t>
            </a:r>
            <a:endParaRPr lang="pt-BR" dirty="0"/>
          </a:p>
        </p:txBody>
      </p:sp>
      <p:sp>
        <p:nvSpPr>
          <p:cNvPr id="3" name="Espaço Reservado para Conteúdo 2">
            <a:extLst>
              <a:ext uri="{FF2B5EF4-FFF2-40B4-BE49-F238E27FC236}">
                <a16:creationId xmlns:a16="http://schemas.microsoft.com/office/drawing/2014/main" id="{9E525661-76BA-4D6D-BEC0-2DA6D5599EB8}"/>
              </a:ext>
            </a:extLst>
          </p:cNvPr>
          <p:cNvSpPr>
            <a:spLocks noGrp="1"/>
          </p:cNvSpPr>
          <p:nvPr>
            <p:ph idx="1"/>
          </p:nvPr>
        </p:nvSpPr>
        <p:spPr/>
        <p:txBody>
          <a:bodyPr>
            <a:normAutofit fontScale="85000" lnSpcReduction="10000"/>
          </a:bodyPr>
          <a:lstStyle/>
          <a:p>
            <a:r>
              <a:rPr lang="pt-BR" b="1" dirty="0"/>
              <a:t>Facilita a identificação de problemas</a:t>
            </a:r>
          </a:p>
          <a:p>
            <a:pPr marL="0" indent="0" algn="just">
              <a:buNone/>
            </a:pPr>
            <a:r>
              <a:rPr lang="pt-BR" dirty="0"/>
              <a:t>	Como já foi dito, o PM </a:t>
            </a:r>
            <a:r>
              <a:rPr lang="pt-BR" dirty="0" err="1"/>
              <a:t>Canvas</a:t>
            </a:r>
            <a:r>
              <a:rPr lang="pt-BR" dirty="0"/>
              <a:t> explicita de forma visual a relação de dependência entre as diversas áreas do projeto. Isso permite identificar problemas e inconsistências muito mais rapidamente na hora do planejamento.</a:t>
            </a:r>
          </a:p>
          <a:p>
            <a:r>
              <a:rPr lang="pt-BR" b="1" dirty="0"/>
              <a:t>Melhora na comunicação</a:t>
            </a:r>
          </a:p>
          <a:p>
            <a:pPr marL="0" indent="0" algn="just">
              <a:buNone/>
            </a:pPr>
            <a:r>
              <a:rPr lang="pt-BR" dirty="0"/>
              <a:t>	Por se tratar de uma metodologia mais acessível e simples, o Project </a:t>
            </a:r>
            <a:r>
              <a:rPr lang="pt-BR" dirty="0" err="1"/>
              <a:t>Model</a:t>
            </a:r>
            <a:r>
              <a:rPr lang="pt-BR" dirty="0"/>
              <a:t> </a:t>
            </a:r>
            <a:r>
              <a:rPr lang="pt-BR" dirty="0" err="1"/>
              <a:t>Canvas</a:t>
            </a:r>
            <a:r>
              <a:rPr lang="pt-BR" dirty="0"/>
              <a:t> ajuda a melhorar a comunicação entre os envolvidos no projeto. Isso porque o nível de compreensão sobre as diversas áreas do projeto aumenta entre os membros da equipe, permitindo maior diálogo com maior propriedade.</a:t>
            </a:r>
          </a:p>
          <a:p>
            <a:pPr marL="0" indent="0" algn="just">
              <a:buNone/>
            </a:pPr>
            <a:r>
              <a:rPr lang="pt-BR" dirty="0"/>
              <a:t>	Além disso, como o </a:t>
            </a:r>
            <a:r>
              <a:rPr lang="pt-BR" dirty="0" err="1"/>
              <a:t>canvas</a:t>
            </a:r>
            <a:r>
              <a:rPr lang="pt-BR" dirty="0"/>
              <a:t> pode ficar exposto e acessível para todos, é muito mais fácil para a equipe saber e lembrar quando houver qualquer tipo de alteração no planejamento.</a:t>
            </a:r>
          </a:p>
          <a:p>
            <a:endParaRPr lang="pt-BR" dirty="0"/>
          </a:p>
        </p:txBody>
      </p:sp>
    </p:spTree>
    <p:extLst>
      <p:ext uri="{BB962C8B-B14F-4D97-AF65-F5344CB8AC3E}">
        <p14:creationId xmlns:p14="http://schemas.microsoft.com/office/powerpoint/2010/main" val="579459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01F321-43A8-4A51-ABE3-BFF7C0942C00}"/>
              </a:ext>
            </a:extLst>
          </p:cNvPr>
          <p:cNvSpPr>
            <a:spLocks noGrp="1"/>
          </p:cNvSpPr>
          <p:nvPr>
            <p:ph type="title"/>
          </p:nvPr>
        </p:nvSpPr>
        <p:spPr/>
        <p:txBody>
          <a:bodyPr/>
          <a:lstStyle/>
          <a:p>
            <a:r>
              <a:rPr lang="pt-BR" dirty="0"/>
              <a:t>Benefícios de utilizar o Project </a:t>
            </a:r>
            <a:r>
              <a:rPr lang="pt-BR" dirty="0" err="1"/>
              <a:t>Model</a:t>
            </a:r>
            <a:r>
              <a:rPr lang="pt-BR" dirty="0"/>
              <a:t> </a:t>
            </a:r>
            <a:r>
              <a:rPr lang="pt-BR" dirty="0" err="1"/>
              <a:t>Canvas</a:t>
            </a:r>
            <a:endParaRPr lang="pt-BR" dirty="0"/>
          </a:p>
        </p:txBody>
      </p:sp>
      <p:sp>
        <p:nvSpPr>
          <p:cNvPr id="3" name="Espaço Reservado para Conteúdo 2">
            <a:extLst>
              <a:ext uri="{FF2B5EF4-FFF2-40B4-BE49-F238E27FC236}">
                <a16:creationId xmlns:a16="http://schemas.microsoft.com/office/drawing/2014/main" id="{80E5680B-97D4-4F99-9108-1D74947481CD}"/>
              </a:ext>
            </a:extLst>
          </p:cNvPr>
          <p:cNvSpPr>
            <a:spLocks noGrp="1"/>
          </p:cNvSpPr>
          <p:nvPr>
            <p:ph idx="1"/>
          </p:nvPr>
        </p:nvSpPr>
        <p:spPr/>
        <p:txBody>
          <a:bodyPr/>
          <a:lstStyle/>
          <a:p>
            <a:r>
              <a:rPr lang="pt-BR" sz="2400" b="1" dirty="0"/>
              <a:t>Aumento da objetividade</a:t>
            </a:r>
          </a:p>
          <a:p>
            <a:pPr marL="0" indent="0" algn="just">
              <a:buNone/>
            </a:pPr>
            <a:r>
              <a:rPr lang="pt-BR" dirty="0"/>
              <a:t>	Utilizar o </a:t>
            </a:r>
            <a:r>
              <a:rPr lang="pt-BR" dirty="0" err="1"/>
              <a:t>canvas</a:t>
            </a:r>
            <a:r>
              <a:rPr lang="pt-BR" dirty="0"/>
              <a:t> ajuda a criar tarefas mais objetivas, pois o modelo de quadro com post its favorece isso. Primeiramente, post-its são pequenos e exigem objetividade na hora de descrever as especificações. Depois, eles podem ser facilmente movidos de uma coluna para outra ou removidos no caso de alterações no projeto, permitindo fácil atualização do quadro conforme o projeto evolui.</a:t>
            </a:r>
          </a:p>
          <a:p>
            <a:endParaRPr lang="pt-BR" dirty="0"/>
          </a:p>
        </p:txBody>
      </p:sp>
    </p:spTree>
    <p:extLst>
      <p:ext uri="{BB962C8B-B14F-4D97-AF65-F5344CB8AC3E}">
        <p14:creationId xmlns:p14="http://schemas.microsoft.com/office/powerpoint/2010/main" val="1203894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FF0645-A453-4F32-ADB8-C30EAF5C236D}"/>
              </a:ext>
            </a:extLst>
          </p:cNvPr>
          <p:cNvSpPr>
            <a:spLocks noGrp="1"/>
          </p:cNvSpPr>
          <p:nvPr>
            <p:ph type="title"/>
          </p:nvPr>
        </p:nvSpPr>
        <p:spPr>
          <a:xfrm>
            <a:off x="838200" y="365125"/>
            <a:ext cx="10515600" cy="1325563"/>
          </a:xfrm>
        </p:spPr>
        <p:txBody>
          <a:bodyPr/>
          <a:lstStyle/>
          <a:p>
            <a:r>
              <a:rPr lang="pt-BR"/>
              <a:t>O que é o Project Model Canvas?</a:t>
            </a:r>
            <a:endParaRPr lang="pt-BR" dirty="0"/>
          </a:p>
        </p:txBody>
      </p:sp>
      <p:sp>
        <p:nvSpPr>
          <p:cNvPr id="3" name="Espaço Reservado para Conteúdo 2">
            <a:extLst>
              <a:ext uri="{FF2B5EF4-FFF2-40B4-BE49-F238E27FC236}">
                <a16:creationId xmlns:a16="http://schemas.microsoft.com/office/drawing/2014/main" id="{A2E4058F-28CF-43A2-B48A-616E4FDA2C2D}"/>
              </a:ext>
            </a:extLst>
          </p:cNvPr>
          <p:cNvSpPr>
            <a:spLocks noGrp="1"/>
          </p:cNvSpPr>
          <p:nvPr>
            <p:ph idx="1"/>
          </p:nvPr>
        </p:nvSpPr>
        <p:spPr>
          <a:xfrm>
            <a:off x="732183" y="1481069"/>
            <a:ext cx="10515600" cy="4351338"/>
          </a:xfrm>
        </p:spPr>
        <p:txBody>
          <a:bodyPr/>
          <a:lstStyle/>
          <a:p>
            <a:pPr marL="0" indent="0" algn="just">
              <a:buNone/>
            </a:pPr>
            <a:r>
              <a:rPr lang="pt-BR" dirty="0"/>
              <a:t>Project </a:t>
            </a:r>
            <a:r>
              <a:rPr lang="pt-BR" dirty="0" err="1"/>
              <a:t>Model</a:t>
            </a:r>
            <a:r>
              <a:rPr lang="pt-BR" dirty="0"/>
              <a:t> </a:t>
            </a:r>
            <a:r>
              <a:rPr lang="pt-BR" dirty="0" err="1"/>
              <a:t>Canvas</a:t>
            </a:r>
            <a:r>
              <a:rPr lang="pt-BR" dirty="0"/>
              <a:t> é uma metodologia de gestão de projetos que consiste em agrupar e relacionar as diversas áreas de um projeto de forma visual, utilizando um quadro e post-its. Veja:</a:t>
            </a:r>
          </a:p>
          <a:p>
            <a:pPr marL="0" indent="0" algn="just">
              <a:buNone/>
            </a:pPr>
            <a:endParaRPr lang="pt-BR" dirty="0"/>
          </a:p>
        </p:txBody>
      </p:sp>
    </p:spTree>
    <p:extLst>
      <p:ext uri="{BB962C8B-B14F-4D97-AF65-F5344CB8AC3E}">
        <p14:creationId xmlns:p14="http://schemas.microsoft.com/office/powerpoint/2010/main" val="2812672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Exemplo de Project Model Canvas">
            <a:extLst>
              <a:ext uri="{FF2B5EF4-FFF2-40B4-BE49-F238E27FC236}">
                <a16:creationId xmlns:a16="http://schemas.microsoft.com/office/drawing/2014/main" id="{7DFF7C6A-1B13-44DC-B03C-AA4ECCA859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4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8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2E807-7A6D-47FE-ACCD-C1F1E51BE40C}"/>
              </a:ext>
            </a:extLst>
          </p:cNvPr>
          <p:cNvSpPr>
            <a:spLocks noGrp="1"/>
          </p:cNvSpPr>
          <p:nvPr>
            <p:ph type="title"/>
          </p:nvPr>
        </p:nvSpPr>
        <p:spPr>
          <a:xfrm>
            <a:off x="838200" y="18256"/>
            <a:ext cx="10401886" cy="1107160"/>
          </a:xfrm>
        </p:spPr>
        <p:txBody>
          <a:bodyPr/>
          <a:lstStyle/>
          <a:p>
            <a:r>
              <a:rPr lang="pt-BR" dirty="0"/>
              <a:t>Como funciona?</a:t>
            </a:r>
          </a:p>
        </p:txBody>
      </p:sp>
      <p:sp>
        <p:nvSpPr>
          <p:cNvPr id="3" name="Espaço Reservado para Conteúdo 2">
            <a:extLst>
              <a:ext uri="{FF2B5EF4-FFF2-40B4-BE49-F238E27FC236}">
                <a16:creationId xmlns:a16="http://schemas.microsoft.com/office/drawing/2014/main" id="{F19B6D8F-CC85-4489-99F3-3E158DDBA703}"/>
              </a:ext>
            </a:extLst>
          </p:cNvPr>
          <p:cNvSpPr>
            <a:spLocks noGrp="1"/>
          </p:cNvSpPr>
          <p:nvPr>
            <p:ph idx="1"/>
          </p:nvPr>
        </p:nvSpPr>
        <p:spPr>
          <a:xfrm>
            <a:off x="138332" y="942536"/>
            <a:ext cx="11915335" cy="4351338"/>
          </a:xfrm>
        </p:spPr>
        <p:txBody>
          <a:bodyPr/>
          <a:lstStyle/>
          <a:p>
            <a:pPr marL="0" indent="0">
              <a:buNone/>
            </a:pPr>
            <a:r>
              <a:rPr lang="pt-BR" dirty="0"/>
              <a:t>O PM </a:t>
            </a:r>
            <a:r>
              <a:rPr lang="pt-BR" dirty="0" err="1"/>
              <a:t>canvas</a:t>
            </a:r>
            <a:r>
              <a:rPr lang="pt-BR" dirty="0"/>
              <a:t> consiste em um conjunto de 13 blocos para definir o projeto. Cada bloco do </a:t>
            </a:r>
            <a:r>
              <a:rPr lang="pt-BR" dirty="0" err="1"/>
              <a:t>Canvas</a:t>
            </a:r>
            <a:r>
              <a:rPr lang="pt-BR" dirty="0"/>
              <a:t> representa uma área do projeto, e esses blocos estão diretamente relacionados aos blocos vizinhos. Assim:</a:t>
            </a:r>
          </a:p>
        </p:txBody>
      </p:sp>
      <p:pic>
        <p:nvPicPr>
          <p:cNvPr id="2052" name="Picture 4" descr="PM Canvas ou Canvas de Projeto, como funciona">
            <a:extLst>
              <a:ext uri="{FF2B5EF4-FFF2-40B4-BE49-F238E27FC236}">
                <a16:creationId xmlns:a16="http://schemas.microsoft.com/office/drawing/2014/main" id="{400A71CF-4EAB-4DC6-A1EE-9D3CC2B8E2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456" y="2175381"/>
            <a:ext cx="8288215" cy="4664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87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B0F683C-7C96-47DC-B733-B7B7870E0054}"/>
              </a:ext>
            </a:extLst>
          </p:cNvPr>
          <p:cNvSpPr>
            <a:spLocks noGrp="1"/>
          </p:cNvSpPr>
          <p:nvPr>
            <p:ph idx="1"/>
          </p:nvPr>
        </p:nvSpPr>
        <p:spPr>
          <a:xfrm>
            <a:off x="551621" y="551690"/>
            <a:ext cx="11088757" cy="5754619"/>
          </a:xfrm>
        </p:spPr>
        <p:txBody>
          <a:bodyPr>
            <a:normAutofit lnSpcReduction="10000"/>
          </a:bodyPr>
          <a:lstStyle/>
          <a:p>
            <a:pPr marL="0" indent="0" algn="just">
              <a:buNone/>
            </a:pPr>
            <a:r>
              <a:rPr lang="pt-BR" dirty="0"/>
              <a:t>Com essa relação entre os blocos, fica mais fácil encontrar inconsistências no projeto e identificar os impactos que as alterações em uma área causam nas áreas relacionadas.</a:t>
            </a:r>
          </a:p>
          <a:p>
            <a:pPr marL="0" indent="0" algn="just">
              <a:buNone/>
            </a:pPr>
            <a:r>
              <a:rPr lang="pt-BR" dirty="0"/>
              <a:t>Por exemplo: equipe está ao lado de grupos de entregas, afinal, é a equipe quem fará essas entregas. Sendo assim, alterações no time podem comprometer o que foi estabelecido no bloco vizinho.</a:t>
            </a:r>
          </a:p>
          <a:p>
            <a:pPr marL="0" indent="0" algn="just">
              <a:buNone/>
            </a:pPr>
            <a:r>
              <a:rPr lang="pt-BR" dirty="0"/>
              <a:t>Utilizando o Project </a:t>
            </a:r>
            <a:r>
              <a:rPr lang="pt-BR" dirty="0" err="1"/>
              <a:t>Model</a:t>
            </a:r>
            <a:r>
              <a:rPr lang="pt-BR" dirty="0"/>
              <a:t> </a:t>
            </a:r>
            <a:r>
              <a:rPr lang="pt-BR" dirty="0" err="1"/>
              <a:t>Canvas</a:t>
            </a:r>
            <a:r>
              <a:rPr lang="pt-BR" dirty="0"/>
              <a:t>, o planejamento do projeto pode ocorrer com maior participação dos envolvidos. Basta que todos discutam as ideias e coloquem aquilo que foi estabelecido em post-its que serão colados no quadro, das justificativas aos custos.</a:t>
            </a:r>
          </a:p>
          <a:p>
            <a:pPr marL="0" indent="0" algn="just">
              <a:buNone/>
            </a:pPr>
            <a:r>
              <a:rPr lang="pt-BR" dirty="0"/>
              <a:t>Além da relação dos blocos com os vizinhos, olhando a imagem é possível identificar cinco colunas nas quais eles estão agrupados que respondem a questões básicas sobre o projeto: “Por quê?”, “O que?”, “Quem?”, “Como?” e “Quando e Quanto?”</a:t>
            </a:r>
          </a:p>
        </p:txBody>
      </p:sp>
    </p:spTree>
    <p:extLst>
      <p:ext uri="{BB962C8B-B14F-4D97-AF65-F5344CB8AC3E}">
        <p14:creationId xmlns:p14="http://schemas.microsoft.com/office/powerpoint/2010/main" val="77849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6DDA62-CF28-4FFB-8D9E-B6BD6EC98C78}"/>
              </a:ext>
            </a:extLst>
          </p:cNvPr>
          <p:cNvSpPr>
            <a:spLocks noGrp="1"/>
          </p:cNvSpPr>
          <p:nvPr>
            <p:ph type="title"/>
          </p:nvPr>
        </p:nvSpPr>
        <p:spPr>
          <a:xfrm>
            <a:off x="838200" y="0"/>
            <a:ext cx="10515600" cy="1325563"/>
          </a:xfrm>
        </p:spPr>
        <p:txBody>
          <a:bodyPr/>
          <a:lstStyle/>
          <a:p>
            <a:r>
              <a:rPr lang="pt-BR" dirty="0"/>
              <a:t>Porquê?</a:t>
            </a:r>
          </a:p>
        </p:txBody>
      </p:sp>
      <p:sp>
        <p:nvSpPr>
          <p:cNvPr id="3" name="Espaço Reservado para Conteúdo 2">
            <a:extLst>
              <a:ext uri="{FF2B5EF4-FFF2-40B4-BE49-F238E27FC236}">
                <a16:creationId xmlns:a16="http://schemas.microsoft.com/office/drawing/2014/main" id="{85A67D8B-5F2E-4A9C-9C66-CC2F3BE9582F}"/>
              </a:ext>
            </a:extLst>
          </p:cNvPr>
          <p:cNvSpPr>
            <a:spLocks noGrp="1"/>
          </p:cNvSpPr>
          <p:nvPr>
            <p:ph idx="1"/>
          </p:nvPr>
        </p:nvSpPr>
        <p:spPr>
          <a:xfrm>
            <a:off x="762000" y="1454564"/>
            <a:ext cx="10515600" cy="4351338"/>
          </a:xfrm>
        </p:spPr>
        <p:txBody>
          <a:bodyPr>
            <a:normAutofit fontScale="85000" lnSpcReduction="20000"/>
          </a:bodyPr>
          <a:lstStyle/>
          <a:p>
            <a:pPr marL="0" indent="0" algn="just">
              <a:buNone/>
            </a:pPr>
            <a:r>
              <a:rPr lang="pt-BR" dirty="0"/>
              <a:t>Essa coluna é composta pelos blocos de justificativas, objetivos e benefícios. Ao integrar os três blocos nessa coluna, é necessário que eles façam sentido e respondam ao porquê da realização do projeto, esclarecendo seu propósito.</a:t>
            </a:r>
          </a:p>
          <a:p>
            <a:pPr marL="0" indent="0" algn="just">
              <a:buNone/>
            </a:pPr>
            <a:r>
              <a:rPr lang="pt-BR" dirty="0"/>
              <a:t>Por exemplo, no projeto de reforma do sistema elétrico de um prédio, uma justificativa pode ser que há riscos à segurança dos moradores devido às condições em que ele se encontra. O objetivo específico poderia ser substituir a antiga fiação por uma mais moderna com esquemas de segurança. Entre os benefícios, poderíamos incluir a diminuição dos riscos de acidentes com moradores e de possíveis processos judiciais decorrentes de tais situações.</a:t>
            </a:r>
          </a:p>
          <a:p>
            <a:pPr marL="0" indent="0" algn="just">
              <a:buNone/>
            </a:pPr>
            <a:r>
              <a:rPr lang="pt-BR" dirty="0"/>
              <a:t>As justificativas devem apresentar problemas a serem solucionados com os objetivos. Com a realização do projeto, é preciso haver benefícios consistentes e que solucionem os problemas encontrados nas justificativas. Se não for possível relacionar esses três blocos, significa que há inconsistências no porquê da realização do seu projeto.</a:t>
            </a:r>
          </a:p>
        </p:txBody>
      </p:sp>
    </p:spTree>
    <p:extLst>
      <p:ext uri="{BB962C8B-B14F-4D97-AF65-F5344CB8AC3E}">
        <p14:creationId xmlns:p14="http://schemas.microsoft.com/office/powerpoint/2010/main" val="3310834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7F6BF7-A99B-4E92-8294-B0F83CDB79E6}"/>
              </a:ext>
            </a:extLst>
          </p:cNvPr>
          <p:cNvSpPr>
            <a:spLocks noGrp="1"/>
          </p:cNvSpPr>
          <p:nvPr>
            <p:ph type="title"/>
          </p:nvPr>
        </p:nvSpPr>
        <p:spPr/>
        <p:txBody>
          <a:bodyPr/>
          <a:lstStyle/>
          <a:p>
            <a:r>
              <a:rPr lang="pt-BR" dirty="0"/>
              <a:t>O que?</a:t>
            </a:r>
          </a:p>
        </p:txBody>
      </p:sp>
      <p:sp>
        <p:nvSpPr>
          <p:cNvPr id="3" name="Espaço Reservado para Conteúdo 2">
            <a:extLst>
              <a:ext uri="{FF2B5EF4-FFF2-40B4-BE49-F238E27FC236}">
                <a16:creationId xmlns:a16="http://schemas.microsoft.com/office/drawing/2014/main" id="{82FB304E-5A78-4879-9023-EAD1263B287E}"/>
              </a:ext>
            </a:extLst>
          </p:cNvPr>
          <p:cNvSpPr>
            <a:spLocks noGrp="1"/>
          </p:cNvSpPr>
          <p:nvPr>
            <p:ph idx="1"/>
          </p:nvPr>
        </p:nvSpPr>
        <p:spPr/>
        <p:txBody>
          <a:bodyPr/>
          <a:lstStyle/>
          <a:p>
            <a:pPr algn="just"/>
            <a:r>
              <a:rPr lang="pt-BR" dirty="0"/>
              <a:t>A coluna “o que” diz respeito àquilo que será realizado no projeto. Ela é composta pelos blocos produto e requisitos, e responde o que será feito ao longo do projeto ou do produto que surgirá a partir da sua conclusão. Lembre-se de verificar se os objetivos estão condizentes com o produto gerado e se ele atende às necessidades dos stakeholders.</a:t>
            </a:r>
          </a:p>
        </p:txBody>
      </p:sp>
    </p:spTree>
    <p:extLst>
      <p:ext uri="{BB962C8B-B14F-4D97-AF65-F5344CB8AC3E}">
        <p14:creationId xmlns:p14="http://schemas.microsoft.com/office/powerpoint/2010/main" val="947856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012740-2EF1-4593-A181-2AF181E5DE56}"/>
              </a:ext>
            </a:extLst>
          </p:cNvPr>
          <p:cNvSpPr>
            <a:spLocks noGrp="1"/>
          </p:cNvSpPr>
          <p:nvPr>
            <p:ph type="title"/>
          </p:nvPr>
        </p:nvSpPr>
        <p:spPr/>
        <p:txBody>
          <a:bodyPr/>
          <a:lstStyle/>
          <a:p>
            <a:r>
              <a:rPr lang="pt-BR" dirty="0"/>
              <a:t>Quem?</a:t>
            </a:r>
          </a:p>
        </p:txBody>
      </p:sp>
      <p:sp>
        <p:nvSpPr>
          <p:cNvPr id="3" name="Espaço Reservado para Conteúdo 2">
            <a:extLst>
              <a:ext uri="{FF2B5EF4-FFF2-40B4-BE49-F238E27FC236}">
                <a16:creationId xmlns:a16="http://schemas.microsoft.com/office/drawing/2014/main" id="{C4EB0340-08A8-44CE-89AA-8BF113DCEC01}"/>
              </a:ext>
            </a:extLst>
          </p:cNvPr>
          <p:cNvSpPr>
            <a:spLocks noGrp="1"/>
          </p:cNvSpPr>
          <p:nvPr>
            <p:ph idx="1"/>
          </p:nvPr>
        </p:nvSpPr>
        <p:spPr/>
        <p:txBody>
          <a:bodyPr/>
          <a:lstStyle/>
          <a:p>
            <a:pPr marL="0" indent="0">
              <a:buNone/>
            </a:pPr>
            <a:r>
              <a:rPr lang="pt-BR" dirty="0"/>
              <a:t>A coluna “quem” é composta pelos Stakeholders externos e pela equipe.  Ela responde quem está dentro do projeto e quem fornece os subsídios para a realização do mesmo.</a:t>
            </a:r>
          </a:p>
          <a:p>
            <a:pPr marL="0" indent="0">
              <a:buNone/>
            </a:pPr>
            <a:r>
              <a:rPr lang="pt-BR" dirty="0"/>
              <a:t>Um projeto é realizado por pessoas. É preciso garantir que há responsáveis para todas as atividades e que não há lacunas entre coisas que precisam ser feitas e os recursos humanos necessários para tal.</a:t>
            </a:r>
          </a:p>
        </p:txBody>
      </p:sp>
    </p:spTree>
    <p:extLst>
      <p:ext uri="{BB962C8B-B14F-4D97-AF65-F5344CB8AC3E}">
        <p14:creationId xmlns:p14="http://schemas.microsoft.com/office/powerpoint/2010/main" val="426270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4627B-F2D1-4FBE-ACE5-C27625DE825D}"/>
              </a:ext>
            </a:extLst>
          </p:cNvPr>
          <p:cNvSpPr>
            <a:spLocks noGrp="1"/>
          </p:cNvSpPr>
          <p:nvPr>
            <p:ph type="title"/>
          </p:nvPr>
        </p:nvSpPr>
        <p:spPr/>
        <p:txBody>
          <a:bodyPr/>
          <a:lstStyle/>
          <a:p>
            <a:r>
              <a:rPr lang="pt-BR" dirty="0"/>
              <a:t>Como?</a:t>
            </a:r>
          </a:p>
        </p:txBody>
      </p:sp>
      <p:sp>
        <p:nvSpPr>
          <p:cNvPr id="3" name="Espaço Reservado para Conteúdo 2">
            <a:extLst>
              <a:ext uri="{FF2B5EF4-FFF2-40B4-BE49-F238E27FC236}">
                <a16:creationId xmlns:a16="http://schemas.microsoft.com/office/drawing/2014/main" id="{19F378CF-00AD-4031-8F6D-7508AA573C43}"/>
              </a:ext>
            </a:extLst>
          </p:cNvPr>
          <p:cNvSpPr>
            <a:spLocks noGrp="1"/>
          </p:cNvSpPr>
          <p:nvPr>
            <p:ph idx="1"/>
          </p:nvPr>
        </p:nvSpPr>
        <p:spPr/>
        <p:txBody>
          <a:bodyPr/>
          <a:lstStyle/>
          <a:p>
            <a:pPr marL="0" indent="0">
              <a:buNone/>
            </a:pPr>
            <a:r>
              <a:rPr lang="pt-BR" dirty="0"/>
              <a:t>A coluna “como” nada mais é do que o grupo de blocos que detalham o trabalho que será realizado no projeto e em quais condições ele ocorrerá, quase como o escopo. Essa coluna é composta pelo bloco das premissas, dos grupos de entregas e das restrições.</a:t>
            </a:r>
          </a:p>
        </p:txBody>
      </p:sp>
    </p:spTree>
    <p:extLst>
      <p:ext uri="{BB962C8B-B14F-4D97-AF65-F5344CB8AC3E}">
        <p14:creationId xmlns:p14="http://schemas.microsoft.com/office/powerpoint/2010/main" val="295686446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DBE3F774DAFDB43B7AECC64F026BC1B" ma:contentTypeVersion="8" ma:contentTypeDescription="Crie um novo documento." ma:contentTypeScope="" ma:versionID="0a465c94922a95d2e8b01b0e1fef8400">
  <xsd:schema xmlns:xsd="http://www.w3.org/2001/XMLSchema" xmlns:xs="http://www.w3.org/2001/XMLSchema" xmlns:p="http://schemas.microsoft.com/office/2006/metadata/properties" xmlns:ns2="d78dacd4-ba8a-4506-8839-a918012505f4" xmlns:ns3="e62effa8-c612-4657-b64e-83124bbab7cb" targetNamespace="http://schemas.microsoft.com/office/2006/metadata/properties" ma:root="true" ma:fieldsID="ad5cb4dfe284b571df67547a72c05143" ns2:_="" ns3:_="">
    <xsd:import namespace="d78dacd4-ba8a-4506-8839-a918012505f4"/>
    <xsd:import namespace="e62effa8-c612-4657-b64e-83124bbab7c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8dacd4-ba8a-4506-8839-a918012505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Marcações de imagem" ma:readOnly="false" ma:fieldId="{5cf76f15-5ced-4ddc-b409-7134ff3c332f}" ma:taxonomyMulti="true" ma:sspId="0ef6089c-5148-4909-88ac-65974e5b7eb0"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62effa8-c612-4657-b64e-83124bbab7c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c73d968-c3ff-490e-ad14-2e5519d9bb16}" ma:internalName="TaxCatchAll" ma:showField="CatchAllData" ma:web="e62effa8-c612-4657-b64e-83124bbab7c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62effa8-c612-4657-b64e-83124bbab7cb" xsi:nil="true"/>
    <lcf76f155ced4ddcb4097134ff3c332f xmlns="d78dacd4-ba8a-4506-8839-a918012505f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5B25A55-A21A-4213-AAFA-23BEFFAEA6A0}"/>
</file>

<file path=customXml/itemProps2.xml><?xml version="1.0" encoding="utf-8"?>
<ds:datastoreItem xmlns:ds="http://schemas.openxmlformats.org/officeDocument/2006/customXml" ds:itemID="{8589A4E7-1C0F-4FE7-A669-D8568555DFDF}"/>
</file>

<file path=customXml/itemProps3.xml><?xml version="1.0" encoding="utf-8"?>
<ds:datastoreItem xmlns:ds="http://schemas.openxmlformats.org/officeDocument/2006/customXml" ds:itemID="{63ADFF2C-69EC-4C25-84A4-34E7009C35AD}"/>
</file>

<file path=docProps/app.xml><?xml version="1.0" encoding="utf-8"?>
<Properties xmlns="http://schemas.openxmlformats.org/officeDocument/2006/extended-properties" xmlns:vt="http://schemas.openxmlformats.org/officeDocument/2006/docPropsVTypes">
  <TotalTime>20</TotalTime>
  <Words>736</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Arial</vt:lpstr>
      <vt:lpstr>Calibri</vt:lpstr>
      <vt:lpstr>Calibri Light</vt:lpstr>
      <vt:lpstr>Tema do Office</vt:lpstr>
      <vt:lpstr>Project Model Canvas</vt:lpstr>
      <vt:lpstr>O que é o Project Model Canvas?</vt:lpstr>
      <vt:lpstr>Apresentação do PowerPoint</vt:lpstr>
      <vt:lpstr>Como funciona?</vt:lpstr>
      <vt:lpstr>Apresentação do PowerPoint</vt:lpstr>
      <vt:lpstr>Porquê?</vt:lpstr>
      <vt:lpstr>O que?</vt:lpstr>
      <vt:lpstr>Quem?</vt:lpstr>
      <vt:lpstr>Como?</vt:lpstr>
      <vt:lpstr>Quando e quanto?</vt:lpstr>
      <vt:lpstr>Benefícios de utilizar o Project Model Canvas</vt:lpstr>
      <vt:lpstr>Benefícios de utilizar o Project Model Canvas</vt:lpstr>
      <vt:lpstr>Benefícios de utilizar o Project Model Canvas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Model Canvas</dc:title>
  <dc:creator>CLAUDIO ETELVINO DE LIMA</dc:creator>
  <cp:lastModifiedBy>CLAUDIO ETELVINO DE LIMA</cp:lastModifiedBy>
  <cp:revision>7</cp:revision>
  <dcterms:created xsi:type="dcterms:W3CDTF">2020-06-24T19:02:39Z</dcterms:created>
  <dcterms:modified xsi:type="dcterms:W3CDTF">2020-06-24T19:23:54Z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0x0101003DBE3F774DAFDB43B7AECC64F026BC1B</vt:lpwstr>
  </property>
  <property fmtid="{D5CDD505-2E9C-101B-9397-08002B2CF9AE}" pid="3" name="MediaServiceImageTags">
    <vt:lpwstr/>
  </property>
</Properties>
</file>