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366" r:id="rId5"/>
    <p:sldId id="355" r:id="rId6"/>
    <p:sldId id="356" r:id="rId7"/>
    <p:sldId id="260" r:id="rId8"/>
    <p:sldId id="261" r:id="rId9"/>
    <p:sldId id="362" r:id="rId10"/>
    <p:sldId id="357" r:id="rId11"/>
    <p:sldId id="290" r:id="rId12"/>
    <p:sldId id="262" r:id="rId13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87567" autoAdjust="0"/>
  </p:normalViewPr>
  <p:slideViewPr>
    <p:cSldViewPr>
      <p:cViewPr varScale="1">
        <p:scale>
          <a:sx n="73" d="100"/>
          <a:sy n="73" d="100"/>
        </p:scale>
        <p:origin x="98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11/08/2022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4F52CB8-986A-460D-8622-A625733E9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96777D2-8875-4E6E-A6FD-CC28EDBB7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A544D85-579E-4FBC-9E84-451E2ABCB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25785C-5C18-4B3A-9CA0-48E462E7E9BB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11/08/2022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8B7F-CD15-4C33-9FFC-0364D6C1D1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32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CAD7F35-0AD9-4348-9BD3-6CE8D03A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A3913-211A-4416-B351-E8AF4B8ACA4A}" type="datetimeFigureOut">
              <a:rPr lang="pt-BR"/>
              <a:pPr>
                <a:defRPr/>
              </a:pPr>
              <a:t>11/08/2022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875E646-D4AD-4C64-B2C9-462968DF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467FE66-F545-40D8-ACA4-DEE0D10D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5C929-FF81-4EF3-9541-DBA5CE1B6B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04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11/08/2022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11/08/2022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11/08/2022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11/08/2022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11/08/2022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11/08/2022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11/08/2022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11/08/2022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11/08/2022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Análise e Desenvolvimento de Sistemas</a:t>
            </a:r>
          </a:p>
          <a:p>
            <a:r>
              <a:rPr lang="en-US" dirty="0"/>
              <a:t>Prof. Claudio Lima - http://lattes.cnpq.br/</a:t>
            </a:r>
            <a:r>
              <a:rPr lang="pt-BR" dirty="0"/>
              <a:t>9330552327454666</a:t>
            </a:r>
            <a:r>
              <a:rPr lang="en-US" dirty="0"/>
              <a:t>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pt-BR" sz="4400" b="1" dirty="0" err="1">
                <a:solidFill>
                  <a:schemeClr val="tx1"/>
                </a:solidFill>
              </a:rPr>
              <a:t>Gestão</a:t>
            </a:r>
            <a:r>
              <a:rPr lang="en-US" altLang="pt-BR" sz="4400" b="1" dirty="0">
                <a:solidFill>
                  <a:schemeClr val="tx1"/>
                </a:solidFill>
              </a:rPr>
              <a:t> DE PROJETOS</a:t>
            </a:r>
          </a:p>
        </p:txBody>
      </p:sp>
    </p:spTree>
    <p:extLst>
      <p:ext uri="{BB962C8B-B14F-4D97-AF65-F5344CB8AC3E}">
        <p14:creationId xmlns:p14="http://schemas.microsoft.com/office/powerpoint/2010/main" val="14114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712968" cy="4155926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endParaRPr lang="pt-BR" altLang="pt-BR" sz="2400" b="1" dirty="0"/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Formação Acadêmica :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Graduado em Ciência da Computação pela UNITAU;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Pós Graduado em Formação Pedagógica pela UNIMEP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/>
              <a:t>    (METODISTA DE PIRACICABA-SP);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Pós Graduado em Engenharia de Sistemas pela ESAB;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Pós Graduado em Psicopedagogia pela FALC;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Mestrando incompleto em Engenharia da Computação pelo ITA.</a:t>
            </a:r>
          </a:p>
          <a:p>
            <a:pPr algn="just">
              <a:lnSpc>
                <a:spcPct val="80000"/>
              </a:lnSpc>
              <a:defRPr/>
            </a:pPr>
            <a:endParaRPr lang="pt-BR" altLang="pt-BR" sz="1800" dirty="0"/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Experiência Profissional :</a:t>
            </a:r>
          </a:p>
          <a:p>
            <a:pPr algn="just">
              <a:lnSpc>
                <a:spcPct val="80000"/>
              </a:lnSpc>
              <a:defRPr/>
            </a:pPr>
            <a:r>
              <a:rPr lang="pt-BR" altLang="pt-BR" sz="1800" dirty="0"/>
              <a:t>Tenho experiência 20 anos no Mercado de Tecnologia Gestão GSB – Gerdau- SA;</a:t>
            </a:r>
          </a:p>
          <a:p>
            <a:pPr algn="just">
              <a:lnSpc>
                <a:spcPct val="80000"/>
              </a:lnSpc>
              <a:defRPr/>
            </a:pPr>
            <a:r>
              <a:rPr lang="pt-BR" sz="1800" dirty="0"/>
              <a:t>Atualmente trabalho com Professor da Fatec-SJC, ETEC e no curso de Gestão Empresarial da FATEC, modalidade a distância, como professor responsável pela disciplina Sistemas de Informação, mediador online da disciplina de Informática Aplicada e Coordenador de Projetos </a:t>
            </a:r>
            <a:r>
              <a:rPr lang="pt-BR" sz="1800" dirty="0" err="1"/>
              <a:t>EaD</a:t>
            </a:r>
            <a:r>
              <a:rPr lang="pt-BR" sz="1800" dirty="0"/>
              <a:t>.</a:t>
            </a:r>
            <a:endParaRPr lang="pt-BR" altLang="pt-BR" sz="1800" dirty="0"/>
          </a:p>
          <a:p>
            <a:pPr>
              <a:lnSpc>
                <a:spcPct val="80000"/>
              </a:lnSpc>
              <a:defRPr/>
            </a:pPr>
            <a:endParaRPr lang="pt-BR" altLang="pt-BR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alt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pt-BR" altLang="pt-BR" sz="1800" dirty="0"/>
              <a:t>claudioelima@gmail.com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0" y="0"/>
            <a:ext cx="9144000" cy="84415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eaLnBrk="1" hangingPunct="1">
              <a:spcBef>
                <a:spcPct val="0"/>
              </a:spcBef>
              <a:buNone/>
              <a:defRPr kumimoji="0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altLang="pt-BR" dirty="0"/>
              <a:t>Informações sobre o </a:t>
            </a:r>
            <a:r>
              <a:rPr lang="pt-BR" altLang="pt-BR" dirty="0" err="1"/>
              <a:t>Profº</a:t>
            </a:r>
            <a:r>
              <a:rPr lang="pt-BR" altLang="pt-BR" dirty="0"/>
              <a:t>. Claudio</a:t>
            </a:r>
          </a:p>
        </p:txBody>
      </p:sp>
      <p:pic>
        <p:nvPicPr>
          <p:cNvPr id="4" name="Imagem 3" descr="Homem de barba e óculos&#10;&#10;Descrição gerada automaticamente">
            <a:extLst>
              <a:ext uri="{FF2B5EF4-FFF2-40B4-BE49-F238E27FC236}">
                <a16:creationId xmlns:a16="http://schemas.microsoft.com/office/drawing/2014/main" id="{3C2AA175-9E01-480D-9A42-B4D82CFDA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13" y="1275606"/>
            <a:ext cx="2264087" cy="22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221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844153"/>
            <a:ext cx="8208963" cy="3556397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80000"/>
              </a:lnSpc>
            </a:pPr>
            <a:endParaRPr lang="pt-BR" altLang="pt-BR" sz="2800" dirty="0"/>
          </a:p>
          <a:p>
            <a:pPr>
              <a:lnSpc>
                <a:spcPct val="80000"/>
              </a:lnSpc>
            </a:pPr>
            <a:endParaRPr lang="pt-BR" altLang="pt-BR" sz="2800" dirty="0"/>
          </a:p>
          <a:p>
            <a:pPr>
              <a:lnSpc>
                <a:spcPct val="80000"/>
              </a:lnSpc>
            </a:pPr>
            <a:r>
              <a:rPr lang="pt-BR" altLang="pt-BR" sz="2800" dirty="0"/>
              <a:t>Qual é o seu nome 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De onde é?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O que faz?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Qual sua expectativa para este semestre ?</a:t>
            </a:r>
          </a:p>
          <a:p>
            <a:pPr>
              <a:lnSpc>
                <a:spcPct val="80000"/>
              </a:lnSpc>
            </a:pPr>
            <a:r>
              <a:rPr lang="pt-BR" altLang="pt-BR" sz="2800" dirty="0"/>
              <a:t>O que tem por hobby, etc.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0" y="0"/>
            <a:ext cx="9144000" cy="84415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eaLnBrk="1" hangingPunct="1">
              <a:spcBef>
                <a:spcPct val="0"/>
              </a:spcBef>
              <a:buNone/>
              <a:defRPr kumimoji="0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dirty="0"/>
              <a:t>Apresentação dos Alunos</a:t>
            </a:r>
          </a:p>
        </p:txBody>
      </p:sp>
    </p:spTree>
    <p:extLst>
      <p:ext uri="{BB962C8B-B14F-4D97-AF65-F5344CB8AC3E}">
        <p14:creationId xmlns:p14="http://schemas.microsoft.com/office/powerpoint/2010/main" val="626188212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41FA367-B275-4ADC-BCB8-23993FB6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5" y="195263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pt-BR" sz="2700"/>
              <a:t>Objetivos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D28C7E-2B1A-4A2C-97C7-0AF06B79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 eaLnBrk="1" hangingPunct="1">
              <a:buFontTx/>
              <a:buNone/>
            </a:pPr>
            <a:endParaRPr lang="pt-BR" altLang="pt-BR" dirty="0"/>
          </a:p>
          <a:p>
            <a:pPr eaLnBrk="1" hangingPunct="1">
              <a:buFontTx/>
              <a:buNone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wCenMT-Regular"/>
              </a:rPr>
              <a:t>Conhecer e aplicar técnicas, métodos e ferramentas para uma gestão de projetos.</a:t>
            </a:r>
            <a:r>
              <a:rPr lang="pt-BR" dirty="0"/>
              <a:t> </a:t>
            </a:r>
            <a:br>
              <a:rPr lang="pt-BR" dirty="0"/>
            </a:br>
            <a:endParaRPr lang="pt-BR" alt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029E6C7-CE63-4FC4-ADD2-3A797A3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Ementa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6B4F77F-A696-4120-BCDB-13250F96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363266"/>
            <a:ext cx="8964488" cy="3780234"/>
          </a:xfrm>
        </p:spPr>
        <p:txBody>
          <a:bodyPr>
            <a:normAutofit fontScale="70000" lnSpcReduction="20000"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Definição de projeto segundo concepção difundida pelas melhores práticas de gestão de projetos. Histórico do desenvolvimento do conjunto de conhecimentos de gestão de projetos. Comparação entre o gerenciamento por projetos com o gerenciamento tradicional. O ciclo de vida de um projeto. Os fatores de sucesso e insucesso de projetos e sua mensuração.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As 10 de conhecimento para a gestão de projetos e seus processos :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Integração;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Escopo</a:t>
            </a:r>
            <a:r>
              <a:rPr lang="pt-BR" sz="2000" dirty="0">
                <a:solidFill>
                  <a:srgbClr val="000000"/>
                </a:solidFill>
                <a:latin typeface="TwCenMT-Regular"/>
              </a:rPr>
              <a:t>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Tempo;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Custo</a:t>
            </a:r>
            <a:r>
              <a:rPr lang="pt-BR" sz="2000" dirty="0">
                <a:solidFill>
                  <a:srgbClr val="000000"/>
                </a:solidFill>
                <a:latin typeface="TwCenMT-Regular"/>
              </a:rPr>
              <a:t>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Qualidade;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Recursos Humanos;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Comunicações;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Riscos;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Aquisições;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wCenMT-Regular"/>
              </a:rPr>
              <a:t>Partes Interessadas.</a:t>
            </a:r>
            <a:r>
              <a:rPr lang="pt-BR" sz="1200" dirty="0"/>
              <a:t> </a:t>
            </a:r>
            <a:br>
              <a:rPr lang="pt-BR" sz="1200" dirty="0"/>
            </a:br>
            <a:endParaRPr lang="en-US" altLang="pt-B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C309B-3625-4FBE-9A54-9E49712C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41C9C-6038-4F1B-A382-406FE0F970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50832" cy="3019399"/>
          </a:xfrm>
        </p:spPr>
        <p:txBody>
          <a:bodyPr/>
          <a:lstStyle/>
          <a:p>
            <a:r>
              <a:rPr lang="pt-BR" dirty="0"/>
              <a:t>Expositiva;</a:t>
            </a:r>
          </a:p>
          <a:p>
            <a:r>
              <a:rPr lang="pt-BR" dirty="0"/>
              <a:t>Mídias;</a:t>
            </a:r>
          </a:p>
          <a:p>
            <a:r>
              <a:rPr lang="pt-BR" dirty="0"/>
              <a:t>Pesquisas;</a:t>
            </a: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Aprendizagem Baseada em Projetos </a:t>
            </a:r>
            <a:r>
              <a:rPr lang="pt-BR" b="1" i="0" dirty="0">
                <a:solidFill>
                  <a:srgbClr val="202124"/>
                </a:solidFill>
                <a:effectLst/>
                <a:latin typeface="Google Sans"/>
              </a:rPr>
              <a:t>Reais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 (RPBL)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12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vert="horz" anchor="b">
            <a:normAutofit/>
          </a:bodyPr>
          <a:lstStyle/>
          <a:p>
            <a:r>
              <a:rPr lang="en-US" dirty="0" err="1"/>
              <a:t>Carga</a:t>
            </a:r>
            <a:r>
              <a:rPr lang="en-US" dirty="0"/>
              <a:t> </a:t>
            </a:r>
            <a:r>
              <a:rPr lang="en-US" dirty="0" err="1"/>
              <a:t>Horária</a:t>
            </a:r>
            <a:r>
              <a:rPr lang="en-US" dirty="0"/>
              <a:t> da </a:t>
            </a:r>
            <a:r>
              <a:rPr lang="en-US" dirty="0" err="1"/>
              <a:t>Disciplina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pt-BR" b="1" dirty="0" err="1"/>
              <a:t>Carga</a:t>
            </a:r>
            <a:r>
              <a:rPr lang="en-US" altLang="pt-BR" b="1" dirty="0"/>
              <a:t> </a:t>
            </a:r>
            <a:r>
              <a:rPr lang="en-US" altLang="pt-BR" b="1" dirty="0" err="1"/>
              <a:t>Horária</a:t>
            </a:r>
            <a:r>
              <a:rPr lang="en-US" altLang="pt-BR" b="1" dirty="0"/>
              <a:t> </a:t>
            </a:r>
            <a:r>
              <a:rPr lang="en-US" altLang="pt-BR" b="1" dirty="0" err="1"/>
              <a:t>Semanal</a:t>
            </a:r>
            <a:endParaRPr lang="en-US" altLang="pt-BR" b="1" dirty="0"/>
          </a:p>
          <a:p>
            <a:pPr lvl="1"/>
            <a:r>
              <a:rPr lang="en-US" altLang="pt-BR" dirty="0"/>
              <a:t>04 horas/aula</a:t>
            </a:r>
          </a:p>
          <a:p>
            <a:pPr lvl="2"/>
            <a:r>
              <a:rPr lang="en-US" altLang="pt-BR" dirty="0"/>
              <a:t>02 </a:t>
            </a:r>
            <a:r>
              <a:rPr lang="en-US" altLang="pt-BR" dirty="0" err="1"/>
              <a:t>teóricas</a:t>
            </a:r>
            <a:endParaRPr lang="en-US" altLang="pt-BR" dirty="0"/>
          </a:p>
          <a:p>
            <a:pPr lvl="2"/>
            <a:r>
              <a:rPr lang="en-US" altLang="pt-BR" dirty="0"/>
              <a:t>02 </a:t>
            </a:r>
            <a:r>
              <a:rPr lang="en-US" altLang="pt-BR" dirty="0" err="1"/>
              <a:t>práticas</a:t>
            </a:r>
            <a:endParaRPr lang="en-US" altLang="pt-BR" dirty="0"/>
          </a:p>
          <a:p>
            <a:pPr marL="0" indent="0">
              <a:buFont typeface="Wingdings" pitchFamily="2" charset="2"/>
              <a:buNone/>
            </a:pPr>
            <a:r>
              <a:rPr lang="en-US" altLang="pt-BR" b="1" dirty="0" err="1"/>
              <a:t>Carga</a:t>
            </a:r>
            <a:r>
              <a:rPr lang="en-US" altLang="pt-BR" b="1" dirty="0"/>
              <a:t> </a:t>
            </a:r>
            <a:r>
              <a:rPr lang="en-US" altLang="pt-BR" b="1" dirty="0" err="1"/>
              <a:t>Horária</a:t>
            </a:r>
            <a:r>
              <a:rPr lang="en-US" altLang="pt-BR" b="1" dirty="0"/>
              <a:t> </a:t>
            </a:r>
            <a:r>
              <a:rPr lang="en-US" altLang="pt-BR" b="1" dirty="0" err="1"/>
              <a:t>Semestral</a:t>
            </a:r>
            <a:endParaRPr lang="en-US" altLang="pt-BR" b="1" dirty="0"/>
          </a:p>
          <a:p>
            <a:pPr lvl="1"/>
            <a:r>
              <a:rPr lang="pt-BR" altLang="pt-BR" dirty="0"/>
              <a:t>80 horas/aula</a:t>
            </a:r>
          </a:p>
        </p:txBody>
      </p:sp>
    </p:spTree>
    <p:extLst>
      <p:ext uri="{BB962C8B-B14F-4D97-AF65-F5344CB8AC3E}">
        <p14:creationId xmlns:p14="http://schemas.microsoft.com/office/powerpoint/2010/main" val="415974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788E9B09-EB9A-4560-B050-E10DF2F8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Critério de Avaliação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646A5-6C8B-418A-9E9B-EAAFE9F7057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7544" y="1363490"/>
            <a:ext cx="7632847" cy="3780010"/>
          </a:xfrm>
        </p:spPr>
        <p:txBody>
          <a:bodyPr anchor="ctr">
            <a:normAutofit lnSpcReduction="10000"/>
          </a:bodyPr>
          <a:lstStyle/>
          <a:p>
            <a:pPr marL="0" lvl="1" indent="0">
              <a:buNone/>
              <a:defRPr/>
            </a:pPr>
            <a:endParaRPr lang="pt-BR" dirty="0"/>
          </a:p>
          <a:p>
            <a:pPr marL="205740" lvl="1">
              <a:defRPr/>
            </a:pPr>
            <a:r>
              <a:rPr lang="pt-BR" dirty="0"/>
              <a:t>API – 60%</a:t>
            </a:r>
          </a:p>
          <a:p>
            <a:pPr marL="205740" lvl="1">
              <a:defRPr/>
            </a:pPr>
            <a:r>
              <a:rPr lang="en-US" dirty="0"/>
              <a:t>GP – 40%</a:t>
            </a:r>
          </a:p>
          <a:p>
            <a:pPr marL="0" lvl="1" indent="0">
              <a:buNone/>
              <a:defRPr/>
            </a:pPr>
            <a:r>
              <a:rPr lang="pt-BR" dirty="0">
                <a:solidFill>
                  <a:srgbClr val="FF0000"/>
                </a:solidFill>
              </a:rPr>
              <a:t>Conceito       Situação</a:t>
            </a:r>
          </a:p>
          <a:p>
            <a:pPr marL="0" lvl="1" indent="0">
              <a:buNone/>
              <a:defRPr/>
            </a:pPr>
            <a:r>
              <a:rPr lang="pt-BR" dirty="0"/>
              <a:t>20 Faltas    Reprovado por faltas</a:t>
            </a:r>
          </a:p>
          <a:p>
            <a:pPr marL="0" lvl="1" indent="0">
              <a:buNone/>
              <a:defRPr/>
            </a:pPr>
            <a:r>
              <a:rPr lang="pt-BR" dirty="0"/>
              <a:t>        &lt; 6      Reprovado</a:t>
            </a:r>
          </a:p>
          <a:p>
            <a:pPr marL="0" lvl="1" indent="0">
              <a:buNone/>
              <a:defRPr/>
            </a:pPr>
            <a:r>
              <a:rPr lang="pt-BR" dirty="0"/>
              <a:t>	Recuperação</a:t>
            </a:r>
          </a:p>
          <a:p>
            <a:pPr marL="0" lvl="1" indent="0">
              <a:buNone/>
              <a:defRPr/>
            </a:pPr>
            <a:r>
              <a:rPr lang="pt-BR" dirty="0"/>
              <a:t>      &gt;= 6      Aprovado</a:t>
            </a:r>
          </a:p>
          <a:p>
            <a:pPr marL="205740" lvl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41975DB-D8AB-438A-8F01-CA21C51A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5" y="195263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pt-BR"/>
              <a:t>Bibliografia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9466769-46F1-4B53-8844-2DB6432AB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1800" b="0" i="0" dirty="0">
                <a:solidFill>
                  <a:srgbClr val="FF0000"/>
                </a:solidFill>
                <a:effectLst/>
                <a:latin typeface="TwCenMT-Regular"/>
              </a:rPr>
              <a:t>Bibliografia Básica</a:t>
            </a:r>
            <a:br>
              <a:rPr lang="pt-BR" sz="1800" b="0" i="0" dirty="0">
                <a:solidFill>
                  <a:srgbClr val="FF0000"/>
                </a:solidFill>
                <a:effectLst/>
                <a:latin typeface="TwCenMT-Regular"/>
              </a:rPr>
            </a:br>
            <a:r>
              <a:rPr lang="pt-BR" sz="1800" b="0" i="0" dirty="0">
                <a:solidFill>
                  <a:srgbClr val="DA1F28"/>
                </a:solidFill>
                <a:effectLst/>
                <a:latin typeface="Wingdings-Regular"/>
              </a:rPr>
              <a:t>◼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wCenMT-Regular"/>
              </a:rPr>
              <a:t>CAVALIERI, A et al. AMA - Manual de Gerenciamento de Projetos.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TwCenMT-Regular"/>
              </a:rPr>
              <a:t>Brasport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wCenMT-Regular"/>
              </a:rPr>
              <a:t>, 2009.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TwCenMT-Regular"/>
              </a:rPr>
            </a:br>
            <a:r>
              <a:rPr lang="pt-BR" sz="1800" b="0" i="0" dirty="0">
                <a:solidFill>
                  <a:srgbClr val="DA1F28"/>
                </a:solidFill>
                <a:effectLst/>
                <a:latin typeface="Wingdings-Regular"/>
              </a:rPr>
              <a:t>◼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wCenMT-Regular"/>
              </a:rPr>
              <a:t>Um Guia de Conhecimento em Gerenciamento de Projetos</a:t>
            </a:r>
            <a:r>
              <a:rPr lang="pt-BR" dirty="0"/>
              <a:t> </a:t>
            </a:r>
            <a:br>
              <a:rPr lang="pt-BR" dirty="0"/>
            </a:br>
            <a:endParaRPr lang="pt-BR" alt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4CE109-BB9A-4059-9BDF-8C6C0608A5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82C976-5D49-4B8A-A868-9E156B9CFD90}">
  <ds:schemaRefs>
    <ds:schemaRef ds:uri="http://schemas.microsoft.com/office/2006/metadata/properties"/>
    <ds:schemaRef ds:uri="http://schemas.microsoft.com/office/infopath/2007/PartnerControls"/>
    <ds:schemaRef ds:uri="0b73b5d8-c4e7-4c35-afe4-196ff5d930c9"/>
    <ds:schemaRef ds:uri="849fa1f3-77c5-486b-a7d1-73169648f326"/>
  </ds:schemaRefs>
</ds:datastoreItem>
</file>

<file path=customXml/itemProps3.xml><?xml version="1.0" encoding="utf-8"?>
<ds:datastoreItem xmlns:ds="http://schemas.openxmlformats.org/officeDocument/2006/customXml" ds:itemID="{B5B3E630-77AA-4CF1-9912-E4459CE3B377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387</Words>
  <Application>Microsoft Office PowerPoint</Application>
  <PresentationFormat>Apresentação na tela (16:9)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Calibri</vt:lpstr>
      <vt:lpstr>Google Sans</vt:lpstr>
      <vt:lpstr>Tw Cen MT</vt:lpstr>
      <vt:lpstr>TwCenMT-Regular</vt:lpstr>
      <vt:lpstr>Wingdings</vt:lpstr>
      <vt:lpstr>Wingdings 2</vt:lpstr>
      <vt:lpstr>Wingdings-Regular</vt:lpstr>
      <vt:lpstr>Apresentação em Tela Larga</vt:lpstr>
      <vt:lpstr>Gestão DE PROJETOS</vt:lpstr>
      <vt:lpstr>Apresentação do PowerPoint</vt:lpstr>
      <vt:lpstr>Apresentação do PowerPoint</vt:lpstr>
      <vt:lpstr>Objetivos</vt:lpstr>
      <vt:lpstr>Ementa</vt:lpstr>
      <vt:lpstr>Metodologia</vt:lpstr>
      <vt:lpstr>Carga Horária da Disciplina</vt:lpstr>
      <vt:lpstr>Critério de Avaliação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2022-08-11T19:53:55Z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</Properties>
</file>