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6"/>
  </p:notesMasterIdLst>
  <p:handoutMasterIdLst>
    <p:handoutMasterId r:id="rId37"/>
  </p:handoutMasterIdLst>
  <p:sldIdLst>
    <p:sldId id="332" r:id="rId4"/>
    <p:sldId id="480" r:id="rId5"/>
    <p:sldId id="297" r:id="rId6"/>
    <p:sldId id="492" r:id="rId7"/>
    <p:sldId id="493" r:id="rId8"/>
    <p:sldId id="490" r:id="rId9"/>
    <p:sldId id="301" r:id="rId10"/>
    <p:sldId id="302" r:id="rId11"/>
    <p:sldId id="303" r:id="rId12"/>
    <p:sldId id="304" r:id="rId13"/>
    <p:sldId id="307" r:id="rId14"/>
    <p:sldId id="331" r:id="rId15"/>
    <p:sldId id="258" r:id="rId16"/>
    <p:sldId id="306" r:id="rId17"/>
    <p:sldId id="312" r:id="rId18"/>
    <p:sldId id="309" r:id="rId19"/>
    <p:sldId id="506" r:id="rId20"/>
    <p:sldId id="313" r:id="rId21"/>
    <p:sldId id="491" r:id="rId22"/>
    <p:sldId id="495" r:id="rId23"/>
    <p:sldId id="496" r:id="rId24"/>
    <p:sldId id="500" r:id="rId25"/>
    <p:sldId id="497" r:id="rId26"/>
    <p:sldId id="501" r:id="rId27"/>
    <p:sldId id="503" r:id="rId28"/>
    <p:sldId id="505" r:id="rId29"/>
    <p:sldId id="504" r:id="rId30"/>
    <p:sldId id="502" r:id="rId31"/>
    <p:sldId id="498" r:id="rId32"/>
    <p:sldId id="499" r:id="rId33"/>
    <p:sldId id="507" r:id="rId34"/>
    <p:sldId id="508" r:id="rId3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FFFF"/>
    <a:srgbClr val="EAEAEA"/>
    <a:srgbClr val="008080"/>
    <a:srgbClr val="3399FF"/>
    <a:srgbClr val="CC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>
      <p:cViewPr varScale="1">
        <p:scale>
          <a:sx n="86" d="100"/>
          <a:sy n="86" d="100"/>
        </p:scale>
        <p:origin x="12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D38575C-86FE-E4E0-F1B1-FB80740DEF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F48B247-8338-4ADB-422E-68097EEF49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6D1F87B-E971-D742-3D9D-D3A06AA24E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081E16C-F705-06ED-ECC2-33D50A2E2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CC81238-292E-4B01-ABAE-C19D1509A0E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0D5C87-5337-A158-9238-46B45550EA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220656-CBAF-EEB0-13A9-A5AB1A2043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066EF3E-0D39-7E4B-EF01-BBC0ECFBBDF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1E41396-560A-A786-3F01-761D353035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F6288FF-5200-6901-67B7-57C58E5CBE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C876E938-F023-3E45-BBB4-91B087856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2724A02-FD01-4763-A5AD-6BAC17CB35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C2F3ABE-92A0-1A15-004A-3D2D1F6D9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B2C8B7E-6A8B-4B6E-A55F-81A4E1A791E3}" type="slidenum">
              <a:rPr lang="en-US" altLang="pt-BR" sz="1300" smtClean="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pPr/>
              <a:t>1</a:t>
            </a:fld>
            <a:endParaRPr lang="en-US" altLang="pt-BR" sz="13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AEB0238-B13C-952E-56FF-D2A1F49C4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C92D8A8-2EED-E9FF-B9AE-AEA3506C9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5B3BA01C-5706-D300-AAC0-1AD777206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F2854DAB-DC6F-AC83-948E-BFE05C25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AAE7992D-BEEE-228A-7590-76F6B7C8F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E7CCEEBC-3A22-4CB9-BAB2-9A519F7E7A56}" type="slidenum">
              <a:rPr lang="en-US" altLang="pt-BR" sz="1300" smtClean="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pPr/>
              <a:t>2</a:t>
            </a:fld>
            <a:endParaRPr lang="en-US" altLang="pt-BR" sz="13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5AD2640-20A0-DE53-CB8C-48D90C8C4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454D36-B1C6-4F8D-92DE-09D87DE3CF35}" type="slidenum">
              <a:rPr lang="pt-BR" altLang="pt-BR" sz="1300" smtClean="0">
                <a:solidFill>
                  <a:schemeClr val="accent2"/>
                </a:solidFill>
              </a:rPr>
              <a:pPr>
                <a:spcBef>
                  <a:spcPct val="0"/>
                </a:spcBef>
              </a:pPr>
              <a:t>3</a:t>
            </a:fld>
            <a:endParaRPr lang="pt-BR" altLang="pt-BR" sz="1300">
              <a:solidFill>
                <a:schemeClr val="accent2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9AE63E7-03EA-71A2-9C50-D25105CE28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B2D131F-CC89-E725-5F6A-A89E17CD4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>
            <a:extLst>
              <a:ext uri="{FF2B5EF4-FFF2-40B4-BE49-F238E27FC236}">
                <a16:creationId xmlns:a16="http://schemas.microsoft.com/office/drawing/2014/main" id="{6732A0C2-0741-3361-485D-B18283D9D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Espaço Reservado para Anotações 2">
            <a:extLst>
              <a:ext uri="{FF2B5EF4-FFF2-40B4-BE49-F238E27FC236}">
                <a16:creationId xmlns:a16="http://schemas.microsoft.com/office/drawing/2014/main" id="{7FD06B7E-87F4-92B3-0E1A-78C657D2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60D15167-14AE-9E23-4FA0-FA1ED125B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2A0B77D-9BBA-40F5-BE0A-0EFF09157B48}" type="slidenum">
              <a:rPr lang="en-US" altLang="pt-BR" sz="1300" smtClean="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pPr/>
              <a:t>4</a:t>
            </a:fld>
            <a:endParaRPr lang="en-US" altLang="pt-BR" sz="13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5855CA85-23F5-850A-2DE3-23CF55E31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DE789884-17FB-FE55-9594-A3C75039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279F91D6-1EA1-2EBD-6A59-966EC6BF2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0387D44-F9C2-407E-B245-1C17857EE390}" type="slidenum">
              <a:rPr lang="en-US" altLang="pt-BR" sz="1300" smtClean="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pPr/>
              <a:t>5</a:t>
            </a:fld>
            <a:endParaRPr lang="en-US" altLang="pt-BR" sz="13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6F19E484-89BE-2078-0899-7967F374C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EE3D1238-B793-1B89-D06E-F1532968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5A7F777B-96E4-C305-EA28-70773FE92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252CC48-AC94-411D-A625-A14C16313216}" type="slidenum">
              <a:rPr lang="en-US" altLang="pt-BR" sz="1300" smtClean="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pPr/>
              <a:t>6</a:t>
            </a:fld>
            <a:endParaRPr lang="en-US" altLang="pt-BR" sz="13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3589849"/>
      </p:ext>
    </p:extLst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80456632"/>
      </p:ext>
    </p:extLst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81528187"/>
      </p:ext>
    </p:extLst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34518667"/>
      </p:ext>
    </p:extLst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2202151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95637114"/>
      </p:ext>
    </p:extLst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60349429"/>
      </p:ext>
    </p:extLst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96943109"/>
      </p:ext>
    </p:extLst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74817121"/>
      </p:ext>
    </p:extLst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655453"/>
      </p:ext>
    </p:extLst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76882709"/>
      </p:ext>
    </p:extLst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21051601"/>
      </p:ext>
    </p:extLst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>
            <a:extLst>
              <a:ext uri="{FF2B5EF4-FFF2-40B4-BE49-F238E27FC236}">
                <a16:creationId xmlns:a16="http://schemas.microsoft.com/office/drawing/2014/main" id="{58C81D78-1093-A1AF-EE23-134C5258A5D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6F01B1-E201-41C8-A194-0ECD8DC6704F}" type="slidenum">
              <a:rPr lang="en-US" altLang="pt-BR" sz="1000">
                <a:solidFill>
                  <a:srgbClr val="000066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rPr>
              <a:pPr eaLnBrk="1" hangingPunct="1"/>
              <a:t>1</a:t>
            </a:fld>
            <a:endParaRPr lang="en-US" altLang="pt-BR" sz="1000">
              <a:solidFill>
                <a:srgbClr val="000066"/>
              </a:solidFill>
              <a:latin typeface="Verdana" panose="020B0604030504040204" pitchFamily="34" charset="0"/>
              <a:ea typeface="ヒラギノ角ゴ Pro W3"/>
              <a:cs typeface="ヒラギノ角ゴ Pro W3"/>
            </a:endParaRPr>
          </a:p>
        </p:txBody>
      </p:sp>
      <p:sp useBgFill="1">
        <p:nvSpPr>
          <p:cNvPr id="3075" name="Rectangle 2">
            <a:extLst>
              <a:ext uri="{FF2B5EF4-FFF2-40B4-BE49-F238E27FC236}">
                <a16:creationId xmlns:a16="http://schemas.microsoft.com/office/drawing/2014/main" id="{BAFD785B-8D6D-9E31-2297-BA9A62CD8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96000"/>
            <a:ext cx="16764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8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 useBgFill="1">
        <p:nvSpPr>
          <p:cNvPr id="3076" name="Rectangle 3">
            <a:extLst>
              <a:ext uri="{FF2B5EF4-FFF2-40B4-BE49-F238E27FC236}">
                <a16:creationId xmlns:a16="http://schemas.microsoft.com/office/drawing/2014/main" id="{890342C5-6B55-AF56-6203-35C46AFF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16764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8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 useBgFill="1">
        <p:nvSpPr>
          <p:cNvPr id="3077" name="Rectangle 5">
            <a:extLst>
              <a:ext uri="{FF2B5EF4-FFF2-40B4-BE49-F238E27FC236}">
                <a16:creationId xmlns:a16="http://schemas.microsoft.com/office/drawing/2014/main" id="{011FFEC2-5516-A856-3DD9-5578FDC5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91440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8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3078" name="Picture 6" descr="Resultado de imagem para DATA MINING">
            <a:extLst>
              <a:ext uri="{FF2B5EF4-FFF2-40B4-BE49-F238E27FC236}">
                <a16:creationId xmlns:a16="http://schemas.microsoft.com/office/drawing/2014/main" id="{66D75EE5-B9D9-267D-DC0D-D2A9AA38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866775"/>
            <a:ext cx="354012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115E34-156B-D0E4-D30E-2704C9C4B878}"/>
              </a:ext>
            </a:extLst>
          </p:cNvPr>
          <p:cNvSpPr txBox="1"/>
          <p:nvPr/>
        </p:nvSpPr>
        <p:spPr>
          <a:xfrm>
            <a:off x="2347913" y="3333750"/>
            <a:ext cx="44481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rgbClr val="114F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INTELIGÊNCIA ARTIFICIAL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F5D956-72CD-379E-D625-267805EE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21313"/>
            <a:ext cx="9144000" cy="79851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fontAlgn="auto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585" dirty="0">
                <a:solidFill>
                  <a:srgbClr val="FFFF00"/>
                </a:solidFill>
                <a:latin typeface="Arial Narrow" pitchFamily="34" charset="0"/>
              </a:rPr>
              <a:t>Redes Neurais Artificiais: Fundamentos</a:t>
            </a:r>
          </a:p>
        </p:txBody>
      </p:sp>
      <p:pic>
        <p:nvPicPr>
          <p:cNvPr id="3081" name="Imagem 9">
            <a:extLst>
              <a:ext uri="{FF2B5EF4-FFF2-40B4-BE49-F238E27FC236}">
                <a16:creationId xmlns:a16="http://schemas.microsoft.com/office/drawing/2014/main" id="{BC92BA47-8D9A-4D05-5B87-1B983674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73688"/>
            <a:ext cx="16573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A6FDB6C-ACCA-21BA-788B-AA614852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734203C1-2464-04FB-EE39-69A6245CE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HISTÓRICO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D4C22-1C5B-901D-A1C6-62A1B93108C5}"/>
              </a:ext>
            </a:extLst>
          </p:cNvPr>
          <p:cNvSpPr txBox="1"/>
          <p:nvPr/>
        </p:nvSpPr>
        <p:spPr>
          <a:xfrm>
            <a:off x="323850" y="1300163"/>
            <a:ext cx="8496300" cy="5062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EVOLUÇÃO DO PARADIGMA CONEXIONISTA</a:t>
            </a:r>
          </a:p>
          <a:p>
            <a:pPr marL="342900" indent="-342900" algn="ctr" eaLnBrk="1" hangingPunct="1">
              <a:lnSpc>
                <a:spcPct val="150000"/>
              </a:lnSpc>
              <a:defRPr/>
            </a:pPr>
            <a:r>
              <a:rPr lang="pt-BR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Redes Neurais Artificiais</a:t>
            </a:r>
          </a:p>
          <a:p>
            <a:pPr marL="342900" indent="-342900" algn="ctr" eaLnBrk="1" hangingPunct="1">
              <a:lnSpc>
                <a:spcPct val="150000"/>
              </a:lnSpc>
              <a:defRPr/>
            </a:pPr>
            <a:endParaRPr lang="pt-BR" b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 eaLnBrk="1" hangingPunct="1">
              <a:spcBef>
                <a:spcPct val="75000"/>
              </a:spcBef>
              <a:buFontTx/>
              <a:buChar char="•"/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1990-2022</a:t>
            </a:r>
          </a:p>
          <a:p>
            <a:pPr marL="342900" indent="-342900" algn="just" eaLnBrk="1" hangingPunct="1">
              <a:spcBef>
                <a:spcPct val="7500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</a:rPr>
              <a:t>    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Iniciam-se pesquisas e propostas sobre </a:t>
            </a:r>
            <a:r>
              <a:rPr lang="pt-BR" u="sng" dirty="0">
                <a:solidFill>
                  <a:srgbClr val="000099"/>
                </a:solidFill>
                <a:latin typeface="Tahoma" pitchFamily="34" charset="0"/>
              </a:rPr>
              <a:t>sistemas inteligentes híbridos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, combinando-se as técnicas da escola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conexionista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(redes neurais) com outras propostas como a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lógica nebulosa.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</a:t>
            </a:r>
          </a:p>
          <a:p>
            <a:pPr marL="342900" indent="-342900" algn="just" eaLnBrk="1" hangingPunct="1">
              <a:spcBef>
                <a:spcPct val="75000"/>
              </a:spcBef>
              <a:defRPr/>
            </a:pPr>
            <a:r>
              <a:rPr lang="pt-BR" sz="2800" b="1" dirty="0">
                <a:solidFill>
                  <a:srgbClr val="FF0000"/>
                </a:solidFill>
                <a:latin typeface="Tahoma" pitchFamily="34" charset="0"/>
              </a:rPr>
              <a:t>	Mais recentemente Redes Neurais </a:t>
            </a:r>
            <a:r>
              <a:rPr lang="pt-BR" sz="2800" b="1" dirty="0" err="1">
                <a:solidFill>
                  <a:srgbClr val="FF0000"/>
                </a:solidFill>
                <a:latin typeface="Tahoma" pitchFamily="34" charset="0"/>
              </a:rPr>
              <a:t>Convolucionais</a:t>
            </a:r>
            <a:r>
              <a:rPr lang="pt-BR" sz="2800" b="1" dirty="0">
                <a:solidFill>
                  <a:srgbClr val="FF0000"/>
                </a:solidFill>
                <a:latin typeface="Tahoma" pitchFamily="34" charset="0"/>
              </a:rPr>
              <a:t> (</a:t>
            </a:r>
            <a:r>
              <a:rPr lang="pt-BR" sz="2800" b="1" i="1" dirty="0">
                <a:solidFill>
                  <a:srgbClr val="FF0000"/>
                </a:solidFill>
                <a:latin typeface="Tahoma" pitchFamily="34" charset="0"/>
              </a:rPr>
              <a:t>CNN</a:t>
            </a:r>
            <a:r>
              <a:rPr lang="pt-BR" sz="2800" b="1" dirty="0">
                <a:solidFill>
                  <a:srgbClr val="FF0000"/>
                </a:solidFill>
                <a:latin typeface="Tahoma" pitchFamily="34" charset="0"/>
              </a:rPr>
              <a:t>) também tem recebido destaque na área de classificação de imagens. A área de RNA cresceu muito!</a:t>
            </a:r>
            <a:r>
              <a:rPr lang="pt-BR" b="1" dirty="0">
                <a:solidFill>
                  <a:srgbClr val="FF0000"/>
                </a:solidFill>
                <a:latin typeface="Tahoma" pitchFamily="34" charset="0"/>
              </a:rPr>
              <a:t>   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836D152-A663-5CCE-0AF7-C5049623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04A16F9-C8DC-9F4E-7B9B-010DE70F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8001000" cy="4953000"/>
          </a:xfrm>
          <a:prstGeom prst="rect">
            <a:avLst/>
          </a:prstGeom>
          <a:solidFill>
            <a:srgbClr val="3399FF">
              <a:alpha val="34901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                </a:t>
            </a:r>
          </a:p>
          <a:p>
            <a:pPr eaLnBrk="1" hangingPunct="1">
              <a:spcBef>
                <a:spcPct val="60000"/>
              </a:spcBef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     </a:t>
            </a:r>
            <a:r>
              <a:rPr lang="pt-BR" altLang="pt-BR" sz="2800" b="1">
                <a:solidFill>
                  <a:schemeClr val="tx1"/>
                </a:solidFill>
                <a:latin typeface="Tahoma" panose="020B0604030504040204" pitchFamily="34" charset="0"/>
              </a:rPr>
              <a:t>INSPIRAÇÃO BIOLÓGICA</a:t>
            </a:r>
          </a:p>
          <a:p>
            <a:pPr eaLnBrk="1" hangingPunct="1">
              <a:spcBef>
                <a:spcPct val="60000"/>
              </a:spcBef>
            </a:pPr>
            <a:r>
              <a:rPr lang="pt-BR" altLang="pt-BR" sz="2400" b="1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>
                <a:solidFill>
                  <a:schemeClr val="tx1"/>
                </a:solidFill>
                <a:latin typeface="Tahoma" panose="020B0604030504040204" pitchFamily="34" charset="0"/>
              </a:rPr>
              <a:t>Descrição do cérebro humano em três áreas:</a:t>
            </a:r>
          </a:p>
          <a:p>
            <a:pPr eaLnBrk="1" hangingPunct="1">
              <a:spcBef>
                <a:spcPct val="35000"/>
              </a:spcBef>
            </a:pPr>
            <a:r>
              <a:rPr lang="pt-BR" altLang="pt-BR" sz="2400" b="1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pt-BR" altLang="pt-BR" sz="2200" b="1">
                <a:solidFill>
                  <a:schemeClr val="tx1"/>
                </a:solidFill>
                <a:latin typeface="Tahoma" panose="020B0604030504040204" pitchFamily="34" charset="0"/>
              </a:rPr>
              <a:t>a </a:t>
            </a:r>
            <a:r>
              <a:rPr lang="pt-BR" altLang="pt-BR" sz="2200" b="1" i="1">
                <a:solidFill>
                  <a:schemeClr val="tx1"/>
                </a:solidFill>
                <a:latin typeface="Tahoma" panose="020B0604030504040204" pitchFamily="34" charset="0"/>
              </a:rPr>
              <a:t>estrutura física</a:t>
            </a:r>
            <a:r>
              <a:rPr lang="pt-BR" altLang="pt-BR" sz="2200" b="1">
                <a:solidFill>
                  <a:schemeClr val="tx1"/>
                </a:solidFill>
                <a:latin typeface="Tahoma" panose="020B0604030504040204" pitchFamily="34" charset="0"/>
              </a:rPr>
              <a:t>  a  </a:t>
            </a:r>
            <a:r>
              <a:rPr lang="pt-BR" altLang="pt-BR" sz="2200" b="1" i="1">
                <a:solidFill>
                  <a:schemeClr val="tx1"/>
                </a:solidFill>
                <a:latin typeface="Tahoma" panose="020B0604030504040204" pitchFamily="34" charset="0"/>
              </a:rPr>
              <a:t>quantidade</a:t>
            </a:r>
            <a:r>
              <a:rPr lang="pt-BR" altLang="pt-BR" sz="2200" b="1">
                <a:solidFill>
                  <a:schemeClr val="tx1"/>
                </a:solidFill>
                <a:latin typeface="Tahoma" panose="020B0604030504040204" pitchFamily="34" charset="0"/>
              </a:rPr>
              <a:t>  e  a  </a:t>
            </a:r>
            <a:r>
              <a:rPr lang="pt-BR" altLang="pt-BR" sz="2200" b="1" i="1">
                <a:solidFill>
                  <a:schemeClr val="tx1"/>
                </a:solidFill>
                <a:latin typeface="Tahoma" panose="020B0604030504040204" pitchFamily="34" charset="0"/>
              </a:rPr>
              <a:t>comunicação</a:t>
            </a:r>
            <a:r>
              <a:rPr lang="pt-BR" altLang="pt-BR" sz="2200" b="1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</a:p>
          <a:p>
            <a:pPr lvl="1" eaLnBrk="1" hangingPunct="1">
              <a:spcBef>
                <a:spcPct val="100000"/>
              </a:spcBef>
              <a:buFontTx/>
              <a:buChar char="•"/>
            </a:pPr>
            <a:r>
              <a:rPr lang="pt-BR" altLang="pt-BR" sz="2400" b="1" u="sng">
                <a:solidFill>
                  <a:schemeClr val="tx1"/>
                </a:solidFill>
                <a:latin typeface="Tahoma" panose="020B0604030504040204" pitchFamily="34" charset="0"/>
              </a:rPr>
              <a:t>Estrutura física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          Os neurônios são constituídos por três partes principais: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		-  Os </a:t>
            </a:r>
            <a:r>
              <a:rPr lang="pt-BR" altLang="pt-BR" sz="1800" b="1">
                <a:solidFill>
                  <a:schemeClr val="tx1"/>
                </a:solidFill>
                <a:latin typeface="Tahoma" panose="020B0604030504040204" pitchFamily="34" charset="0"/>
              </a:rPr>
              <a:t>dendritos </a:t>
            </a: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               [  a seção de entrada  ] 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		-  O </a:t>
            </a:r>
            <a:r>
              <a:rPr lang="pt-BR" altLang="pt-BR" sz="1800" b="1">
                <a:solidFill>
                  <a:schemeClr val="tx1"/>
                </a:solidFill>
                <a:latin typeface="Tahoma" panose="020B0604030504040204" pitchFamily="34" charset="0"/>
              </a:rPr>
              <a:t>corpo</a:t>
            </a: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 da célula          [   a seção de processamento  ]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		-  O </a:t>
            </a:r>
            <a:r>
              <a:rPr lang="pt-BR" altLang="pt-BR" sz="1800" b="1">
                <a:solidFill>
                  <a:schemeClr val="tx1"/>
                </a:solidFill>
                <a:latin typeface="Tahoma" panose="020B0604030504040204" pitchFamily="34" charset="0"/>
              </a:rPr>
              <a:t>axônio </a:t>
            </a:r>
            <a:r>
              <a:rPr lang="pt-BR" altLang="pt-BR" sz="1800">
                <a:solidFill>
                  <a:schemeClr val="tx1"/>
                </a:solidFill>
                <a:latin typeface="Tahoma" panose="020B0604030504040204" pitchFamily="34" charset="0"/>
              </a:rPr>
              <a:t>                     [  a seção de saída  ]</a:t>
            </a:r>
            <a:endParaRPr lang="pt-BR" altLang="pt-BR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1891E4B-35A4-1C2F-F457-7B36B102E4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4719BF9-18A3-9047-5137-C10411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B32E50-D893-50F4-5BDE-DDC6F12E39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grpSp>
        <p:nvGrpSpPr>
          <p:cNvPr id="20484" name="Group 5">
            <a:extLst>
              <a:ext uri="{FF2B5EF4-FFF2-40B4-BE49-F238E27FC236}">
                <a16:creationId xmlns:a16="http://schemas.microsoft.com/office/drawing/2014/main" id="{7B0FFCBB-3431-78EE-328E-C72714BD650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28775"/>
            <a:ext cx="7488238" cy="3167063"/>
            <a:chOff x="567" y="1527"/>
            <a:chExt cx="4717" cy="1995"/>
          </a:xfrm>
        </p:grpSpPr>
        <p:pic>
          <p:nvPicPr>
            <p:cNvPr id="20494" name="Picture 6" descr="neuronio">
              <a:extLst>
                <a:ext uri="{FF2B5EF4-FFF2-40B4-BE49-F238E27FC236}">
                  <a16:creationId xmlns:a16="http://schemas.microsoft.com/office/drawing/2014/main" id="{6118E4CF-ACA9-6060-DB32-1F52DE351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527"/>
              <a:ext cx="2540" cy="1903"/>
            </a:xfrm>
            <a:prstGeom prst="rect">
              <a:avLst/>
            </a:prstGeom>
            <a:solidFill>
              <a:srgbClr val="EAEAEA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Picture 7" descr="neuronio">
              <a:extLst>
                <a:ext uri="{FF2B5EF4-FFF2-40B4-BE49-F238E27FC236}">
                  <a16:creationId xmlns:a16="http://schemas.microsoft.com/office/drawing/2014/main" id="{FFE9BA57-14A3-4C3B-BD6B-92B2EC663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" y="1616"/>
              <a:ext cx="2562" cy="1906"/>
            </a:xfrm>
            <a:prstGeom prst="rect">
              <a:avLst/>
            </a:prstGeom>
            <a:solidFill>
              <a:srgbClr val="DDDD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Rectangle 8">
            <a:extLst>
              <a:ext uri="{FF2B5EF4-FFF2-40B4-BE49-F238E27FC236}">
                <a16:creationId xmlns:a16="http://schemas.microsoft.com/office/drawing/2014/main" id="{31B482EB-1DA6-0281-88EB-096CD5EF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084763"/>
            <a:ext cx="1800225" cy="360362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1800">
                <a:solidFill>
                  <a:srgbClr val="0033CC"/>
                </a:solidFill>
                <a:latin typeface="Futura Bk BT" pitchFamily="34" charset="0"/>
              </a:rPr>
              <a:t>Dendritos</a:t>
            </a:r>
            <a:endParaRPr lang="pt-BR" altLang="pt-BR" sz="180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0486" name="Line 9">
            <a:extLst>
              <a:ext uri="{FF2B5EF4-FFF2-40B4-BE49-F238E27FC236}">
                <a16:creationId xmlns:a16="http://schemas.microsoft.com/office/drawing/2014/main" id="{307820A4-852A-96A2-1DA5-E20B55D3C0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4292600"/>
            <a:ext cx="1512888" cy="7207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7" name="Line 10">
            <a:extLst>
              <a:ext uri="{FF2B5EF4-FFF2-40B4-BE49-F238E27FC236}">
                <a16:creationId xmlns:a16="http://schemas.microsoft.com/office/drawing/2014/main" id="{5779C88D-00A0-5D91-22D2-F9EE11AA7C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2363" y="3068638"/>
            <a:ext cx="2016125" cy="1944687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8" name="Line 11">
            <a:extLst>
              <a:ext uri="{FF2B5EF4-FFF2-40B4-BE49-F238E27FC236}">
                <a16:creationId xmlns:a16="http://schemas.microsoft.com/office/drawing/2014/main" id="{E97AD6A0-1CFE-B29B-3400-E3926A4007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1500" y="2133600"/>
            <a:ext cx="1296988" cy="2879725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9" name="AutoShape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2B14DC9-05D7-4751-F168-7C69C698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5876925"/>
            <a:ext cx="431800" cy="504825"/>
          </a:xfrm>
          <a:prstGeom prst="actionButtonReturn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13">
            <a:extLst>
              <a:ext uri="{FF2B5EF4-FFF2-40B4-BE49-F238E27FC236}">
                <a16:creationId xmlns:a16="http://schemas.microsoft.com/office/drawing/2014/main" id="{7670BB75-E81A-8635-596E-A86B3CC4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84763"/>
            <a:ext cx="1800225" cy="360362"/>
          </a:xfrm>
          <a:prstGeom prst="rect">
            <a:avLst/>
          </a:prstGeom>
          <a:solidFill>
            <a:srgbClr val="FF7C8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1800">
                <a:solidFill>
                  <a:srgbClr val="A50021"/>
                </a:solidFill>
                <a:latin typeface="Futura Bk BT" pitchFamily="34" charset="0"/>
              </a:rPr>
              <a:t>Axônio</a:t>
            </a:r>
          </a:p>
        </p:txBody>
      </p:sp>
      <p:sp>
        <p:nvSpPr>
          <p:cNvPr id="20491" name="Line 14">
            <a:extLst>
              <a:ext uri="{FF2B5EF4-FFF2-40B4-BE49-F238E27FC236}">
                <a16:creationId xmlns:a16="http://schemas.microsoft.com/office/drawing/2014/main" id="{41B38164-1482-F4B4-5C21-8899E8759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708275"/>
            <a:ext cx="2376487" cy="22336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92" name="Rectangle 15">
            <a:extLst>
              <a:ext uri="{FF2B5EF4-FFF2-40B4-BE49-F238E27FC236}">
                <a16:creationId xmlns:a16="http://schemas.microsoft.com/office/drawing/2014/main" id="{EF3F2FE4-5219-40E2-1719-AA81F204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084763"/>
            <a:ext cx="1800225" cy="360362"/>
          </a:xfrm>
          <a:prstGeom prst="rect">
            <a:avLst/>
          </a:prstGeom>
          <a:solidFill>
            <a:srgbClr val="00CC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1800">
                <a:solidFill>
                  <a:srgbClr val="008080"/>
                </a:solidFill>
                <a:latin typeface="Futura Bk BT" pitchFamily="34" charset="0"/>
              </a:rPr>
              <a:t>Sinapse</a:t>
            </a:r>
          </a:p>
        </p:txBody>
      </p:sp>
      <p:sp>
        <p:nvSpPr>
          <p:cNvPr id="20493" name="Line 16">
            <a:extLst>
              <a:ext uri="{FF2B5EF4-FFF2-40B4-BE49-F238E27FC236}">
                <a16:creationId xmlns:a16="http://schemas.microsoft.com/office/drawing/2014/main" id="{43EBCC58-A0E4-5DE1-5E36-44E0EC6D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2852738"/>
            <a:ext cx="287338" cy="223202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9FD785E2-A1F7-D2FA-E518-0B698312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242530D-6B7B-704D-3504-D5BE71B71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pt-BR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3C72B8B7-56DB-D35B-BD51-7AE9F878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1447800" cy="236220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1600" b="1">
              <a:solidFill>
                <a:schemeClr val="tx1"/>
              </a:solidFill>
              <a:latin typeface="Futura Hv BT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1600" b="1">
                <a:solidFill>
                  <a:schemeClr val="tx1"/>
                </a:solidFill>
                <a:latin typeface="Futura Hv BT" pitchFamily="34" charset="0"/>
              </a:rPr>
              <a:t>PARTES DA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600" b="1">
                <a:solidFill>
                  <a:schemeClr val="tx1"/>
                </a:solidFill>
                <a:latin typeface="Futura Hv BT" pitchFamily="34" charset="0"/>
              </a:rPr>
              <a:t>CÉLULA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600" b="1">
                <a:solidFill>
                  <a:schemeClr val="tx1"/>
                </a:solidFill>
                <a:latin typeface="Futura Hv BT" pitchFamily="34" charset="0"/>
              </a:rPr>
              <a:t>NEURONAL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BR" altLang="pt-BR" sz="1600">
                <a:solidFill>
                  <a:srgbClr val="0033CC"/>
                </a:solidFill>
                <a:latin typeface="Futura Bk BT" pitchFamily="34" charset="0"/>
              </a:rPr>
              <a:t>dendrito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BR" altLang="pt-BR" sz="1600">
                <a:solidFill>
                  <a:srgbClr val="FF0000"/>
                </a:solidFill>
                <a:latin typeface="Futura Bk BT" pitchFamily="34" charset="0"/>
              </a:rPr>
              <a:t>corpo celular</a:t>
            </a:r>
            <a:endParaRPr lang="pt-BR" altLang="pt-BR" sz="1600">
              <a:solidFill>
                <a:schemeClr val="tx1"/>
              </a:solidFill>
              <a:latin typeface="Futura Bk BT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BR" altLang="pt-BR" sz="1600">
                <a:solidFill>
                  <a:srgbClr val="009999"/>
                </a:solidFill>
                <a:latin typeface="Futura Bk BT" pitchFamily="34" charset="0"/>
              </a:rPr>
              <a:t>axônio</a:t>
            </a:r>
            <a:endParaRPr lang="pt-BR" altLang="pt-BR">
              <a:solidFill>
                <a:schemeClr val="tx1"/>
              </a:solidFill>
              <a:latin typeface="Futura Bk BT" pitchFamily="34" charset="0"/>
            </a:endParaRPr>
          </a:p>
        </p:txBody>
      </p:sp>
      <p:pic>
        <p:nvPicPr>
          <p:cNvPr id="21509" name="Picture 6" descr="neuronio">
            <a:extLst>
              <a:ext uri="{FF2B5EF4-FFF2-40B4-BE49-F238E27FC236}">
                <a16:creationId xmlns:a16="http://schemas.microsoft.com/office/drawing/2014/main" id="{E2554FE2-4F0B-01D1-4E9B-5595B0D326D2}"/>
              </a:ext>
            </a:extLst>
          </p:cNvPr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7010400" cy="4276725"/>
          </a:xfrm>
          <a:solidFill>
            <a:schemeClr val="bg1"/>
          </a:solidFill>
          <a:ln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21510" name="Text Box 11">
            <a:extLst>
              <a:ext uri="{FF2B5EF4-FFF2-40B4-BE49-F238E27FC236}">
                <a16:creationId xmlns:a16="http://schemas.microsoft.com/office/drawing/2014/main" id="{8BD98A1C-A7A1-441E-E68D-9AFCDC6B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113463"/>
            <a:ext cx="6913563" cy="34925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Conceito de sistema:  </a:t>
            </a:r>
            <a:r>
              <a:rPr lang="pt-BR" altLang="pt-BR" sz="1800" b="1">
                <a:solidFill>
                  <a:srgbClr val="0033CC"/>
                </a:solidFill>
                <a:latin typeface="Futura Bk BT" pitchFamily="34" charset="0"/>
              </a:rPr>
              <a:t> entrada</a:t>
            </a: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 -   </a:t>
            </a:r>
            <a:r>
              <a:rPr lang="pt-BR" altLang="pt-BR" sz="1800" b="1">
                <a:solidFill>
                  <a:srgbClr val="FF0000"/>
                </a:solidFill>
                <a:latin typeface="Futura Bk BT" pitchFamily="34" charset="0"/>
              </a:rPr>
              <a:t>processamento</a:t>
            </a: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  -   </a:t>
            </a:r>
            <a:r>
              <a:rPr lang="pt-BR" altLang="pt-BR" sz="1800" b="1">
                <a:solidFill>
                  <a:srgbClr val="009999"/>
                </a:solidFill>
                <a:latin typeface="Futura Bk BT" pitchFamily="34" charset="0"/>
              </a:rPr>
              <a:t>saída</a:t>
            </a:r>
            <a:endParaRPr lang="pt-BR" altLang="pt-BR" sz="2400">
              <a:solidFill>
                <a:srgbClr val="009999"/>
              </a:solidFill>
            </a:endParaRPr>
          </a:p>
        </p:txBody>
      </p:sp>
      <p:sp>
        <p:nvSpPr>
          <p:cNvPr id="21511" name="Text Box 12">
            <a:extLst>
              <a:ext uri="{FF2B5EF4-FFF2-40B4-BE49-F238E27FC236}">
                <a16:creationId xmlns:a16="http://schemas.microsoft.com/office/drawing/2014/main" id="{3BF29D9D-0744-41D9-DBC9-153E97F2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143000"/>
            <a:ext cx="4968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Estudo do comportamento do neurônio </a:t>
            </a:r>
            <a:endParaRPr lang="pt-BR" altLang="pt-BR" sz="2400" b="1"/>
          </a:p>
        </p:txBody>
      </p:sp>
      <p:grpSp>
        <p:nvGrpSpPr>
          <p:cNvPr id="21512" name="Group 18">
            <a:extLst>
              <a:ext uri="{FF2B5EF4-FFF2-40B4-BE49-F238E27FC236}">
                <a16:creationId xmlns:a16="http://schemas.microsoft.com/office/drawing/2014/main" id="{CE2A73B5-42A1-137C-A9CA-8D5FB6A8E5D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352800"/>
            <a:ext cx="1828800" cy="1828800"/>
            <a:chOff x="912" y="2112"/>
            <a:chExt cx="1152" cy="1152"/>
          </a:xfrm>
        </p:grpSpPr>
        <p:sp>
          <p:nvSpPr>
            <p:cNvPr id="21515" name="Line 14">
              <a:extLst>
                <a:ext uri="{FF2B5EF4-FFF2-40B4-BE49-F238E27FC236}">
                  <a16:creationId xmlns:a16="http://schemas.microsoft.com/office/drawing/2014/main" id="{82AF9BBE-727A-BF93-9AC7-64A5D2EEA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1152" cy="816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6" name="Line 15">
              <a:extLst>
                <a:ext uri="{FF2B5EF4-FFF2-40B4-BE49-F238E27FC236}">
                  <a16:creationId xmlns:a16="http://schemas.microsoft.com/office/drawing/2014/main" id="{7C0F7B51-710E-BD9F-F2F2-F87C307F2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112"/>
              <a:ext cx="624" cy="336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13" name="Line 16">
            <a:extLst>
              <a:ext uri="{FF2B5EF4-FFF2-40B4-BE49-F238E27FC236}">
                <a16:creationId xmlns:a16="http://schemas.microsoft.com/office/drawing/2014/main" id="{68A0C0EF-F668-EB6B-A7CF-52F55A235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733800"/>
            <a:ext cx="22860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4" name="Line 17">
            <a:extLst>
              <a:ext uri="{FF2B5EF4-FFF2-40B4-BE49-F238E27FC236}">
                <a16:creationId xmlns:a16="http://schemas.microsoft.com/office/drawing/2014/main" id="{E3B12A63-85B4-52E0-D390-50BFFFDA6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200400"/>
            <a:ext cx="5181600" cy="1447800"/>
          </a:xfrm>
          <a:prstGeom prst="line">
            <a:avLst/>
          </a:prstGeom>
          <a:noFill/>
          <a:ln w="1270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CC7EF63-0B62-F21F-2372-26D1E16D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FD119B-0014-F19D-CB91-98E730DA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pt-BR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66DADC1C-A2F2-57E8-B45E-E999845C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032500"/>
            <a:ext cx="6781800" cy="3492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t-BR" altLang="pt-BR" sz="1800" b="1">
                <a:solidFill>
                  <a:srgbClr val="0033CC"/>
                </a:solidFill>
                <a:latin typeface="Futura Bk BT" pitchFamily="34" charset="0"/>
              </a:rPr>
              <a:t>       100 bilhões de neurônios</a:t>
            </a: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</a:t>
            </a:r>
            <a:r>
              <a:rPr lang="pt-BR" altLang="pt-BR" sz="1800" b="1">
                <a:solidFill>
                  <a:srgbClr val="0033CC"/>
                </a:solidFill>
                <a:latin typeface="Futura Bk BT" pitchFamily="34" charset="0"/>
              </a:rPr>
              <a:t>(10</a:t>
            </a:r>
            <a:r>
              <a:rPr lang="pt-BR" altLang="pt-BR" sz="1800" b="1" baseline="30000">
                <a:solidFill>
                  <a:srgbClr val="0033CC"/>
                </a:solidFill>
                <a:latin typeface="Futura Bk BT" pitchFamily="34" charset="0"/>
              </a:rPr>
              <a:t>11</a:t>
            </a:r>
            <a:r>
              <a:rPr lang="pt-BR" altLang="pt-BR" sz="1800" b="1">
                <a:solidFill>
                  <a:srgbClr val="0033CC"/>
                </a:solidFill>
                <a:latin typeface="Futura Bk BT" pitchFamily="34" charset="0"/>
              </a:rPr>
              <a:t>)    </a:t>
            </a: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-   </a:t>
            </a:r>
            <a:r>
              <a:rPr lang="pt-BR" altLang="pt-BR" sz="1800" b="1">
                <a:solidFill>
                  <a:srgbClr val="FF0000"/>
                </a:solidFill>
                <a:latin typeface="Futura Bk BT" pitchFamily="34" charset="0"/>
              </a:rPr>
              <a:t>conexões :    10</a:t>
            </a:r>
            <a:r>
              <a:rPr lang="pt-BR" altLang="pt-BR" sz="1800" b="1" baseline="30000">
                <a:solidFill>
                  <a:srgbClr val="FF0000"/>
                </a:solidFill>
                <a:latin typeface="Futura Bk BT" pitchFamily="34" charset="0"/>
              </a:rPr>
              <a:t>15</a:t>
            </a:r>
            <a:r>
              <a:rPr lang="pt-BR" altLang="pt-BR" sz="1800" b="1">
                <a:solidFill>
                  <a:srgbClr val="FF0000"/>
                </a:solidFill>
                <a:latin typeface="Futura Bk BT" pitchFamily="34" charset="0"/>
              </a:rPr>
              <a:t> </a:t>
            </a:r>
            <a:endParaRPr lang="pt-BR" altLang="pt-BR" sz="2400">
              <a:solidFill>
                <a:srgbClr val="009999"/>
              </a:solidFill>
            </a:endParaRPr>
          </a:p>
        </p:txBody>
      </p:sp>
      <p:sp>
        <p:nvSpPr>
          <p:cNvPr id="22533" name="Text Box 7">
            <a:extLst>
              <a:ext uri="{FF2B5EF4-FFF2-40B4-BE49-F238E27FC236}">
                <a16:creationId xmlns:a16="http://schemas.microsoft.com/office/drawing/2014/main" id="{6FF6A8A2-E18D-C338-0731-8884499C0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143000"/>
            <a:ext cx="4968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Estudo do comportamento do neurônio </a:t>
            </a:r>
            <a:endParaRPr lang="pt-BR" altLang="pt-BR" sz="2400" b="1"/>
          </a:p>
        </p:txBody>
      </p:sp>
      <p:pic>
        <p:nvPicPr>
          <p:cNvPr id="22534" name="Picture 10" descr="rede_biologica">
            <a:extLst>
              <a:ext uri="{FF2B5EF4-FFF2-40B4-BE49-F238E27FC236}">
                <a16:creationId xmlns:a16="http://schemas.microsoft.com/office/drawing/2014/main" id="{51B66B13-C43D-991E-87EA-8EED7388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00200"/>
            <a:ext cx="67818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A59805-A2A9-03D1-22D1-FF8F283C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5E4EABC9-37B0-EB4F-9075-61B9EE1486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pic>
        <p:nvPicPr>
          <p:cNvPr id="23556" name="Picture 7" descr="neuro3">
            <a:extLst>
              <a:ext uri="{FF2B5EF4-FFF2-40B4-BE49-F238E27FC236}">
                <a16:creationId xmlns:a16="http://schemas.microsoft.com/office/drawing/2014/main" id="{0B3B2339-C120-7A7F-2A94-B9493E47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648200" cy="441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Rectangle 9">
            <a:extLst>
              <a:ext uri="{FF2B5EF4-FFF2-40B4-BE49-F238E27FC236}">
                <a16:creationId xmlns:a16="http://schemas.microsoft.com/office/drawing/2014/main" id="{61A83B81-00DF-A6F1-EDF9-0DACEA68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274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1600" b="1">
              <a:solidFill>
                <a:schemeClr val="tx1"/>
              </a:solidFill>
              <a:latin typeface="Futura Hv BT" pitchFamily="34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pt-BR" altLang="pt-BR" sz="1600" b="1">
                <a:solidFill>
                  <a:schemeClr val="tx1"/>
                </a:solidFill>
                <a:latin typeface="Futura Hv BT" pitchFamily="34" charset="0"/>
              </a:rPr>
              <a:t>O neurônio do cérebro  </a:t>
            </a: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209F2865-1789-6B92-878B-F3AC3885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19800"/>
            <a:ext cx="4648200" cy="53340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1600" b="1">
              <a:solidFill>
                <a:schemeClr val="tx1"/>
              </a:solidFill>
              <a:latin typeface="Futura Hv B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pt-BR" altLang="pt-BR" sz="1600" b="1">
                <a:solidFill>
                  <a:schemeClr val="tx1"/>
                </a:solidFill>
                <a:latin typeface="Futura Hv BT" pitchFamily="34" charset="0"/>
              </a:rPr>
              <a:t>  </a:t>
            </a:r>
            <a:r>
              <a:rPr lang="pt-BR" altLang="pt-BR" sz="1400" b="1">
                <a:solidFill>
                  <a:schemeClr val="tx1"/>
                </a:solidFill>
                <a:latin typeface="Tahoma" panose="020B0604030504040204" pitchFamily="34" charset="0"/>
              </a:rPr>
              <a:t>Fotografia de três neurônios - colorido artificial</a:t>
            </a:r>
            <a:r>
              <a:rPr lang="pt-BR" altLang="pt-BR" sz="1400" b="1">
                <a:solidFill>
                  <a:schemeClr val="tx1"/>
                </a:solidFill>
                <a:latin typeface="Futura Hv BT" pitchFamily="34" charset="0"/>
              </a:rPr>
              <a:t>  </a:t>
            </a: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FEC7DBBC-BAC4-4025-B39E-6BC7F6F7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1000"/>
            <a:ext cx="38862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defRPr/>
            </a:pP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•</a:t>
            </a:r>
            <a:r>
              <a:rPr lang="pt-BR" sz="1600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 Árvore dendrítica</a:t>
            </a: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:</a:t>
            </a:r>
            <a:r>
              <a:rPr lang="pt-BR" sz="1600" dirty="0">
                <a:solidFill>
                  <a:srgbClr val="0033CC"/>
                </a:solidFill>
                <a:latin typeface="Futura Bk BT" pitchFamily="34" charset="0"/>
              </a:rPr>
              <a:t>   </a:t>
            </a:r>
            <a:r>
              <a:rPr lang="pt-BR" sz="1600" dirty="0">
                <a:latin typeface="Futura Bk BT" pitchFamily="34" charset="0"/>
              </a:rPr>
              <a:t>espalha-se num raio de 400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mm</a:t>
            </a:r>
            <a:r>
              <a:rPr lang="pt-BR" sz="1600" dirty="0">
                <a:latin typeface="Futura Bk BT" pitchFamily="34" charset="0"/>
              </a:rPr>
              <a:t>.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35000"/>
              </a:spcBef>
              <a:defRPr/>
            </a:pP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• </a:t>
            </a:r>
            <a:r>
              <a:rPr lang="pt-BR" sz="1600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Corpo celular</a:t>
            </a:r>
            <a:r>
              <a:rPr lang="pt-BR" sz="1600" dirty="0">
                <a:solidFill>
                  <a:srgbClr val="FF0000"/>
                </a:solidFill>
                <a:latin typeface="Futura Bk BT" pitchFamily="34" charset="0"/>
              </a:rPr>
              <a:t>:  </a:t>
            </a:r>
            <a:r>
              <a:rPr lang="pt-BR" sz="1600" dirty="0">
                <a:latin typeface="Futura Bk BT" pitchFamily="34" charset="0"/>
              </a:rPr>
              <a:t>raio aproximado de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35000"/>
              </a:spcBef>
              <a:defRPr/>
            </a:pPr>
            <a:r>
              <a:rPr lang="pt-BR" sz="1600" dirty="0">
                <a:latin typeface="Futura Bk BT" pitchFamily="34" charset="0"/>
              </a:rPr>
              <a:t>0.02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mm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• </a:t>
            </a:r>
            <a:r>
              <a:rPr lang="pt-BR" sz="1600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Axônio</a:t>
            </a: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: </a:t>
            </a: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de 100 </a:t>
            </a: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mm</a:t>
            </a: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 conexão entre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neurônios até 1 </a:t>
            </a:r>
            <a:r>
              <a:rPr lang="pt-BR" sz="1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 Bk BT" pitchFamily="34" charset="0"/>
              </a:rPr>
              <a:t>m</a:t>
            </a: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 neurônio de ação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pt-BR" sz="1600" dirty="0">
                <a:solidFill>
                  <a:srgbClr val="000099"/>
                </a:solidFill>
                <a:latin typeface="Futura Bk BT" pitchFamily="34" charset="0"/>
              </a:rPr>
              <a:t>Muscular.</a:t>
            </a:r>
          </a:p>
        </p:txBody>
      </p:sp>
      <p:pic>
        <p:nvPicPr>
          <p:cNvPr id="23560" name="Picture 12" descr="neuronio">
            <a:extLst>
              <a:ext uri="{FF2B5EF4-FFF2-40B4-BE49-F238E27FC236}">
                <a16:creationId xmlns:a16="http://schemas.microsoft.com/office/drawing/2014/main" id="{6423702C-B0BE-1409-6C00-5996BF66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8862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676BBE-EBEE-F734-B309-E863002D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5D2F4FF4-D5C7-644A-7DFB-F7A9C146F6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4580" name="CaixaDeTexto 5">
            <a:extLst>
              <a:ext uri="{FF2B5EF4-FFF2-40B4-BE49-F238E27FC236}">
                <a16:creationId xmlns:a16="http://schemas.microsoft.com/office/drawing/2014/main" id="{218AEECE-94B5-FBE0-B192-488C8D2A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412875"/>
            <a:ext cx="84264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pt-BR" altLang="pt-BR" sz="1800" b="1">
                <a:solidFill>
                  <a:schemeClr val="tx1"/>
                </a:solidFill>
                <a:latin typeface="Futura Bk BT" pitchFamily="34" charset="0"/>
              </a:rPr>
              <a:t> </a:t>
            </a:r>
            <a:r>
              <a:rPr lang="pt-BR" altLang="pt-BR" sz="2800" b="1">
                <a:solidFill>
                  <a:srgbClr val="000099"/>
                </a:solidFill>
                <a:latin typeface="Tahoma" panose="020B0604030504040204" pitchFamily="34" charset="0"/>
              </a:rPr>
              <a:t>INSPIRAÇÃO BIOLÓGICA</a:t>
            </a:r>
          </a:p>
          <a:p>
            <a:pPr eaLnBrk="1" hangingPunct="1">
              <a:lnSpc>
                <a:spcPct val="50000"/>
              </a:lnSpc>
            </a:pPr>
            <a:endParaRPr lang="pt-BR" altLang="pt-BR" sz="2200" b="1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50000"/>
              </a:spcBef>
            </a:pPr>
            <a:r>
              <a:rPr lang="pt-BR" altLang="pt-BR" sz="2400" b="1" u="sng">
                <a:solidFill>
                  <a:srgbClr val="A50021"/>
                </a:solidFill>
                <a:latin typeface="Tahoma" panose="020B0604030504040204" pitchFamily="34" charset="0"/>
              </a:rPr>
              <a:t>Comunicação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>
                <a:solidFill>
                  <a:schemeClr val="tx2"/>
                </a:solidFill>
                <a:latin typeface="Tahoma" panose="020B0604030504040204" pitchFamily="34" charset="0"/>
              </a:rPr>
              <a:t>Os neurônios se comunicam através de </a:t>
            </a:r>
            <a:r>
              <a:rPr lang="en-US" altLang="pt-BR" b="1">
                <a:solidFill>
                  <a:schemeClr val="tx2"/>
                </a:solidFill>
                <a:latin typeface="Tahoma" panose="020B0604030504040204" pitchFamily="34" charset="0"/>
              </a:rPr>
              <a:t>sinapses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pt-BR" b="1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pt-BR" b="1">
                <a:solidFill>
                  <a:schemeClr val="tx1"/>
                </a:solidFill>
                <a:latin typeface="Tahoma" panose="020B0604030504040204" pitchFamily="34" charset="0"/>
              </a:rPr>
              <a:t>Sinapse</a:t>
            </a: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 é a região onde dois neurônios entram em contato (axônio e dendrito) e através da qual os </a:t>
            </a:r>
            <a:r>
              <a:rPr lang="en-US" altLang="pt-BR" b="1">
                <a:solidFill>
                  <a:schemeClr val="tx1"/>
                </a:solidFill>
                <a:latin typeface="Tahoma" panose="020B0604030504040204" pitchFamily="34" charset="0"/>
              </a:rPr>
              <a:t>impulsos nervosos</a:t>
            </a: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 são transmitidos entre os neurônios.</a:t>
            </a:r>
            <a:endParaRPr lang="en-US" altLang="pt-BR">
              <a:solidFill>
                <a:srgbClr val="A50021"/>
              </a:solidFill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pt-BR">
                <a:solidFill>
                  <a:srgbClr val="A50021"/>
                </a:solidFill>
                <a:latin typeface="Tahoma" panose="020B0604030504040204" pitchFamily="34" charset="0"/>
              </a:rPr>
              <a:t>Os </a:t>
            </a:r>
            <a:r>
              <a:rPr lang="en-US" altLang="pt-BR" b="1">
                <a:solidFill>
                  <a:srgbClr val="A50021"/>
                </a:solidFill>
                <a:latin typeface="Tahoma" panose="020B0604030504040204" pitchFamily="34" charset="0"/>
              </a:rPr>
              <a:t>impulsos</a:t>
            </a:r>
            <a:r>
              <a:rPr lang="en-US" altLang="pt-BR">
                <a:solidFill>
                  <a:srgbClr val="A50021"/>
                </a:solidFill>
                <a:latin typeface="Tahoma" panose="020B0604030504040204" pitchFamily="34" charset="0"/>
              </a:rPr>
              <a:t> recebidos por um neurônio A, </a:t>
            </a:r>
            <a:r>
              <a:rPr lang="en-US" altLang="pt-BR" i="1">
                <a:solidFill>
                  <a:srgbClr val="A50021"/>
                </a:solidFill>
                <a:latin typeface="Tahoma" panose="020B0604030504040204" pitchFamily="34" charset="0"/>
              </a:rPr>
              <a:t>em um determinado momento</a:t>
            </a:r>
            <a:r>
              <a:rPr lang="en-US" altLang="pt-BR">
                <a:solidFill>
                  <a:srgbClr val="A50021"/>
                </a:solidFill>
                <a:latin typeface="Tahoma" panose="020B0604030504040204" pitchFamily="34" charset="0"/>
              </a:rPr>
              <a:t>, são processados, e atingindo um dado </a:t>
            </a:r>
            <a:r>
              <a:rPr lang="en-US" altLang="pt-BR" b="1">
                <a:solidFill>
                  <a:srgbClr val="A50021"/>
                </a:solidFill>
                <a:latin typeface="Tahoma" panose="020B0604030504040204" pitchFamily="34" charset="0"/>
              </a:rPr>
              <a:t>limiar de ação</a:t>
            </a:r>
            <a:r>
              <a:rPr lang="en-US" altLang="pt-BR">
                <a:solidFill>
                  <a:srgbClr val="A50021"/>
                </a:solidFill>
                <a:latin typeface="Tahoma" panose="020B0604030504040204" pitchFamily="34" charset="0"/>
              </a:rPr>
              <a:t>, o neurônio A dispara, produzindo uma substância neuro-transmissora que flui do corpo celular para o axônio, que pode estar conectado a um dendrito de um outro neurônio B.</a:t>
            </a:r>
            <a:endParaRPr lang="pt-BR" altLang="pt-BR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72203C-05B5-6621-E153-056DF480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8A8BD924-950C-1665-1875-949114F4BA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5604" name="CaixaDeTexto 5">
            <a:extLst>
              <a:ext uri="{FF2B5EF4-FFF2-40B4-BE49-F238E27FC236}">
                <a16:creationId xmlns:a16="http://schemas.microsoft.com/office/drawing/2014/main" id="{0F91D2FB-2ABF-A334-B84D-387E03EE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58913"/>
            <a:ext cx="81375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pt-BR" altLang="pt-BR" sz="2800" b="1">
                <a:solidFill>
                  <a:srgbClr val="000099"/>
                </a:solidFill>
                <a:latin typeface="Tahoma" panose="020B0604030504040204" pitchFamily="34" charset="0"/>
              </a:rPr>
              <a:t>INSPIRAÇÃO BIOLÓGICA</a:t>
            </a:r>
          </a:p>
          <a:p>
            <a:pPr lvl="1" eaLnBrk="1" hangingPunct="1">
              <a:spcBef>
                <a:spcPct val="50000"/>
              </a:spcBef>
            </a:pPr>
            <a:endParaRPr lang="pt-BR" altLang="pt-BR" sz="2200" b="1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spcBef>
                <a:spcPct val="50000"/>
              </a:spcBef>
            </a:pPr>
            <a:r>
              <a:rPr lang="pt-BR" altLang="pt-BR" sz="2400" b="1" u="sng">
                <a:solidFill>
                  <a:srgbClr val="A50021"/>
                </a:solidFill>
                <a:latin typeface="Tahoma" panose="020B0604030504040204" pitchFamily="34" charset="0"/>
              </a:rPr>
              <a:t>Comunicação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>
                <a:solidFill>
                  <a:schemeClr val="tx2"/>
                </a:solidFill>
                <a:latin typeface="Tahoma" panose="020B0604030504040204" pitchFamily="34" charset="0"/>
              </a:rPr>
              <a:t>Os neurônios se comunicam através de </a:t>
            </a:r>
            <a:r>
              <a:rPr lang="en-US" altLang="pt-BR" b="1">
                <a:solidFill>
                  <a:schemeClr val="tx2"/>
                </a:solidFill>
                <a:latin typeface="Tahoma" panose="020B0604030504040204" pitchFamily="34" charset="0"/>
              </a:rPr>
              <a:t>sinapses </a:t>
            </a:r>
          </a:p>
          <a:p>
            <a:pPr algn="ctr" eaLnBrk="1" hangingPunct="1">
              <a:spcBef>
                <a:spcPct val="50000"/>
              </a:spcBef>
            </a:pPr>
            <a:endParaRPr lang="en-US" altLang="pt-BR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O neurotransmissor pode diminuir ou aumentar a polaridade da membrana pós-sináptica, </a:t>
            </a:r>
            <a:r>
              <a:rPr lang="en-US" altLang="pt-BR" b="1">
                <a:solidFill>
                  <a:schemeClr val="tx1"/>
                </a:solidFill>
                <a:latin typeface="Tahoma" panose="020B0604030504040204" pitchFamily="34" charset="0"/>
              </a:rPr>
              <a:t>inibindo</a:t>
            </a: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 ou </a:t>
            </a:r>
            <a:r>
              <a:rPr lang="en-US" altLang="pt-BR" b="1">
                <a:solidFill>
                  <a:schemeClr val="tx1"/>
                </a:solidFill>
                <a:latin typeface="Tahoma" panose="020B0604030504040204" pitchFamily="34" charset="0"/>
              </a:rPr>
              <a:t>excitando</a:t>
            </a: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 a </a:t>
            </a:r>
            <a:r>
              <a:rPr lang="en-US" altLang="pt-BR" i="1">
                <a:solidFill>
                  <a:schemeClr val="tx1"/>
                </a:solidFill>
                <a:latin typeface="Tahoma" panose="020B0604030504040204" pitchFamily="34" charset="0"/>
              </a:rPr>
              <a:t>geração dos pulsos</a:t>
            </a: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 no neurônio B. Este processo depende de vários fatores, como a geometria da sinapse e o tipo de neurotransmissor.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pt-BR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pt-BR">
                <a:solidFill>
                  <a:schemeClr val="tx1"/>
                </a:solidFill>
                <a:latin typeface="Tahoma" panose="020B0604030504040204" pitchFamily="34" charset="0"/>
              </a:rPr>
              <a:t>Esse processo simples é responsável pela maioria das funções realizadas pelo nosso cérebro.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BDB9A22-90D2-4407-702B-4C57683BB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C36FD164-36EC-5879-8766-26B00B9FD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BIOLÓGICO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28AAF61F-7589-1DC1-FB8F-DE8B07FD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24200"/>
            <a:ext cx="6858000" cy="635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5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2800" b="1">
                <a:solidFill>
                  <a:schemeClr val="tx1"/>
                </a:solidFill>
                <a:latin typeface="Tahoma" panose="020B0604030504040204" pitchFamily="34" charset="0"/>
              </a:rPr>
              <a:t>Como reproduzir tal complexidade ?</a:t>
            </a:r>
            <a:endParaRPr lang="pt-BR" altLang="pt-BR" sz="2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2CE94C2-5DB3-7F73-20CF-461540BE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F22DBF22-E059-6516-E8A5-97E09CCB5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2674E5-EDAB-362E-DF57-1D48FBC4CF5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412875"/>
            <a:ext cx="4851400" cy="51720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Desenvolvido por </a:t>
            </a:r>
            <a:r>
              <a:rPr lang="pt-BR" sz="2000" kern="0" dirty="0" err="1"/>
              <a:t>Rosemblat</a:t>
            </a:r>
            <a:r>
              <a:rPr lang="pt-BR" sz="2000" kern="0" dirty="0"/>
              <a:t> (1958).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7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Utiliza modelo de </a:t>
            </a:r>
            <a:r>
              <a:rPr lang="pt-BR" sz="2000" kern="0" dirty="0" err="1"/>
              <a:t>McCulloch-Pitts</a:t>
            </a:r>
            <a:r>
              <a:rPr lang="pt-BR" sz="2000" kern="0" dirty="0"/>
              <a:t> para o Nó.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7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Funções de ativação: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1800" kern="0" dirty="0" err="1"/>
              <a:t>Sigmoidal</a:t>
            </a:r>
            <a:r>
              <a:rPr lang="pt-BR" sz="1800" kern="0" dirty="0"/>
              <a:t>, Tangente hiperbólica ou Linear (Hard </a:t>
            </a:r>
            <a:r>
              <a:rPr lang="pt-BR" sz="1800" kern="0" dirty="0" err="1"/>
              <a:t>Limiter</a:t>
            </a:r>
            <a:r>
              <a:rPr lang="pt-BR" sz="1800" kern="0" dirty="0"/>
              <a:t>, por ex.).</a:t>
            </a:r>
          </a:p>
          <a:p>
            <a:pPr lvl="1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7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0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Capacidade limitada: </a:t>
            </a:r>
            <a:r>
              <a:rPr lang="pt-BR" sz="2000" kern="0" dirty="0" err="1"/>
              <a:t>Perceptron</a:t>
            </a:r>
            <a:r>
              <a:rPr lang="pt-BR" sz="2000" kern="0" dirty="0"/>
              <a:t> trata-se de uma rede mais simples que pode ser utilizada para classificação de padrões </a:t>
            </a:r>
            <a:r>
              <a:rPr lang="pt-BR" sz="2000" u="sng" kern="0" dirty="0"/>
              <a:t>linearmente separáveis</a:t>
            </a:r>
            <a:r>
              <a:rPr lang="pt-BR" sz="2000" kern="0" dirty="0"/>
              <a:t>.</a:t>
            </a: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8883C5AD-0E6E-1E88-3CF1-96199E82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341438"/>
            <a:ext cx="3105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>
            <a:extLst>
              <a:ext uri="{FF2B5EF4-FFF2-40B4-BE49-F238E27FC236}">
                <a16:creationId xmlns:a16="http://schemas.microsoft.com/office/drawing/2014/main" id="{CAC5700A-47D0-0140-F6C7-DEE257D6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3629025"/>
            <a:ext cx="30241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07218E9-F62F-2570-9A09-651B95A310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7675" y="4941888"/>
            <a:ext cx="3024188" cy="5746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F1BF09-B4E7-0742-2D31-543ABCC6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21313"/>
            <a:ext cx="9144000" cy="79851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fontAlgn="auto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54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UA5: Mapa Mental</a:t>
            </a:r>
            <a:endParaRPr lang="pt-BR" sz="2585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3D4A10-944D-430E-73AC-263873FC1C52}"/>
              </a:ext>
            </a:extLst>
          </p:cNvPr>
          <p:cNvSpPr txBox="1"/>
          <p:nvPr/>
        </p:nvSpPr>
        <p:spPr>
          <a:xfrm>
            <a:off x="179512" y="44624"/>
            <a:ext cx="4095737" cy="5478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1400" b="1" u="sng" dirty="0">
                <a:solidFill>
                  <a:schemeClr val="tx1"/>
                </a:solidFill>
                <a:highlight>
                  <a:srgbClr val="FFFF00"/>
                </a:highlight>
              </a:rPr>
              <a:t>Redes Neurais Artificiais:</a:t>
            </a: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Fundamentos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Definição e Exemplos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Histórico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Inspiração Biológica</a:t>
            </a: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Neurônio Artificial - </a:t>
            </a:r>
            <a:r>
              <a:rPr lang="pt-BR" sz="1400" dirty="0" err="1">
                <a:solidFill>
                  <a:schemeClr val="tx1"/>
                </a:solidFill>
              </a:rPr>
              <a:t>Perceptron</a:t>
            </a: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Estrutura de um Neurônio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Representação do Neurônio (modelo)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Função hard </a:t>
            </a:r>
            <a:r>
              <a:rPr lang="pt-BR" sz="1400" dirty="0" err="1">
                <a:solidFill>
                  <a:schemeClr val="tx1"/>
                </a:solidFill>
              </a:rPr>
              <a:t>Limiter</a:t>
            </a: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Funções de Ativação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Definição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</a:t>
            </a:r>
            <a:r>
              <a:rPr lang="pt-BR" sz="1400" dirty="0" err="1">
                <a:solidFill>
                  <a:schemeClr val="tx1"/>
                </a:solidFill>
              </a:rPr>
              <a:t>Binary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step</a:t>
            </a:r>
            <a:r>
              <a:rPr lang="pt-BR" sz="1400" dirty="0">
                <a:solidFill>
                  <a:schemeClr val="tx1"/>
                </a:solidFill>
              </a:rPr>
              <a:t>, </a:t>
            </a:r>
            <a:r>
              <a:rPr lang="pt-BR" sz="1400" dirty="0" err="1">
                <a:solidFill>
                  <a:schemeClr val="tx1"/>
                </a:solidFill>
              </a:rPr>
              <a:t>Logistic</a:t>
            </a:r>
            <a:r>
              <a:rPr lang="pt-BR" sz="1400" dirty="0">
                <a:solidFill>
                  <a:schemeClr val="tx1"/>
                </a:solidFill>
              </a:rPr>
              <a:t>, </a:t>
            </a:r>
            <a:r>
              <a:rPr lang="pt-BR" sz="1400" dirty="0" err="1">
                <a:solidFill>
                  <a:schemeClr val="tx1"/>
                </a:solidFill>
              </a:rPr>
              <a:t>TanH</a:t>
            </a:r>
            <a:r>
              <a:rPr lang="pt-BR" sz="1400" dirty="0">
                <a:solidFill>
                  <a:schemeClr val="tx1"/>
                </a:solidFill>
              </a:rPr>
              <a:t>, </a:t>
            </a:r>
            <a:r>
              <a:rPr lang="pt-BR" sz="1400" dirty="0" err="1">
                <a:solidFill>
                  <a:schemeClr val="tx1"/>
                </a:solidFill>
              </a:rPr>
              <a:t>ReLU</a:t>
            </a: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Topologia de RNA e </a:t>
            </a:r>
            <a:r>
              <a:rPr lang="pt-BR" sz="1400" dirty="0" err="1">
                <a:solidFill>
                  <a:schemeClr val="tx1"/>
                </a:solidFill>
              </a:rPr>
              <a:t>Machine</a:t>
            </a:r>
            <a:r>
              <a:rPr lang="pt-BR" sz="1400" dirty="0">
                <a:solidFill>
                  <a:schemeClr val="tx1"/>
                </a:solidFill>
              </a:rPr>
              <a:t> Learning</a:t>
            </a: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MLP (</a:t>
            </a:r>
            <a:r>
              <a:rPr lang="pt-BR" sz="1400" dirty="0" err="1">
                <a:solidFill>
                  <a:schemeClr val="tx1"/>
                </a:solidFill>
              </a:rPr>
              <a:t>Multi-Layer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Perceptron</a:t>
            </a:r>
            <a:r>
              <a:rPr lang="pt-BR" sz="1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Definição e Algoritmo </a:t>
            </a:r>
            <a:r>
              <a:rPr lang="pt-BR" sz="1400" dirty="0" err="1">
                <a:solidFill>
                  <a:schemeClr val="tx1"/>
                </a:solidFill>
              </a:rPr>
              <a:t>BackPropagation</a:t>
            </a: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Explorando o Bias e sua Importância</a:t>
            </a:r>
          </a:p>
          <a:p>
            <a:pPr eaLnBrk="1" hangingPunct="1">
              <a:defRPr/>
            </a:pPr>
            <a:endParaRPr lang="pt-BR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- Avaliação do Modelo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MSE, RMSE</a:t>
            </a:r>
          </a:p>
          <a:p>
            <a:pPr eaLnBrk="1" hangingPunct="1">
              <a:defRPr/>
            </a:pPr>
            <a:r>
              <a:rPr lang="pt-BR" sz="1400" dirty="0">
                <a:solidFill>
                  <a:schemeClr val="tx1"/>
                </a:solidFill>
              </a:rPr>
              <a:t>	. Acurácia e Matriz de Confusão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343F881-61C1-1E42-C594-3C15FB76F6F7}"/>
              </a:ext>
            </a:extLst>
          </p:cNvPr>
          <p:cNvSpPr>
            <a:spLocks noChangeArrowheads="1"/>
          </p:cNvSpPr>
          <p:nvPr/>
        </p:nvSpPr>
        <p:spPr bwMode="auto">
          <a:xfrm rot="-5811595">
            <a:off x="4356099" y="3032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5125" name="Imagem 5">
            <a:extLst>
              <a:ext uri="{FF2B5EF4-FFF2-40B4-BE49-F238E27FC236}">
                <a16:creationId xmlns:a16="http://schemas.microsoft.com/office/drawing/2014/main" id="{EB00FF57-59DC-1E81-F0E0-33872CA8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549275"/>
            <a:ext cx="4557713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7318D26-D90F-B3DF-441B-3FD7D687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AAA1005F-4E83-4FC9-7A20-DCCEF21601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pic>
        <p:nvPicPr>
          <p:cNvPr id="28676" name="Imagem 4">
            <a:extLst>
              <a:ext uri="{FF2B5EF4-FFF2-40B4-BE49-F238E27FC236}">
                <a16:creationId xmlns:a16="http://schemas.microsoft.com/office/drawing/2014/main" id="{D461CCF4-B446-2F0B-83B7-DDF12FF9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33488"/>
            <a:ext cx="7000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CaixaDeTexto 5">
            <a:extLst>
              <a:ext uri="{FF2B5EF4-FFF2-40B4-BE49-F238E27FC236}">
                <a16:creationId xmlns:a16="http://schemas.microsoft.com/office/drawing/2014/main" id="{B0666FA2-CB20-1EE0-4971-F371A650E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365625"/>
            <a:ext cx="3744912" cy="19383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Um perceptron calcula a soma dos valores de entrada </a:t>
            </a:r>
          </a:p>
          <a:p>
            <a:pPr eaLnBrk="1" hangingPunct="1"/>
            <a:r>
              <a:rPr lang="pt-BR" altLang="pt-BR"/>
              <a:t>(x´s) multiplicados pelos seus respectivos pesos de entrada (w´s) e passa o resultado para a função </a:t>
            </a:r>
            <a:r>
              <a:rPr lang="pt-BR" altLang="pt-BR" b="1" i="1"/>
              <a:t>Hard Limiter</a:t>
            </a:r>
            <a:r>
              <a:rPr lang="pt-BR" altLang="pt-BR"/>
              <a:t>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796861-6B70-982D-3E96-9683BD4788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87450" y="4221163"/>
            <a:ext cx="4032250" cy="9366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3604B9E-5598-BB45-86FB-824A1E4A75F8}"/>
              </a:ext>
            </a:extLst>
          </p:cNvPr>
          <p:cNvCxnSpPr>
            <a:cxnSpLocks/>
            <a:stCxn id="28680" idx="1"/>
          </p:cNvCxnSpPr>
          <p:nvPr/>
        </p:nvCxnSpPr>
        <p:spPr bwMode="auto">
          <a:xfrm flipH="1" flipV="1">
            <a:off x="5003800" y="2932113"/>
            <a:ext cx="2776538" cy="5524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680" name="CaixaDeTexto 17">
            <a:extLst>
              <a:ext uri="{FF2B5EF4-FFF2-40B4-BE49-F238E27FC236}">
                <a16:creationId xmlns:a16="http://schemas.microsoft.com/office/drawing/2014/main" id="{64EA18F3-2917-54AA-EBEB-7B51E3466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068638"/>
            <a:ext cx="1265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b="1">
                <a:solidFill>
                  <a:srgbClr val="FF0000"/>
                </a:solidFill>
              </a:rPr>
              <a:t>Função</a:t>
            </a:r>
          </a:p>
          <a:p>
            <a:pPr eaLnBrk="1" hangingPunct="1"/>
            <a:r>
              <a:rPr lang="pt-BR" altLang="pt-BR" sz="1600" b="1">
                <a:solidFill>
                  <a:srgbClr val="FF0000"/>
                </a:solidFill>
              </a:rPr>
              <a:t>de Ativação:</a:t>
            </a:r>
          </a:p>
          <a:p>
            <a:pPr eaLnBrk="1" hangingPunct="1"/>
            <a:r>
              <a:rPr lang="pt-BR" altLang="pt-BR" sz="1600"/>
              <a:t>Hard Limiter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8460FBE-30D8-7487-DA68-21BB177C5FB9}"/>
              </a:ext>
            </a:extLst>
          </p:cNvPr>
          <p:cNvCxnSpPr>
            <a:cxnSpLocks/>
            <a:stCxn id="28682" idx="1"/>
          </p:cNvCxnSpPr>
          <p:nvPr/>
        </p:nvCxnSpPr>
        <p:spPr bwMode="auto">
          <a:xfrm flipH="1">
            <a:off x="3563938" y="1473200"/>
            <a:ext cx="4216400" cy="12001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682" name="CaixaDeTexto 20">
            <a:extLst>
              <a:ext uri="{FF2B5EF4-FFF2-40B4-BE49-F238E27FC236}">
                <a16:creationId xmlns:a16="http://schemas.microsoft.com/office/drawing/2014/main" id="{CB07159E-875C-63A1-FEC1-BC985B74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11811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Soma poderada</a:t>
            </a:r>
          </a:p>
          <a:p>
            <a:pPr eaLnBrk="1" hangingPunct="1"/>
            <a:r>
              <a:rPr lang="pt-BR" altLang="pt-BR" sz="1600"/>
              <a:t>de x * w</a:t>
            </a:r>
          </a:p>
        </p:txBody>
      </p:sp>
      <p:sp>
        <p:nvSpPr>
          <p:cNvPr id="28683" name="CaixaDeTexto 27">
            <a:extLst>
              <a:ext uri="{FF2B5EF4-FFF2-40B4-BE49-F238E27FC236}">
                <a16:creationId xmlns:a16="http://schemas.microsoft.com/office/drawing/2014/main" id="{BC67B8BD-F8CA-4488-D7C0-785F9BDA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484313"/>
            <a:ext cx="10668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i="1"/>
              <a:t>W0</a:t>
            </a:r>
            <a:r>
              <a:rPr lang="pt-BR" altLang="pt-BR"/>
              <a:t> ou </a:t>
            </a:r>
            <a:r>
              <a:rPr lang="pt-BR" altLang="pt-BR" i="1"/>
              <a:t>b</a:t>
            </a:r>
          </a:p>
        </p:txBody>
      </p:sp>
      <p:sp>
        <p:nvSpPr>
          <p:cNvPr id="28684" name="CaixaDeTexto 28">
            <a:extLst>
              <a:ext uri="{FF2B5EF4-FFF2-40B4-BE49-F238E27FC236}">
                <a16:creationId xmlns:a16="http://schemas.microsoft.com/office/drawing/2014/main" id="{181464A8-AFEF-BE75-A9DF-1A683B0D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403475"/>
            <a:ext cx="369887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Y</a:t>
            </a:r>
          </a:p>
        </p:txBody>
      </p:sp>
      <p:pic>
        <p:nvPicPr>
          <p:cNvPr id="28685" name="Imagem 31">
            <a:extLst>
              <a:ext uri="{FF2B5EF4-FFF2-40B4-BE49-F238E27FC236}">
                <a16:creationId xmlns:a16="http://schemas.microsoft.com/office/drawing/2014/main" id="{CE14BF83-AA13-BFAF-5CE6-9E224514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912938"/>
            <a:ext cx="1063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CaixaDeTexto 14">
            <a:extLst>
              <a:ext uri="{FF2B5EF4-FFF2-40B4-BE49-F238E27FC236}">
                <a16:creationId xmlns:a16="http://schemas.microsoft.com/office/drawing/2014/main" id="{0DD0620C-784D-A273-B816-EF16FE76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6434138"/>
            <a:ext cx="8924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 u="sng"/>
              <a:t>https://towardsdatascience.com/machine-learning-for-beginners-an-introduction-to-neural-networks-d49f22d238f9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6D391EC-02BE-1FB6-FCC7-19B6BB5C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359B93A1-AADC-F965-D882-657F3BD79F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BA10BA-C90C-0753-6EC2-082A9D522977}"/>
              </a:ext>
            </a:extLst>
          </p:cNvPr>
          <p:cNvSpPr txBox="1">
            <a:spLocks noChangeArrowheads="1"/>
          </p:cNvSpPr>
          <p:nvPr/>
        </p:nvSpPr>
        <p:spPr>
          <a:xfrm>
            <a:off x="368300" y="1196975"/>
            <a:ext cx="8524875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A partir de um vetor de entrada com valores reais, este tipo de RNA calcula uma combinação linear destas entradas</a:t>
            </a:r>
            <a:r>
              <a:rPr lang="pt-BR" sz="2200" kern="0" dirty="0"/>
              <a:t>.</a:t>
            </a:r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1200" kern="0" dirty="0"/>
          </a:p>
          <a:p>
            <a:pPr algn="just"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Se o somatório for maior que um dado limiar (Hard </a:t>
            </a:r>
            <a:r>
              <a:rPr lang="pt-BR" sz="2000" kern="0" dirty="0" err="1"/>
              <a:t>Limiter</a:t>
            </a:r>
            <a:r>
              <a:rPr lang="pt-BR" sz="2000" kern="0" dirty="0"/>
              <a:t>), tem-se saída igual a 1, caso contrário, -1.</a:t>
            </a:r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11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10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0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000" kern="0" dirty="0"/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/>
              <a:t>Pode ser considerado como a representação de uma superfície de decisão de um hiperplano em um espaço n-dimensional de </a:t>
            </a:r>
            <a:r>
              <a:rPr lang="pt-BR" sz="2000" kern="0" dirty="0" err="1"/>
              <a:t>features</a:t>
            </a:r>
            <a:r>
              <a:rPr lang="pt-BR" sz="2000" kern="0" dirty="0"/>
              <a:t>. </a:t>
            </a:r>
          </a:p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100" kern="0" dirty="0"/>
          </a:p>
        </p:txBody>
      </p:sp>
      <p:graphicFrame>
        <p:nvGraphicFramePr>
          <p:cNvPr id="29701" name="Objeto 1">
            <a:extLst>
              <a:ext uri="{FF2B5EF4-FFF2-40B4-BE49-F238E27FC236}">
                <a16:creationId xmlns:a16="http://schemas.microsoft.com/office/drawing/2014/main" id="{A4A36C11-D7A7-CBE7-E8EC-660628F91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3074988"/>
          <a:ext cx="4929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705100" imgH="431800" progId="Equation.3">
                  <p:embed/>
                </p:oleObj>
              </mc:Choice>
              <mc:Fallback>
                <p:oleObj name="Equação" r:id="rId2" imgW="2705100" imgH="431800" progId="Equation.3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074988"/>
                        <a:ext cx="4929188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Imagem 7">
            <a:extLst>
              <a:ext uri="{FF2B5EF4-FFF2-40B4-BE49-F238E27FC236}">
                <a16:creationId xmlns:a16="http://schemas.microsoft.com/office/drawing/2014/main" id="{4EDD1BEC-D763-E369-1BFF-BF557F16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4149725"/>
            <a:ext cx="3752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CaixaDeTexto 8">
            <a:extLst>
              <a:ext uri="{FF2B5EF4-FFF2-40B4-BE49-F238E27FC236}">
                <a16:creationId xmlns:a16="http://schemas.microsoft.com/office/drawing/2014/main" id="{BE609E80-837C-0F27-2437-DB078DB65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4545013"/>
            <a:ext cx="3714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Y</a:t>
            </a:r>
          </a:p>
        </p:txBody>
      </p:sp>
      <p:pic>
        <p:nvPicPr>
          <p:cNvPr id="29704" name="Imagem 11">
            <a:extLst>
              <a:ext uri="{FF2B5EF4-FFF2-40B4-BE49-F238E27FC236}">
                <a16:creationId xmlns:a16="http://schemas.microsoft.com/office/drawing/2014/main" id="{8AFAC866-32F8-0DFC-479E-80E9EF36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44950"/>
            <a:ext cx="1257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ABB3F46-1CAD-A662-0F06-32B6D336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87539577-3577-C442-1D85-C66D574F1A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3F3EE2-FEEB-F202-577D-E4E2DF6F1485}"/>
              </a:ext>
            </a:extLst>
          </p:cNvPr>
          <p:cNvSpPr txBox="1"/>
          <p:nvPr/>
        </p:nvSpPr>
        <p:spPr>
          <a:xfrm>
            <a:off x="2141538" y="1268413"/>
            <a:ext cx="457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b="1" kern="0" dirty="0"/>
              <a:t>Exemplo: Operador AND</a:t>
            </a:r>
          </a:p>
        </p:txBody>
      </p:sp>
      <p:sp>
        <p:nvSpPr>
          <p:cNvPr id="30725" name="CaixaDeTexto 6">
            <a:extLst>
              <a:ext uri="{FF2B5EF4-FFF2-40B4-BE49-F238E27FC236}">
                <a16:creationId xmlns:a16="http://schemas.microsoft.com/office/drawing/2014/main" id="{F7B73F24-5598-5708-E542-F1236857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65850"/>
            <a:ext cx="8928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 u="sng"/>
              <a:t>https://medium.com/@stanleydukor/neural-representation-of-and-or-not-xor-and-xnor-logic-gates-perceptron-algorithm-b0275375fea1</a:t>
            </a:r>
          </a:p>
        </p:txBody>
      </p:sp>
      <p:pic>
        <p:nvPicPr>
          <p:cNvPr id="30726" name="Picture 2" descr="Image for post">
            <a:extLst>
              <a:ext uri="{FF2B5EF4-FFF2-40B4-BE49-F238E27FC236}">
                <a16:creationId xmlns:a16="http://schemas.microsoft.com/office/drawing/2014/main" id="{3815B217-F037-77F9-D1DD-5973B605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541463"/>
            <a:ext cx="23034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CaixaDeTexto 7">
            <a:extLst>
              <a:ext uri="{FF2B5EF4-FFF2-40B4-BE49-F238E27FC236}">
                <a16:creationId xmlns:a16="http://schemas.microsoft.com/office/drawing/2014/main" id="{19CF5A5A-3481-6858-3A29-1E751BD4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058988"/>
            <a:ext cx="6132512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>
                <a:solidFill>
                  <a:srgbClr val="0000FF"/>
                </a:solidFill>
                <a:latin typeface="charter"/>
              </a:rPr>
              <a:t>Y = </a:t>
            </a:r>
            <a:r>
              <a:rPr lang="pl-PL" altLang="pt-BR">
                <a:solidFill>
                  <a:srgbClr val="0000FF"/>
                </a:solidFill>
                <a:latin typeface="charter"/>
              </a:rPr>
              <a:t>w1*x1+w2*x2+b</a:t>
            </a:r>
            <a:endParaRPr lang="pt-BR" altLang="pt-BR">
              <a:solidFill>
                <a:srgbClr val="0000FF"/>
              </a:solidFill>
              <a:latin typeface="charter"/>
            </a:endParaRPr>
          </a:p>
          <a:p>
            <a:pPr algn="ctr" eaLnBrk="1" hangingPunct="1"/>
            <a:r>
              <a:rPr lang="pt-BR" altLang="pt-BR">
                <a:solidFill>
                  <a:srgbClr val="0000FF"/>
                </a:solidFill>
                <a:latin typeface="charter"/>
              </a:rPr>
              <a:t>Supondo os valores </a:t>
            </a:r>
            <a:r>
              <a:rPr lang="pt-BR" altLang="pt-BR" b="1">
                <a:solidFill>
                  <a:srgbClr val="0000FF"/>
                </a:solidFill>
                <a:latin typeface="charter"/>
              </a:rPr>
              <a:t>w1=1, w2=1 e b=-1</a:t>
            </a:r>
            <a:r>
              <a:rPr lang="pt-BR" altLang="pt-BR">
                <a:solidFill>
                  <a:srgbClr val="0000FF"/>
                </a:solidFill>
                <a:latin typeface="charter"/>
              </a:rPr>
              <a:t> !!</a:t>
            </a:r>
            <a:endParaRPr lang="pt-BR" altLang="pt-BR">
              <a:solidFill>
                <a:srgbClr val="0000FF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90BA2F-09AC-C64D-D16D-C1578B9AE33D}"/>
              </a:ext>
            </a:extLst>
          </p:cNvPr>
          <p:cNvGraphicFramePr/>
          <p:nvPr/>
        </p:nvGraphicFramePr>
        <p:xfrm>
          <a:off x="1092200" y="3629025"/>
          <a:ext cx="7104062" cy="1506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 x1(A)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harter"/>
                      </a:endParaRP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x2 (B)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harter"/>
                      </a:endParaRP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x1.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w1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x2.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w2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b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Função de Ativação (Y)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 0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harter"/>
                      </a:endParaRP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harter"/>
                      </a:endParaRP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0.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+ 0.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(-1) = -1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0.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+ 1.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(-1) = 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+ 0.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(-1) = 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0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1.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+ 1.</a:t>
                      </a: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harter"/>
                        </a:rPr>
                        <a:t> + (-1) = 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harter"/>
                        </a:rPr>
                        <a:t>1</a:t>
                      </a:r>
                    </a:p>
                  </a:txBody>
                  <a:tcPr marL="68583" marR="68583" marT="7625" marB="0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063D41B-7C71-E6CC-DD12-EAF228B59673}"/>
              </a:ext>
            </a:extLst>
          </p:cNvPr>
          <p:cNvSpPr txBox="1"/>
          <p:nvPr/>
        </p:nvSpPr>
        <p:spPr>
          <a:xfrm>
            <a:off x="2509538" y="2905780"/>
            <a:ext cx="651621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800" dirty="0">
                <a:solidFill>
                  <a:srgbClr val="FF0000"/>
                </a:solidFill>
              </a:rPr>
              <a:t>Supondo </a:t>
            </a:r>
            <a:r>
              <a:rPr lang="en-US" sz="2800" i="1" dirty="0">
                <a:solidFill>
                  <a:srgbClr val="FF0000"/>
                </a:solidFill>
                <a:latin typeface="charter"/>
              </a:rPr>
              <a:t>(Y) =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  <a:latin typeface="charter"/>
              </a:rPr>
              <a:t>1</a:t>
            </a:r>
            <a:r>
              <a:rPr lang="en-US" sz="2800" i="1" dirty="0">
                <a:solidFill>
                  <a:srgbClr val="FF0000"/>
                </a:solidFill>
                <a:latin typeface="charter"/>
              </a:rPr>
              <a:t> se </a:t>
            </a:r>
            <a:r>
              <a:rPr lang="en-US" sz="2800" i="1" dirty="0" err="1">
                <a:solidFill>
                  <a:srgbClr val="FF0000"/>
                </a:solidFill>
                <a:latin typeface="charter"/>
              </a:rPr>
              <a:t>Wx+b</a:t>
            </a:r>
            <a:r>
              <a:rPr lang="en-US" sz="2800" i="1" dirty="0">
                <a:solidFill>
                  <a:srgbClr val="FF0000"/>
                </a:solidFill>
                <a:latin typeface="charter"/>
              </a:rPr>
              <a:t> &gt; 0;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  <a:latin typeface="charter"/>
              </a:rPr>
              <a:t>0</a:t>
            </a:r>
            <a:r>
              <a:rPr lang="en-US" sz="2800" i="1" dirty="0">
                <a:solidFill>
                  <a:srgbClr val="FF0000"/>
                </a:solidFill>
                <a:latin typeface="charter"/>
              </a:rPr>
              <a:t> se </a:t>
            </a:r>
            <a:r>
              <a:rPr lang="en-US" sz="2800" i="1" dirty="0" err="1">
                <a:solidFill>
                  <a:srgbClr val="FF0000"/>
                </a:solidFill>
                <a:latin typeface="charter"/>
              </a:rPr>
              <a:t>Wx+b</a:t>
            </a:r>
            <a:r>
              <a:rPr lang="en-US" sz="2800" i="1" dirty="0">
                <a:solidFill>
                  <a:srgbClr val="FF0000"/>
                </a:solidFill>
                <a:latin typeface="charter"/>
              </a:rPr>
              <a:t> ≤ 0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0761" name="CaixaDeTexto 14">
            <a:extLst>
              <a:ext uri="{FF2B5EF4-FFF2-40B4-BE49-F238E27FC236}">
                <a16:creationId xmlns:a16="http://schemas.microsoft.com/office/drawing/2014/main" id="{72BB981A-BA7F-CC4F-DDA0-9612B92B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72100"/>
            <a:ext cx="8904288" cy="646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0000FF"/>
                </a:solidFill>
                <a:latin typeface="charter"/>
              </a:rPr>
              <a:t>Deu certo com os valores </a:t>
            </a:r>
            <a:r>
              <a:rPr lang="pt-BR" altLang="pt-BR" sz="1800" b="1">
                <a:solidFill>
                  <a:srgbClr val="FF0000"/>
                </a:solidFill>
                <a:latin typeface="charter"/>
              </a:rPr>
              <a:t>w1=1, w2=1 e b=-1</a:t>
            </a:r>
          </a:p>
          <a:p>
            <a:pPr algn="ctr" eaLnBrk="1" hangingPunct="1"/>
            <a:r>
              <a:rPr lang="pt-BR" altLang="pt-BR" sz="1800" b="1">
                <a:solidFill>
                  <a:srgbClr val="0000FF"/>
                </a:solidFill>
                <a:latin typeface="charter"/>
              </a:rPr>
              <a:t>O objetivo da RNA é justamente encontrar esses </a:t>
            </a:r>
            <a:r>
              <a:rPr lang="pt-BR" altLang="pt-BR" sz="1800" b="1">
                <a:solidFill>
                  <a:srgbClr val="FF0000"/>
                </a:solidFill>
                <a:latin typeface="charter"/>
              </a:rPr>
              <a:t>valores para os w´s e bias (b)! </a:t>
            </a:r>
            <a:endParaRPr lang="pt-BR" altLang="pt-BR" sz="1800" b="1">
              <a:solidFill>
                <a:srgbClr val="FF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982F6D-28A1-4D81-FE78-E6F31DCBF4AE}"/>
              </a:ext>
            </a:extLst>
          </p:cNvPr>
          <p:cNvSpPr/>
          <p:nvPr/>
        </p:nvSpPr>
        <p:spPr bwMode="auto">
          <a:xfrm>
            <a:off x="7524750" y="404813"/>
            <a:ext cx="1450975" cy="113665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013AF74-94B2-5F0B-74A6-B3CCD067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F44DE342-8C47-DB25-EB72-F8F52FD4B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9EC6F5-20E1-8451-D45C-7928A6592EE6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341438"/>
            <a:ext cx="8523288" cy="5256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5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/>
              <a:t>Espaço Bidimensional:</a:t>
            </a:r>
            <a:endParaRPr lang="pt-BR" sz="2200" kern="0" dirty="0"/>
          </a:p>
        </p:txBody>
      </p:sp>
      <p:grpSp>
        <p:nvGrpSpPr>
          <p:cNvPr id="31749" name="Grupo 27">
            <a:extLst>
              <a:ext uri="{FF2B5EF4-FFF2-40B4-BE49-F238E27FC236}">
                <a16:creationId xmlns:a16="http://schemas.microsoft.com/office/drawing/2014/main" id="{3BA55687-B76C-B62C-1B05-3783941BE84C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2276475"/>
            <a:ext cx="3937000" cy="2952750"/>
            <a:chOff x="1476375" y="2708275"/>
            <a:chExt cx="3937854" cy="2952750"/>
          </a:xfrm>
        </p:grpSpPr>
        <p:sp>
          <p:nvSpPr>
            <p:cNvPr id="31767" name="Line 40">
              <a:extLst>
                <a:ext uri="{FF2B5EF4-FFF2-40B4-BE49-F238E27FC236}">
                  <a16:creationId xmlns:a16="http://schemas.microsoft.com/office/drawing/2014/main" id="{30B372EE-B776-E84E-1F84-DDE743FDA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713" y="2708275"/>
              <a:ext cx="0" cy="2736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8" name="Line 41">
              <a:extLst>
                <a:ext uri="{FF2B5EF4-FFF2-40B4-BE49-F238E27FC236}">
                  <a16:creationId xmlns:a16="http://schemas.microsoft.com/office/drawing/2014/main" id="{66DBE66D-1EE7-0C3F-5330-6B1FA1386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3713" y="5445125"/>
              <a:ext cx="29527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9" name="Line 42">
              <a:extLst>
                <a:ext uri="{FF2B5EF4-FFF2-40B4-BE49-F238E27FC236}">
                  <a16:creationId xmlns:a16="http://schemas.microsoft.com/office/drawing/2014/main" id="{1B6F8E2B-54EB-3F32-3478-44EBEBE1D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375" y="2924175"/>
              <a:ext cx="3311525" cy="2736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70" name="Text Box 44">
              <a:extLst>
                <a:ext uri="{FF2B5EF4-FFF2-40B4-BE49-F238E27FC236}">
                  <a16:creationId xmlns:a16="http://schemas.microsoft.com/office/drawing/2014/main" id="{B2F823D9-FFA9-B25D-CB0F-669BC3A5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700" y="4076700"/>
              <a:ext cx="23535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pt-BR" sz="1400">
                  <a:solidFill>
                    <a:schemeClr val="tx1"/>
                  </a:solidFill>
                </a:rPr>
                <a:t>Superfície de Decisão (Linha)</a:t>
              </a:r>
            </a:p>
          </p:txBody>
        </p:sp>
        <p:sp>
          <p:nvSpPr>
            <p:cNvPr id="31771" name="Text Box 45">
              <a:extLst>
                <a:ext uri="{FF2B5EF4-FFF2-40B4-BE49-F238E27FC236}">
                  <a16:creationId xmlns:a16="http://schemas.microsoft.com/office/drawing/2014/main" id="{E69342B5-3E4B-8618-E40E-0E09B72B8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563" y="4375150"/>
              <a:ext cx="7280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Y=-1</a:t>
              </a:r>
              <a:endParaRPr lang="en-US" altLang="pt-BR">
                <a:solidFill>
                  <a:schemeClr val="tx1"/>
                </a:solidFill>
              </a:endParaRPr>
            </a:p>
          </p:txBody>
        </p:sp>
        <p:sp>
          <p:nvSpPr>
            <p:cNvPr id="31772" name="Text Box 46">
              <a:extLst>
                <a:ext uri="{FF2B5EF4-FFF2-40B4-BE49-F238E27FC236}">
                  <a16:creationId xmlns:a16="http://schemas.microsoft.com/office/drawing/2014/main" id="{F1DEE1D3-B3C8-23CE-F718-C6760D1EE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300" y="4579938"/>
              <a:ext cx="7873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Y=+1</a:t>
              </a:r>
              <a:endParaRPr lang="en-US" alt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1750" name="Group 62">
            <a:extLst>
              <a:ext uri="{FF2B5EF4-FFF2-40B4-BE49-F238E27FC236}">
                <a16:creationId xmlns:a16="http://schemas.microsoft.com/office/drawing/2014/main" id="{D44405B1-C281-C22A-C5D7-592CB9B44E7F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2708275"/>
            <a:ext cx="3529013" cy="1766888"/>
            <a:chOff x="2880" y="1065"/>
            <a:chExt cx="2223" cy="1113"/>
          </a:xfrm>
        </p:grpSpPr>
        <p:graphicFrame>
          <p:nvGraphicFramePr>
            <p:cNvPr id="31752" name="Object 47">
              <a:extLst>
                <a:ext uri="{FF2B5EF4-FFF2-40B4-BE49-F238E27FC236}">
                  <a16:creationId xmlns:a16="http://schemas.microsoft.com/office/drawing/2014/main" id="{69168063-0154-FE4C-2E47-E04AAE0609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1616"/>
            <a:ext cx="33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1973" imgH="253890" progId="Equation.3">
                    <p:embed/>
                  </p:oleObj>
                </mc:Choice>
                <mc:Fallback>
                  <p:oleObj name="Equation" r:id="rId2" imgW="291973" imgH="25389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616"/>
                          <a:ext cx="335" cy="292"/>
                        </a:xfrm>
                        <a:prstGeom prst="rect">
                          <a:avLst/>
                        </a:prstGeom>
                        <a:solidFill>
                          <a:srgbClr val="EE913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Rectangle 48">
              <a:extLst>
                <a:ext uri="{FF2B5EF4-FFF2-40B4-BE49-F238E27FC236}">
                  <a16:creationId xmlns:a16="http://schemas.microsoft.com/office/drawing/2014/main" id="{18A23895-943E-CDC2-B33C-D4CBA16F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570"/>
              <a:ext cx="408" cy="3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  <p:sp>
          <p:nvSpPr>
            <p:cNvPr id="31754" name="Line 49">
              <a:extLst>
                <a:ext uri="{FF2B5EF4-FFF2-40B4-BE49-F238E27FC236}">
                  <a16:creationId xmlns:a16="http://schemas.microsoft.com/office/drawing/2014/main" id="{E50B4A7C-B22F-4082-CE1D-478074CFB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842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5" name="Line 50">
              <a:extLst>
                <a:ext uri="{FF2B5EF4-FFF2-40B4-BE49-F238E27FC236}">
                  <a16:creationId xmlns:a16="http://schemas.microsoft.com/office/drawing/2014/main" id="{116CD252-CFB5-81F6-8C66-65D7979C7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1661"/>
              <a:ext cx="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6" name="Line 51">
              <a:extLst>
                <a:ext uri="{FF2B5EF4-FFF2-40B4-BE49-F238E27FC236}">
                  <a16:creationId xmlns:a16="http://schemas.microsoft.com/office/drawing/2014/main" id="{423E4B45-604B-4E08-EB74-AB57CE8C9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661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7" name="Line 52">
              <a:extLst>
                <a:ext uri="{FF2B5EF4-FFF2-40B4-BE49-F238E27FC236}">
                  <a16:creationId xmlns:a16="http://schemas.microsoft.com/office/drawing/2014/main" id="{2FC31A4C-043F-D216-57F7-302A8BDC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752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8" name="Line 53">
              <a:extLst>
                <a:ext uri="{FF2B5EF4-FFF2-40B4-BE49-F238E27FC236}">
                  <a16:creationId xmlns:a16="http://schemas.microsoft.com/office/drawing/2014/main" id="{0895F70F-C28A-A34F-E177-3280E88A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752"/>
              <a:ext cx="1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9" name="Line 54">
              <a:extLst>
                <a:ext uri="{FF2B5EF4-FFF2-40B4-BE49-F238E27FC236}">
                  <a16:creationId xmlns:a16="http://schemas.microsoft.com/office/drawing/2014/main" id="{2EE79C75-9B73-2784-D4C7-271FE9733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389"/>
              <a:ext cx="59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0" name="Line 55">
              <a:extLst>
                <a:ext uri="{FF2B5EF4-FFF2-40B4-BE49-F238E27FC236}">
                  <a16:creationId xmlns:a16="http://schemas.microsoft.com/office/drawing/2014/main" id="{A4AF097C-067A-1EC0-C0C4-7E6213AB0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797"/>
              <a:ext cx="681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1" name="Line 56">
              <a:extLst>
                <a:ext uri="{FF2B5EF4-FFF2-40B4-BE49-F238E27FC236}">
                  <a16:creationId xmlns:a16="http://schemas.microsoft.com/office/drawing/2014/main" id="{5A2C6E30-325E-EA72-A5CD-5FF8E5399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344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62" name="Text Box 57">
              <a:extLst>
                <a:ext uri="{FF2B5EF4-FFF2-40B4-BE49-F238E27FC236}">
                  <a16:creationId xmlns:a16="http://schemas.microsoft.com/office/drawing/2014/main" id="{6B039AD1-1CB4-C1EA-4A04-A721603E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065"/>
              <a:ext cx="29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w</a:t>
              </a:r>
              <a:r>
                <a:rPr lang="en-GB" altLang="pt-BR" baseline="-25000">
                  <a:solidFill>
                    <a:schemeClr val="tx1"/>
                  </a:solidFill>
                </a:rPr>
                <a:t>0</a:t>
              </a:r>
              <a:endParaRPr lang="en-US" altLang="pt-BR" baseline="-25000">
                <a:solidFill>
                  <a:schemeClr val="tx1"/>
                </a:solidFill>
              </a:endParaRPr>
            </a:p>
          </p:txBody>
        </p:sp>
        <p:sp>
          <p:nvSpPr>
            <p:cNvPr id="31763" name="Text Box 58">
              <a:extLst>
                <a:ext uri="{FF2B5EF4-FFF2-40B4-BE49-F238E27FC236}">
                  <a16:creationId xmlns:a16="http://schemas.microsoft.com/office/drawing/2014/main" id="{89543AA1-76DA-ED72-7C04-4E49ED939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320"/>
              <a:ext cx="29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w</a:t>
              </a:r>
              <a:r>
                <a:rPr lang="en-GB" altLang="pt-BR" baseline="-25000">
                  <a:solidFill>
                    <a:schemeClr val="tx1"/>
                  </a:solidFill>
                </a:rPr>
                <a:t>1</a:t>
              </a:r>
              <a:endParaRPr lang="en-US" altLang="pt-BR" baseline="-25000">
                <a:solidFill>
                  <a:schemeClr val="tx1"/>
                </a:solidFill>
              </a:endParaRPr>
            </a:p>
          </p:txBody>
        </p:sp>
        <p:sp>
          <p:nvSpPr>
            <p:cNvPr id="31764" name="Text Box 59">
              <a:extLst>
                <a:ext uri="{FF2B5EF4-FFF2-40B4-BE49-F238E27FC236}">
                  <a16:creationId xmlns:a16="http://schemas.microsoft.com/office/drawing/2014/main" id="{90CF8F6E-8318-83C5-16D0-30BBD834F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829"/>
              <a:ext cx="29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w</a:t>
              </a:r>
              <a:r>
                <a:rPr lang="en-GB" altLang="pt-BR" baseline="-25000">
                  <a:solidFill>
                    <a:schemeClr val="tx1"/>
                  </a:solidFill>
                </a:rPr>
                <a:t>2</a:t>
              </a:r>
              <a:endParaRPr lang="en-US" altLang="pt-BR" baseline="-25000">
                <a:solidFill>
                  <a:schemeClr val="tx1"/>
                </a:solidFill>
              </a:endParaRPr>
            </a:p>
          </p:txBody>
        </p:sp>
        <p:sp>
          <p:nvSpPr>
            <p:cNvPr id="31765" name="Text Box 60">
              <a:extLst>
                <a:ext uri="{FF2B5EF4-FFF2-40B4-BE49-F238E27FC236}">
                  <a16:creationId xmlns:a16="http://schemas.microsoft.com/office/drawing/2014/main" id="{F041513A-C441-A314-EE23-A8E2E52A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37"/>
              <a:ext cx="2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x</a:t>
              </a:r>
              <a:r>
                <a:rPr lang="en-GB" altLang="pt-BR" baseline="-25000">
                  <a:solidFill>
                    <a:schemeClr val="tx1"/>
                  </a:solidFill>
                </a:rPr>
                <a:t>1</a:t>
              </a:r>
              <a:endParaRPr lang="en-US" altLang="pt-BR" baseline="-25000">
                <a:solidFill>
                  <a:schemeClr val="tx1"/>
                </a:solidFill>
              </a:endParaRPr>
            </a:p>
          </p:txBody>
        </p:sp>
        <p:sp>
          <p:nvSpPr>
            <p:cNvPr id="31766" name="Text Box 61">
              <a:extLst>
                <a:ext uri="{FF2B5EF4-FFF2-40B4-BE49-F238E27FC236}">
                  <a16:creationId xmlns:a16="http://schemas.microsoft.com/office/drawing/2014/main" id="{B9CD2C54-9331-6B8C-ACA9-56109C13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1979"/>
              <a:ext cx="2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pt-BR">
                  <a:solidFill>
                    <a:schemeClr val="tx1"/>
                  </a:solidFill>
                </a:rPr>
                <a:t>x</a:t>
              </a:r>
              <a:r>
                <a:rPr lang="en-GB" altLang="pt-BR" baseline="-25000">
                  <a:solidFill>
                    <a:schemeClr val="tx1"/>
                  </a:solidFill>
                </a:rPr>
                <a:t>2</a:t>
              </a:r>
              <a:endParaRPr lang="en-US" altLang="pt-BR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31751" name="CaixaDeTexto 2">
            <a:extLst>
              <a:ext uri="{FF2B5EF4-FFF2-40B4-BE49-F238E27FC236}">
                <a16:creationId xmlns:a16="http://schemas.microsoft.com/office/drawing/2014/main" id="{A88FA516-4724-E274-D083-BD228CAEE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3541713"/>
            <a:ext cx="369888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4186C2-8766-89AD-A18E-59BF2FA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5AC2A26E-FCCC-5538-02F7-D4BE9640BB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59E7CC-3D98-FEE1-EBD5-9F3DCD0BCADC}"/>
              </a:ext>
            </a:extLst>
          </p:cNvPr>
          <p:cNvSpPr txBox="1"/>
          <p:nvPr/>
        </p:nvSpPr>
        <p:spPr>
          <a:xfrm>
            <a:off x="539750" y="1268413"/>
            <a:ext cx="79184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b="1" kern="0" dirty="0"/>
              <a:t>Linearmente Separável vs. Não Linearmente Separável</a:t>
            </a:r>
          </a:p>
        </p:txBody>
      </p:sp>
      <p:pic>
        <p:nvPicPr>
          <p:cNvPr id="32773" name="Picture 2" descr="linearly separable">
            <a:extLst>
              <a:ext uri="{FF2B5EF4-FFF2-40B4-BE49-F238E27FC236}">
                <a16:creationId xmlns:a16="http://schemas.microsoft.com/office/drawing/2014/main" id="{21BC282F-853E-E8D2-6C17-97FB34AB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449513"/>
            <a:ext cx="3038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" descr="linearly non-separable">
            <a:extLst>
              <a:ext uri="{FF2B5EF4-FFF2-40B4-BE49-F238E27FC236}">
                <a16:creationId xmlns:a16="http://schemas.microsoft.com/office/drawing/2014/main" id="{220F43A8-F58E-61B6-4DE1-F1904F6B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468563"/>
            <a:ext cx="3038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F3C3AC-7B21-BF92-13A4-31ADEC18AEE0}"/>
              </a:ext>
            </a:extLst>
          </p:cNvPr>
          <p:cNvSpPr txBox="1"/>
          <p:nvPr/>
        </p:nvSpPr>
        <p:spPr>
          <a:xfrm>
            <a:off x="431800" y="6092825"/>
            <a:ext cx="8461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err="1"/>
              <a:t>Perceptron</a:t>
            </a:r>
            <a:r>
              <a:rPr lang="pt-BR" kern="0" dirty="0"/>
              <a:t> consegue resolver somente problemas </a:t>
            </a:r>
            <a:r>
              <a:rPr lang="pt-BR" b="1" u="sng" kern="0" dirty="0"/>
              <a:t>linearmente separáveis</a:t>
            </a:r>
            <a:r>
              <a:rPr lang="pt-BR" kern="0" dirty="0"/>
              <a:t>!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77004B2-FADA-572C-95A8-E009D948B8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08400" y="5373688"/>
            <a:ext cx="2808288" cy="874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62C25B6-1C1F-2619-AE5B-A1CC0D51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0A7E8FFD-9EF0-45AF-26EE-ECE15A878B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EA459B-0C93-5C51-E436-AEBF6B7D5EA6}"/>
              </a:ext>
            </a:extLst>
          </p:cNvPr>
          <p:cNvSpPr txBox="1"/>
          <p:nvPr/>
        </p:nvSpPr>
        <p:spPr>
          <a:xfrm>
            <a:off x="2141538" y="1268413"/>
            <a:ext cx="457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b="1" kern="0" dirty="0"/>
              <a:t>Como ficaria para as outras Portas?</a:t>
            </a:r>
          </a:p>
        </p:txBody>
      </p:sp>
      <p:pic>
        <p:nvPicPr>
          <p:cNvPr id="33797" name="Picture 2" descr="Image for post">
            <a:extLst>
              <a:ext uri="{FF2B5EF4-FFF2-40B4-BE49-F238E27FC236}">
                <a16:creationId xmlns:a16="http://schemas.microsoft.com/office/drawing/2014/main" id="{55717BC7-FA44-83E3-D2CC-21CEB155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773238"/>
            <a:ext cx="28670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" descr="Image for post">
            <a:extLst>
              <a:ext uri="{FF2B5EF4-FFF2-40B4-BE49-F238E27FC236}">
                <a16:creationId xmlns:a16="http://schemas.microsoft.com/office/drawing/2014/main" id="{95B210AA-D469-36F5-EA66-82AD8E3B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73238"/>
            <a:ext cx="2828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9" name="Objeto 2">
            <a:extLst>
              <a:ext uri="{FF2B5EF4-FFF2-40B4-BE49-F238E27FC236}">
                <a16:creationId xmlns:a16="http://schemas.microsoft.com/office/drawing/2014/main" id="{A483E2E0-94F1-3D30-E546-CC7201FB2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5176838"/>
          <a:ext cx="41052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2705100" imgH="431800" progId="Equation.3">
                  <p:embed/>
                </p:oleObj>
              </mc:Choice>
              <mc:Fallback>
                <p:oleObj name="Equação" r:id="rId4" imgW="2705100" imgH="43180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176838"/>
                        <a:ext cx="4105275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CaixaDeTexto 4">
            <a:extLst>
              <a:ext uri="{FF2B5EF4-FFF2-40B4-BE49-F238E27FC236}">
                <a16:creationId xmlns:a16="http://schemas.microsoft.com/office/drawing/2014/main" id="{1E288A70-E1D1-FD70-84D9-6DF6D66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816475"/>
            <a:ext cx="369887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DF6A38-9A60-6A59-C67F-B16FE8D00B8B}"/>
              </a:ext>
            </a:extLst>
          </p:cNvPr>
          <p:cNvSpPr txBox="1"/>
          <p:nvPr/>
        </p:nvSpPr>
        <p:spPr>
          <a:xfrm>
            <a:off x="5292080" y="5334883"/>
            <a:ext cx="403244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600" dirty="0">
                <a:solidFill>
                  <a:srgbClr val="0000FF"/>
                </a:solidFill>
              </a:rPr>
              <a:t>Supondo </a:t>
            </a:r>
            <a:r>
              <a:rPr lang="en-US" sz="1600" i="1" dirty="0">
                <a:solidFill>
                  <a:srgbClr val="0000FF"/>
                </a:solidFill>
                <a:latin typeface="charter"/>
              </a:rPr>
              <a:t>(Y) = </a:t>
            </a:r>
            <a:r>
              <a:rPr lang="en-US" sz="1600" b="1" i="1" dirty="0">
                <a:solidFill>
                  <a:srgbClr val="0000FF"/>
                </a:solidFill>
                <a:highlight>
                  <a:srgbClr val="FFFF00"/>
                </a:highlight>
                <a:latin typeface="charter"/>
              </a:rPr>
              <a:t>1</a:t>
            </a:r>
            <a:r>
              <a:rPr lang="en-US" sz="1600" i="1" dirty="0">
                <a:solidFill>
                  <a:srgbClr val="0000FF"/>
                </a:solidFill>
                <a:latin typeface="charter"/>
              </a:rPr>
              <a:t> se </a:t>
            </a:r>
            <a:r>
              <a:rPr lang="en-US" sz="1600" i="1" dirty="0" err="1">
                <a:solidFill>
                  <a:srgbClr val="0000FF"/>
                </a:solidFill>
                <a:latin typeface="charter"/>
              </a:rPr>
              <a:t>Wx+b</a:t>
            </a:r>
            <a:r>
              <a:rPr lang="en-US" sz="1600" i="1" dirty="0">
                <a:solidFill>
                  <a:srgbClr val="0000FF"/>
                </a:solidFill>
                <a:latin typeface="charter"/>
              </a:rPr>
              <a:t> &gt; 0; </a:t>
            </a:r>
            <a:r>
              <a:rPr lang="en-US" sz="1600" b="1" i="1" dirty="0">
                <a:solidFill>
                  <a:srgbClr val="0000FF"/>
                </a:solidFill>
                <a:highlight>
                  <a:srgbClr val="FFFF00"/>
                </a:highlight>
                <a:latin typeface="charter"/>
              </a:rPr>
              <a:t>0</a:t>
            </a:r>
            <a:r>
              <a:rPr lang="en-US" sz="1600" i="1" dirty="0">
                <a:solidFill>
                  <a:srgbClr val="0000FF"/>
                </a:solidFill>
                <a:latin typeface="charter"/>
              </a:rPr>
              <a:t> se </a:t>
            </a:r>
            <a:r>
              <a:rPr lang="en-US" sz="1600" i="1" dirty="0" err="1">
                <a:solidFill>
                  <a:srgbClr val="0000FF"/>
                </a:solidFill>
                <a:latin typeface="charter"/>
              </a:rPr>
              <a:t>Wx+b</a:t>
            </a:r>
            <a:r>
              <a:rPr lang="en-US" sz="1600" i="1" dirty="0">
                <a:solidFill>
                  <a:srgbClr val="0000FF"/>
                </a:solidFill>
                <a:latin typeface="charter"/>
              </a:rPr>
              <a:t> ≤ 0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33802" name="CaixaDeTexto 12">
            <a:extLst>
              <a:ext uri="{FF2B5EF4-FFF2-40B4-BE49-F238E27FC236}">
                <a16:creationId xmlns:a16="http://schemas.microsoft.com/office/drawing/2014/main" id="{E0B21A07-6FD1-BF28-4067-B1C81113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4149725"/>
            <a:ext cx="853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0000FF"/>
                </a:solidFill>
                <a:latin typeface="charter"/>
              </a:rPr>
              <a:t>Quais os valores </a:t>
            </a:r>
            <a:r>
              <a:rPr lang="pt-BR" altLang="pt-BR" b="1">
                <a:solidFill>
                  <a:srgbClr val="FF0000"/>
                </a:solidFill>
                <a:latin typeface="charter"/>
              </a:rPr>
              <a:t>w1, w2 e b </a:t>
            </a:r>
            <a:r>
              <a:rPr lang="pt-BR" altLang="pt-BR" b="1">
                <a:solidFill>
                  <a:srgbClr val="0000FF"/>
                </a:solidFill>
                <a:latin typeface="charter"/>
              </a:rPr>
              <a:t>que permitam atender às saídas das portas</a:t>
            </a:r>
          </a:p>
          <a:p>
            <a:pPr algn="ctr" eaLnBrk="1" hangingPunct="1"/>
            <a:r>
              <a:rPr lang="pt-BR" altLang="pt-BR" b="1">
                <a:solidFill>
                  <a:srgbClr val="0000FF"/>
                </a:solidFill>
                <a:latin typeface="charter"/>
              </a:rPr>
              <a:t>OR e, depois, do NOR ?</a:t>
            </a:r>
            <a:endParaRPr lang="pt-BR" altLang="pt-BR" b="1">
              <a:solidFill>
                <a:srgbClr val="FF0000"/>
              </a:solidFill>
              <a:latin typeface="charter"/>
            </a:endParaRPr>
          </a:p>
        </p:txBody>
      </p:sp>
      <p:sp>
        <p:nvSpPr>
          <p:cNvPr id="33803" name="CaixaDeTexto 10">
            <a:extLst>
              <a:ext uri="{FF2B5EF4-FFF2-40B4-BE49-F238E27FC236}">
                <a16:creationId xmlns:a16="http://schemas.microsoft.com/office/drawing/2014/main" id="{334FAAAB-C877-C6EB-328E-9EEB648C0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956300"/>
            <a:ext cx="8928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u="sng"/>
              <a:t>https://medium.com/analytics-vidhya/understanding-basics-of-deep-learning-by-solving-xor-problem-cb3ff6a18a06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414646CB-AD61-D2E0-1F2D-4830C7E4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4D2BB15-E813-7503-B016-6FC6126AE4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/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AEDF3D36-C365-FD7D-A29A-860BEFA4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4C91472-BF82-2055-6A58-F9F8AE83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209675"/>
            <a:ext cx="84978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0000FF"/>
                </a:solidFill>
                <a:latin typeface="Futura Hv BT" pitchFamily="34" charset="0"/>
              </a:rPr>
              <a:t>Função de Ativação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BFE632-6479-4C95-9A38-75965B952CB0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772816"/>
            <a:ext cx="8812088" cy="35398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400" kern="0" dirty="0"/>
              <a:t>Trata-se de uma função usada para transformar a entrada de dados (x) em um sinal de saída (Y).</a:t>
            </a:r>
          </a:p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400" kern="0" dirty="0"/>
              <a:t>Cada neurônio tem sua função de ativação que determina a saída daquele neurônio, dado um valor de entrada.</a:t>
            </a:r>
          </a:p>
          <a:p>
            <a:pPr marL="0" indent="0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kern="0" dirty="0"/>
          </a:p>
          <a:p>
            <a:pPr marL="0" indent="0" algn="just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400" b="1" kern="0" dirty="0">
                <a:highlight>
                  <a:srgbClr val="FFFF00"/>
                </a:highlight>
              </a:rPr>
              <a:t>Funções de ativação para </a:t>
            </a:r>
            <a:r>
              <a:rPr lang="pt-BR" sz="2400" b="1" kern="0" dirty="0" err="1">
                <a:highlight>
                  <a:srgbClr val="FFFF00"/>
                </a:highlight>
              </a:rPr>
              <a:t>RNA´s</a:t>
            </a:r>
            <a:r>
              <a:rPr lang="pt-BR" sz="2400" b="1" kern="0" dirty="0">
                <a:highlight>
                  <a:srgbClr val="FFFF00"/>
                </a:highlight>
              </a:rPr>
              <a:t> com mais de uma camada, portanto que contem camadas ocultas (</a:t>
            </a:r>
            <a:r>
              <a:rPr lang="pt-BR" sz="2400" b="1" kern="0" dirty="0" err="1">
                <a:highlight>
                  <a:srgbClr val="FFFF00"/>
                </a:highlight>
              </a:rPr>
              <a:t>Hidden</a:t>
            </a:r>
            <a:r>
              <a:rPr lang="pt-BR" sz="2400" b="1" kern="0" dirty="0">
                <a:highlight>
                  <a:srgbClr val="FFFF00"/>
                </a:highlight>
              </a:rPr>
              <a:t> </a:t>
            </a:r>
            <a:r>
              <a:rPr lang="pt-BR" sz="2400" b="1" kern="0" dirty="0" err="1">
                <a:highlight>
                  <a:srgbClr val="FFFF00"/>
                </a:highlight>
              </a:rPr>
              <a:t>Layers</a:t>
            </a:r>
            <a:r>
              <a:rPr lang="pt-BR" sz="2400" b="1" kern="0" dirty="0">
                <a:highlight>
                  <a:srgbClr val="FFFF00"/>
                </a:highlight>
              </a:rPr>
              <a:t>) ou </a:t>
            </a:r>
            <a:r>
              <a:rPr lang="pt-BR" sz="2400" b="1" kern="0" dirty="0" err="1">
                <a:highlight>
                  <a:srgbClr val="FFFF00"/>
                </a:highlight>
              </a:rPr>
              <a:t>multi-camadas</a:t>
            </a:r>
            <a:r>
              <a:rPr lang="pt-BR" sz="2400" b="1" kern="0" dirty="0">
                <a:highlight>
                  <a:srgbClr val="FFFF00"/>
                </a:highlight>
              </a:rPr>
              <a:t>, são importantes para introduzir a capacidade de trabalhar com classificação não-linear!</a:t>
            </a:r>
          </a:p>
          <a:p>
            <a:pPr marL="0" indent="0" algn="just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2400" b="1" kern="0" dirty="0">
              <a:highlight>
                <a:srgbClr val="FFFF00"/>
              </a:highlight>
            </a:endParaRPr>
          </a:p>
          <a:p>
            <a:pPr marL="0" indent="0" algn="just">
              <a:spcBef>
                <a:spcPts val="50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400" b="1" kern="0" dirty="0">
                <a:highlight>
                  <a:srgbClr val="FFFF00"/>
                </a:highlight>
              </a:rPr>
              <a:t>O MLP (</a:t>
            </a:r>
            <a:r>
              <a:rPr lang="pt-BR" sz="2400" b="1" kern="0" dirty="0" err="1">
                <a:highlight>
                  <a:srgbClr val="FFFF00"/>
                </a:highlight>
              </a:rPr>
              <a:t>Multi</a:t>
            </a:r>
            <a:r>
              <a:rPr lang="pt-BR" sz="2400" b="1" kern="0" dirty="0">
                <a:highlight>
                  <a:srgbClr val="FFFF00"/>
                </a:highlight>
              </a:rPr>
              <a:t> </a:t>
            </a:r>
            <a:r>
              <a:rPr lang="pt-BR" sz="2400" b="1" kern="0" dirty="0" err="1">
                <a:highlight>
                  <a:srgbClr val="FFFF00"/>
                </a:highlight>
              </a:rPr>
              <a:t>Layer</a:t>
            </a:r>
            <a:r>
              <a:rPr lang="pt-BR" sz="2400" b="1" kern="0" dirty="0">
                <a:highlight>
                  <a:srgbClr val="FFFF00"/>
                </a:highlight>
              </a:rPr>
              <a:t> </a:t>
            </a:r>
            <a:r>
              <a:rPr lang="pt-BR" sz="2400" b="1" kern="0" dirty="0" err="1">
                <a:highlight>
                  <a:srgbClr val="FFFF00"/>
                </a:highlight>
              </a:rPr>
              <a:t>Perceptron</a:t>
            </a:r>
            <a:r>
              <a:rPr lang="pt-BR" sz="2400" b="1" kern="0" dirty="0">
                <a:highlight>
                  <a:srgbClr val="FFFF00"/>
                </a:highlight>
              </a:rPr>
              <a:t>) será visto adiante!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C44EE282-CF72-23D7-5D18-FDA83AB6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923508EF-B473-A448-738B-1003ADD849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/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61E41483-49DC-1FC3-ADC5-B476D6F8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0715935C-55D7-8ACC-AC12-9D944391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209675"/>
            <a:ext cx="84978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0000FF"/>
                </a:solidFill>
                <a:latin typeface="Futura Hv BT" pitchFamily="34" charset="0"/>
              </a:rPr>
              <a:t>Funções de Ativação mais Comuns</a:t>
            </a:r>
          </a:p>
        </p:txBody>
      </p:sp>
      <p:sp>
        <p:nvSpPr>
          <p:cNvPr id="35846" name="CaixaDeTexto 25">
            <a:extLst>
              <a:ext uri="{FF2B5EF4-FFF2-40B4-BE49-F238E27FC236}">
                <a16:creationId xmlns:a16="http://schemas.microsoft.com/office/drawing/2014/main" id="{0FD721B9-E7DB-FE4C-D8CE-FB1911AC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40475"/>
            <a:ext cx="878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u="sng"/>
              <a:t>https://towardsdatascience.com/what-is-activation-function-1464a629cdca</a:t>
            </a:r>
          </a:p>
        </p:txBody>
      </p:sp>
      <p:sp>
        <p:nvSpPr>
          <p:cNvPr id="35847" name="CaixaDeTexto 5">
            <a:extLst>
              <a:ext uri="{FF2B5EF4-FFF2-40B4-BE49-F238E27FC236}">
                <a16:creationId xmlns:a16="http://schemas.microsoft.com/office/drawing/2014/main" id="{EABFE72F-419B-1FA1-BD9D-E4B0DF95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73238"/>
            <a:ext cx="777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/>
              <a:t>Nome      Repr. Gráfica             Equação                                   Saída (Y)</a:t>
            </a:r>
          </a:p>
        </p:txBody>
      </p:sp>
      <p:pic>
        <p:nvPicPr>
          <p:cNvPr id="35848" name="Imagem 7">
            <a:extLst>
              <a:ext uri="{FF2B5EF4-FFF2-40B4-BE49-F238E27FC236}">
                <a16:creationId xmlns:a16="http://schemas.microsoft.com/office/drawing/2014/main" id="{2F415E1C-3CC9-E329-E402-6213813F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266950"/>
            <a:ext cx="80676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8F9390-3C25-4F43-D043-92322A77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8A184ECC-3F56-E678-F79D-10EFE6ED16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E5A6E-82EE-8DD9-5BBC-30CA82AB8BCE}"/>
              </a:ext>
            </a:extLst>
          </p:cNvPr>
          <p:cNvSpPr txBox="1"/>
          <p:nvPr/>
        </p:nvSpPr>
        <p:spPr>
          <a:xfrm>
            <a:off x="2195513" y="3429000"/>
            <a:ext cx="4572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000" b="1" kern="0" dirty="0"/>
              <a:t>ANEXOS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D6894E-3288-72F9-12B6-2F912274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0AF9A157-838E-A579-9FAB-3864C9B45C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6D859C16-1F07-A560-6D80-972B6B17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989138"/>
            <a:ext cx="76327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0ECCC3-331B-0A43-3363-0CB545EF96D9}"/>
              </a:ext>
            </a:extLst>
          </p:cNvPr>
          <p:cNvSpPr txBox="1"/>
          <p:nvPr/>
        </p:nvSpPr>
        <p:spPr>
          <a:xfrm>
            <a:off x="2141538" y="1268413"/>
            <a:ext cx="457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b="1" kern="0" dirty="0"/>
              <a:t>Algoritmo de Treinamento (1)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>
            <a:extLst>
              <a:ext uri="{FF2B5EF4-FFF2-40B4-BE49-F238E27FC236}">
                <a16:creationId xmlns:a16="http://schemas.microsoft.com/office/drawing/2014/main" id="{FBB8AD61-35E7-57F1-84E2-68C0A134B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97425"/>
            <a:ext cx="5256213" cy="1200150"/>
          </a:xfrm>
          <a:prstGeom prst="rect">
            <a:avLst/>
          </a:prstGeom>
          <a:solidFill>
            <a:srgbClr val="FFFF99">
              <a:alpha val="79999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3600" b="1">
                <a:solidFill>
                  <a:schemeClr val="tx1"/>
                </a:solidFill>
                <a:latin typeface="Futura Md BT"/>
              </a:rPr>
              <a:t>Redes Neurais Artificais</a:t>
            </a:r>
          </a:p>
        </p:txBody>
      </p:sp>
      <p:sp>
        <p:nvSpPr>
          <p:cNvPr id="7171" name="CaixaDeTexto 1">
            <a:extLst>
              <a:ext uri="{FF2B5EF4-FFF2-40B4-BE49-F238E27FC236}">
                <a16:creationId xmlns:a16="http://schemas.microsoft.com/office/drawing/2014/main" id="{DD055FD1-26E7-DC7E-FD03-DD9A8149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844675"/>
            <a:ext cx="3343275" cy="15700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0000"/>
                </a:solidFill>
              </a:rPr>
              <a:t>Sistemas  que modelam o comportamento inteligente do cérebro humano!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F9FCE68-27C0-C632-B066-A7267001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E42443D6-BD76-999D-B4C2-8F9C024374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C9E941C2-9CFE-81C2-72B7-F4466108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84550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4A80D70-505F-29D1-ED89-E69936D79A0C}"/>
              </a:ext>
            </a:extLst>
          </p:cNvPr>
          <p:cNvSpPr txBox="1"/>
          <p:nvPr/>
        </p:nvSpPr>
        <p:spPr>
          <a:xfrm>
            <a:off x="2141538" y="1268413"/>
            <a:ext cx="457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b="1" kern="0" dirty="0"/>
              <a:t>Algoritmo de Treinamento (2)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F045D29-15B3-D55C-819A-0A82E852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CAAEC9D2-822A-5181-C092-9449223953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39940" name="CaixaDeTexto 7">
            <a:extLst>
              <a:ext uri="{FF2B5EF4-FFF2-40B4-BE49-F238E27FC236}">
                <a16:creationId xmlns:a16="http://schemas.microsoft.com/office/drawing/2014/main" id="{E3A998DC-61FF-D6D2-9F90-97F0981D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56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813"/>
              </a:lnSpc>
            </a:pPr>
            <a:r>
              <a:rPr lang="pt-BR" altLang="pt-BR" b="1">
                <a:solidFill>
                  <a:srgbClr val="FF0000"/>
                </a:solidFill>
                <a:latin typeface="Arial" panose="020B0604020202020204" pitchFamily="34" charset="0"/>
              </a:rPr>
              <a:t>Qual o roadmap da Matemática por trás da Deep Learning (1)</a:t>
            </a:r>
          </a:p>
        </p:txBody>
      </p:sp>
      <p:sp>
        <p:nvSpPr>
          <p:cNvPr id="39941" name="CaixaDeTexto 10">
            <a:extLst>
              <a:ext uri="{FF2B5EF4-FFF2-40B4-BE49-F238E27FC236}">
                <a16:creationId xmlns:a16="http://schemas.microsoft.com/office/drawing/2014/main" id="{81DA903B-BB07-14E4-868E-83FFC3F0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81750"/>
            <a:ext cx="878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600" u="sng">
                <a:solidFill>
                  <a:srgbClr val="FF0000"/>
                </a:solidFill>
              </a:rPr>
              <a:t>https://towardsdatascience.com/the-roadmap-of-mathematics-for-deep-learning-357b3db8569b</a:t>
            </a:r>
          </a:p>
        </p:txBody>
      </p:sp>
      <p:pic>
        <p:nvPicPr>
          <p:cNvPr id="39942" name="Imagem 3">
            <a:extLst>
              <a:ext uri="{FF2B5EF4-FFF2-40B4-BE49-F238E27FC236}">
                <a16:creationId xmlns:a16="http://schemas.microsoft.com/office/drawing/2014/main" id="{11E6A0AC-FAD6-693B-EB13-9D46F344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831975"/>
            <a:ext cx="7140575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5AED587-4F04-1ED2-A512-E22AA38D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0296988D-0615-82BF-1ED1-4153330558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NEURÔNIO ARTIFICIAL - PERCEPTRON</a:t>
            </a:r>
            <a:endParaRPr lang="en-US" altLang="pt-BR" sz="2800" b="1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40964" name="CaixaDeTexto 7">
            <a:extLst>
              <a:ext uri="{FF2B5EF4-FFF2-40B4-BE49-F238E27FC236}">
                <a16:creationId xmlns:a16="http://schemas.microsoft.com/office/drawing/2014/main" id="{CE3750D2-2BED-7911-5BD2-D083D995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5693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813"/>
              </a:lnSpc>
            </a:pPr>
            <a:r>
              <a:rPr lang="pt-BR" altLang="pt-BR" b="1">
                <a:solidFill>
                  <a:srgbClr val="FF0000"/>
                </a:solidFill>
                <a:latin typeface="Arial" panose="020B0604020202020204" pitchFamily="34" charset="0"/>
              </a:rPr>
              <a:t>Qual o roadmap da Matemática por trás da Deep Learning (2)</a:t>
            </a:r>
          </a:p>
        </p:txBody>
      </p:sp>
      <p:sp>
        <p:nvSpPr>
          <p:cNvPr id="40965" name="CaixaDeTexto 10">
            <a:extLst>
              <a:ext uri="{FF2B5EF4-FFF2-40B4-BE49-F238E27FC236}">
                <a16:creationId xmlns:a16="http://schemas.microsoft.com/office/drawing/2014/main" id="{FAC587A5-0E1F-32E8-912C-696653A8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81750"/>
            <a:ext cx="878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600" u="sng">
                <a:solidFill>
                  <a:srgbClr val="FF0000"/>
                </a:solidFill>
              </a:rPr>
              <a:t>https://towardsdatascience.com/the-roadmap-of-mathematics-for-deep-learning-357b3db8569b</a:t>
            </a:r>
          </a:p>
        </p:txBody>
      </p:sp>
      <p:pic>
        <p:nvPicPr>
          <p:cNvPr id="40966" name="Imagem 2">
            <a:extLst>
              <a:ext uri="{FF2B5EF4-FFF2-40B4-BE49-F238E27FC236}">
                <a16:creationId xmlns:a16="http://schemas.microsoft.com/office/drawing/2014/main" id="{4E35E300-D12F-92C3-31A2-D15A0280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787525"/>
            <a:ext cx="558165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>
            <a:extLst>
              <a:ext uri="{FF2B5EF4-FFF2-40B4-BE49-F238E27FC236}">
                <a16:creationId xmlns:a16="http://schemas.microsoft.com/office/drawing/2014/main" id="{CFE16D9C-6CB6-1BB4-7D32-7017D4FA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198563"/>
            <a:ext cx="8066088" cy="47545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2pPr>
            <a:lvl3pPr marL="1143000" indent="-228600">
              <a:spcBef>
                <a:spcPct val="20000"/>
              </a:spcBef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78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b="1" dirty="0">
                <a:latin typeface="Futura Hv BT" pitchFamily="34" charset="0"/>
              </a:rPr>
              <a:t>REDES NEURAIS ARTIFICIAIS</a:t>
            </a:r>
            <a:r>
              <a:rPr lang="pt-BR" sz="1800" b="1" dirty="0">
                <a:latin typeface="Futura Hv BT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pt-BR" sz="1800" b="1" dirty="0">
              <a:latin typeface="Futura Hv BT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1800" b="1" dirty="0">
                <a:latin typeface="Futura Hv BT" pitchFamily="34" charset="0"/>
              </a:rPr>
              <a:t>   </a:t>
            </a:r>
            <a:r>
              <a:rPr lang="pt-BR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Hv BT" pitchFamily="34" charset="0"/>
              </a:rPr>
              <a:t>REDES NEURAIS OU REDES NEURONAIS ?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1800" b="1" dirty="0">
                <a:latin typeface="Futura Bk BT" pitchFamily="34" charset="0"/>
              </a:rPr>
              <a:t>     </a:t>
            </a:r>
            <a:r>
              <a:rPr lang="pt-BR" b="1" u="sng" dirty="0">
                <a:latin typeface="Tahoma" pitchFamily="34" charset="0"/>
              </a:rPr>
              <a:t>Tentativa</a:t>
            </a:r>
            <a:r>
              <a:rPr lang="pt-BR" b="1" dirty="0">
                <a:latin typeface="Tahoma" pitchFamily="34" charset="0"/>
              </a:rPr>
              <a:t> de reproduzir artificialmente as redes neuronais   biológicas do cérebro humano</a:t>
            </a:r>
            <a:r>
              <a:rPr lang="pt-BR" sz="1800" b="1" dirty="0">
                <a:latin typeface="Futura Bk BT" pitchFamily="34" charset="0"/>
              </a:rPr>
              <a:t>.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pt-BR" sz="1800" b="1" dirty="0">
              <a:latin typeface="Futura Bk BT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pt-BR" sz="1800" b="1" dirty="0">
              <a:latin typeface="Futura Hv BT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1800" b="1" dirty="0">
                <a:latin typeface="Futura Hv BT" pitchFamily="34" charset="0"/>
              </a:rPr>
              <a:t>   </a:t>
            </a:r>
            <a:r>
              <a:rPr lang="pt-BR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Hv BT" pitchFamily="34" charset="0"/>
              </a:rPr>
              <a:t>COMPUTADOR OU CÉREBRO ?</a:t>
            </a:r>
            <a:r>
              <a:rPr lang="pt-B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Hv BT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ct val="55000"/>
              </a:spcBef>
              <a:buFontTx/>
              <a:buNone/>
              <a:defRPr/>
            </a:pPr>
            <a:r>
              <a:rPr lang="pt-BR" sz="1800" dirty="0">
                <a:latin typeface="Futura Bk BT" pitchFamily="34" charset="0"/>
              </a:rPr>
              <a:t>      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Computador :</a:t>
            </a:r>
            <a:r>
              <a:rPr lang="pt-BR" b="1" dirty="0">
                <a:latin typeface="Tahoma" pitchFamily="34" charset="0"/>
              </a:rPr>
              <a:t>     Modelo de Turing -  Computação</a:t>
            </a:r>
          </a:p>
          <a:p>
            <a:pPr algn="ctr" eaLnBrk="1" hangingPunct="1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pt-BR" b="1" dirty="0">
                <a:latin typeface="Tahoma" pitchFamily="34" charset="0"/>
              </a:rPr>
              <a:t>                                  algorítmica e programação </a:t>
            </a:r>
            <a:r>
              <a:rPr lang="pt-BR" b="1" dirty="0" err="1">
                <a:latin typeface="Tahoma" pitchFamily="34" charset="0"/>
              </a:rPr>
              <a:t>seqüencial</a:t>
            </a:r>
            <a:r>
              <a:rPr lang="pt-BR" b="1" dirty="0">
                <a:latin typeface="Tahoma" pitchFamily="34" charset="0"/>
              </a:rPr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pt-BR" b="1" dirty="0">
              <a:latin typeface="Tahoma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pt-BR" sz="1800" b="1" dirty="0">
                <a:latin typeface="Tahoma" pitchFamily="34" charset="0"/>
              </a:rPr>
              <a:t>      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Redes Neurais</a:t>
            </a:r>
            <a:r>
              <a:rPr lang="pt-BR" b="1" dirty="0">
                <a:solidFill>
                  <a:srgbClr val="FF0000"/>
                </a:solidFill>
                <a:latin typeface="Tahoma" pitchFamily="34" charset="0"/>
              </a:rPr>
              <a:t>:</a:t>
            </a:r>
            <a:r>
              <a:rPr lang="pt-BR" b="1" dirty="0">
                <a:latin typeface="Tahoma" pitchFamily="34" charset="0"/>
              </a:rPr>
              <a:t>  Modelo biológico -  Computação paralela</a:t>
            </a:r>
          </a:p>
          <a:p>
            <a:pPr algn="ctr" eaLnBrk="1" hangingPunct="1"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pt-BR" b="1" dirty="0">
                <a:latin typeface="Tahoma" pitchFamily="34" charset="0"/>
              </a:rPr>
              <a:t>                                  e distribuída.</a:t>
            </a:r>
          </a:p>
        </p:txBody>
      </p:sp>
      <p:pic>
        <p:nvPicPr>
          <p:cNvPr id="9219" name="Imagem 2">
            <a:extLst>
              <a:ext uri="{FF2B5EF4-FFF2-40B4-BE49-F238E27FC236}">
                <a16:creationId xmlns:a16="http://schemas.microsoft.com/office/drawing/2014/main" id="{640F57DD-20B3-6EC9-A8F8-53B5C2E7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15888"/>
            <a:ext cx="708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F6AFF2C-1018-4B64-7001-74C25C1CF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161925"/>
            <a:ext cx="6553200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Fundamentos</a:t>
            </a:r>
            <a:endParaRPr lang="pt-BR" altLang="pt-BR" sz="1400" kern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>
            <a:extLst>
              <a:ext uri="{FF2B5EF4-FFF2-40B4-BE49-F238E27FC236}">
                <a16:creationId xmlns:a16="http://schemas.microsoft.com/office/drawing/2014/main" id="{8C5B9D3E-90F9-1378-C14B-8BC582B4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198563"/>
            <a:ext cx="80660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pt-BR" altLang="pt-BR" sz="3200" b="1">
                <a:solidFill>
                  <a:schemeClr val="tx1"/>
                </a:solidFill>
                <a:latin typeface="Futura Hv BT" pitchFamily="34" charset="0"/>
                <a:ea typeface="ヒラギノ角ゴ Pro W3"/>
                <a:cs typeface="ヒラギノ角ゴ Pro W3"/>
              </a:rPr>
              <a:t>DEEP LEARNING ?</a:t>
            </a:r>
            <a:endParaRPr lang="pt-BR" altLang="pt-BR" sz="1800" b="1">
              <a:solidFill>
                <a:schemeClr val="tx1"/>
              </a:solidFill>
              <a:latin typeface="Futura Hv BT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11267" name="Imagem 2">
            <a:extLst>
              <a:ext uri="{FF2B5EF4-FFF2-40B4-BE49-F238E27FC236}">
                <a16:creationId xmlns:a16="http://schemas.microsoft.com/office/drawing/2014/main" id="{3DD90DBA-B965-BF24-9AD3-A1761BF5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15888"/>
            <a:ext cx="708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FDEECB7-94AF-574E-F3CB-68CEE119A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161925"/>
            <a:ext cx="6553200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Fundamentos</a:t>
            </a:r>
            <a:endParaRPr lang="pt-BR" altLang="pt-BR" sz="1400" kern="0" dirty="0"/>
          </a:p>
        </p:txBody>
      </p:sp>
      <p:pic>
        <p:nvPicPr>
          <p:cNvPr id="11269" name="Picture 2" descr="Gráfico de machine learning e deep learning">
            <a:extLst>
              <a:ext uri="{FF2B5EF4-FFF2-40B4-BE49-F238E27FC236}">
                <a16:creationId xmlns:a16="http://schemas.microsoft.com/office/drawing/2014/main" id="{D53ECE26-9C48-7709-738E-3D956337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743075"/>
            <a:ext cx="4246562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CaixaDeTexto 6">
            <a:extLst>
              <a:ext uri="{FF2B5EF4-FFF2-40B4-BE49-F238E27FC236}">
                <a16:creationId xmlns:a16="http://schemas.microsoft.com/office/drawing/2014/main" id="{BDC641E0-34A7-8111-6B4D-0C17FE84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289675"/>
            <a:ext cx="8928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 b="1" u="sng"/>
              <a:t>https://www.salesforce.com/br/blog/2018/4/Machine-Learning-e-Deep-Learning-aprenda-as-diferencas.html</a:t>
            </a:r>
          </a:p>
        </p:txBody>
      </p:sp>
      <p:pic>
        <p:nvPicPr>
          <p:cNvPr id="11271" name="Imagem 3">
            <a:extLst>
              <a:ext uri="{FF2B5EF4-FFF2-40B4-BE49-F238E27FC236}">
                <a16:creationId xmlns:a16="http://schemas.microsoft.com/office/drawing/2014/main" id="{A68C4B59-99CC-97B5-50C9-38F7CB0D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4538663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>
            <a:extLst>
              <a:ext uri="{FF2B5EF4-FFF2-40B4-BE49-F238E27FC236}">
                <a16:creationId xmlns:a16="http://schemas.microsoft.com/office/drawing/2014/main" id="{C0FCC9B9-A47E-1AC6-389A-B85E3C8A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198563"/>
            <a:ext cx="8066088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 Previsão de Vendas;</a:t>
            </a: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endParaRPr lang="pt-BR" altLang="pt-BR" sz="9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 Previsão de Bolsa de Valores;</a:t>
            </a: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endParaRPr lang="pt-BR" altLang="pt-BR" sz="12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 Processamento de Linguagem Natural (NLP – </a:t>
            </a:r>
            <a:r>
              <a:rPr lang="pt-BR" altLang="pt-BR" i="1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Natural Language Processing</a:t>
            </a: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) para reconhecimento de voz, por exemplo;</a:t>
            </a: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endParaRPr lang="pt-BR" altLang="pt-BR" sz="1100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 Processamento de imagens para reconhecimento facial, por exemplo;</a:t>
            </a: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endParaRPr lang="pt-BR" altLang="pt-BR">
              <a:solidFill>
                <a:schemeClr val="tx1"/>
              </a:solidFill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algn="just" eaLnBrk="1" hangingPunct="1">
              <a:spcAft>
                <a:spcPct val="30000"/>
              </a:spcAft>
              <a:buFont typeface="Wingdings" panose="05000000000000000000" pitchFamily="2" charset="2"/>
              <a:buChar char="§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 Previsão de Consumo de </a:t>
            </a:r>
          </a:p>
          <a:p>
            <a:pPr algn="just" eaLnBrk="1" hangingPunct="1">
              <a:spcAft>
                <a:spcPct val="30000"/>
              </a:spcAft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Energia Elétrica: veja no gráfico</a:t>
            </a:r>
          </a:p>
          <a:p>
            <a:pPr algn="just" eaLnBrk="1" hangingPunct="1">
              <a:spcAft>
                <a:spcPct val="30000"/>
              </a:spcAft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ao lado o desempenho da RNA</a:t>
            </a:r>
          </a:p>
          <a:p>
            <a:pPr algn="just" eaLnBrk="1" hangingPunct="1">
              <a:spcAft>
                <a:spcPct val="30000"/>
              </a:spcAft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rPr>
              <a:t>versus dados históricos!</a:t>
            </a:r>
          </a:p>
        </p:txBody>
      </p:sp>
      <p:pic>
        <p:nvPicPr>
          <p:cNvPr id="13315" name="Imagem 2">
            <a:extLst>
              <a:ext uri="{FF2B5EF4-FFF2-40B4-BE49-F238E27FC236}">
                <a16:creationId xmlns:a16="http://schemas.microsoft.com/office/drawing/2014/main" id="{03458E75-90F2-3681-F865-AC5F7E8F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15888"/>
            <a:ext cx="708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8978EE-E0FC-993E-1973-B3A5C53C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161925"/>
            <a:ext cx="6553200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Verdana" pitchFamily="34" charset="0"/>
                <a:ea typeface="ヒラギノ角ゴ Pro W3" pitchFamily="78" charset="-128"/>
              </a:defRPr>
            </a:lvl9pPr>
          </a:lstStyle>
          <a:p>
            <a:pPr eaLnBrk="1" hangingPunct="1">
              <a:defRPr/>
            </a:pPr>
            <a:r>
              <a:rPr lang="pt-BR" altLang="pt-BR" sz="36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Exemplos de Aplicações</a:t>
            </a:r>
            <a:endParaRPr lang="pt-BR" altLang="pt-BR" sz="1400" kern="0" dirty="0"/>
          </a:p>
        </p:txBody>
      </p:sp>
      <p:pic>
        <p:nvPicPr>
          <p:cNvPr id="13317" name="Imagem 2">
            <a:extLst>
              <a:ext uri="{FF2B5EF4-FFF2-40B4-BE49-F238E27FC236}">
                <a16:creationId xmlns:a16="http://schemas.microsoft.com/office/drawing/2014/main" id="{B2FDDD15-6726-5F8A-54F2-35D3BE62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54475"/>
            <a:ext cx="45116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DEDAA1-968A-47D1-6EEC-173A426C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7AE2F5DA-903E-9652-422B-0706F5AC1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HISTÓRICO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537D62-1787-788F-B503-CD4938A0B64C}"/>
              </a:ext>
            </a:extLst>
          </p:cNvPr>
          <p:cNvSpPr txBox="1"/>
          <p:nvPr/>
        </p:nvSpPr>
        <p:spPr>
          <a:xfrm>
            <a:off x="287338" y="1447800"/>
            <a:ext cx="8569325" cy="507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EVOLUÇÃO DO PARADIGMA CONEXIONISTA</a:t>
            </a:r>
          </a:p>
          <a:p>
            <a:pPr marL="342900" indent="-342900"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Redes Neurais Artificiais</a:t>
            </a:r>
          </a:p>
          <a:p>
            <a:pPr marL="342900" indent="-342900" eaLnBrk="1" hangingPunct="1">
              <a:spcBef>
                <a:spcPct val="75000"/>
              </a:spcBef>
              <a:buFontTx/>
              <a:buChar char="•"/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1940-1950</a:t>
            </a:r>
          </a:p>
          <a:p>
            <a:pPr marL="342900" indent="-342900" algn="just" eaLnBrk="1" hangingPunct="1">
              <a:spcBef>
                <a:spcPct val="7500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</a:rPr>
              <a:t>    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Início das Redes neurais com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McCulloch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 e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Pitts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(1943).  Primeiro </a:t>
            </a:r>
            <a:r>
              <a:rPr lang="pt-BR" u="sng" dirty="0">
                <a:solidFill>
                  <a:srgbClr val="000099"/>
                </a:solidFill>
                <a:latin typeface="Tahoma" pitchFamily="34" charset="0"/>
              </a:rPr>
              <a:t>modelo artificial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de um neurônio biológico.</a:t>
            </a:r>
            <a:r>
              <a:rPr lang="pt-BR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Primeiro trabalho sobre </a:t>
            </a:r>
            <a:r>
              <a:rPr lang="pt-BR" u="sng" dirty="0">
                <a:solidFill>
                  <a:srgbClr val="000099"/>
                </a:solidFill>
                <a:latin typeface="Tahoma" pitchFamily="34" charset="0"/>
              </a:rPr>
              <a:t>aprendizado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com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Donald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Hebb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(1949). A aprendizagem é realizada pelo reforço das ligações sinápticas entre os neurônios do cérebro.</a:t>
            </a:r>
          </a:p>
          <a:p>
            <a:pPr marL="342900" indent="-342900" eaLnBrk="1" hangingPunct="1">
              <a:spcBef>
                <a:spcPct val="75000"/>
              </a:spcBef>
              <a:buFontTx/>
              <a:buChar char="•"/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1950-1960</a:t>
            </a:r>
          </a:p>
          <a:p>
            <a:pPr marL="342900" indent="-342900" algn="just" eaLnBrk="1" hangingPunct="1">
              <a:spcBef>
                <a:spcPct val="7500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</a:rPr>
              <a:t>    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Primeira </a:t>
            </a:r>
            <a:r>
              <a:rPr lang="pt-BR" u="sng" dirty="0">
                <a:solidFill>
                  <a:srgbClr val="000099"/>
                </a:solidFill>
                <a:latin typeface="Tahoma" pitchFamily="34" charset="0"/>
              </a:rPr>
              <a:t>topologia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de Redes Neurais (estrutura de ligação entre os nós) proposta por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Frank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Rosemblatt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(1958) conhecida como o modelo </a:t>
            </a:r>
            <a:r>
              <a:rPr lang="pt-BR" i="1" dirty="0" err="1">
                <a:solidFill>
                  <a:srgbClr val="000099"/>
                </a:solidFill>
                <a:latin typeface="Tahoma" pitchFamily="34" charset="0"/>
              </a:rPr>
              <a:t>Perceptron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. Procurava-se a descoberta e uso do conhecimento (aprendizagem) sem utilizar regras de produção.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033AF6-97DE-1C95-5A1A-9771CF2A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11A18212-7D8C-379C-2650-748D5CCECE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HISTÓRICO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CC1D65-1207-218B-C2F7-88A9E0DE5032}"/>
              </a:ext>
            </a:extLst>
          </p:cNvPr>
          <p:cNvSpPr txBox="1"/>
          <p:nvPr/>
        </p:nvSpPr>
        <p:spPr>
          <a:xfrm>
            <a:off x="287338" y="1346200"/>
            <a:ext cx="8569325" cy="4170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EVOLUÇÃO DO PARADIGMA CONEXIONISTA</a:t>
            </a:r>
          </a:p>
          <a:p>
            <a:pPr marL="342900" indent="-342900" algn="ctr" eaLnBrk="1" hangingPunct="1">
              <a:lnSpc>
                <a:spcPct val="150000"/>
              </a:lnSpc>
              <a:defRPr/>
            </a:pPr>
            <a:r>
              <a:rPr lang="pt-BR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Redes Neurais Artificiais</a:t>
            </a:r>
          </a:p>
          <a:p>
            <a:pPr marL="342900" indent="-342900" eaLnBrk="1" hangingPunct="1">
              <a:spcBef>
                <a:spcPct val="75000"/>
              </a:spcBef>
              <a:buFontTx/>
              <a:buChar char="•"/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1960-1980</a:t>
            </a:r>
          </a:p>
          <a:p>
            <a:pPr marL="342900" indent="-342900" algn="just" eaLnBrk="1" hangingPunct="1">
              <a:spcBef>
                <a:spcPct val="5000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</a:rPr>
              <a:t>    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Pouco avanço. Crítica pessimista de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Minsky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 e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Papert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(1969) ao </a:t>
            </a:r>
            <a:r>
              <a:rPr lang="pt-BR" dirty="0" err="1">
                <a:solidFill>
                  <a:srgbClr val="000099"/>
                </a:solidFill>
                <a:latin typeface="Tahoma" pitchFamily="34" charset="0"/>
              </a:rPr>
              <a:t>Perceptron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, o modelo é limitado pois só consegue resolver problemas </a:t>
            </a:r>
            <a:r>
              <a:rPr lang="pt-BR" dirty="0">
                <a:solidFill>
                  <a:srgbClr val="A50021"/>
                </a:solidFill>
                <a:latin typeface="Tahoma" pitchFamily="34" charset="0"/>
              </a:rPr>
              <a:t>linearmente separáveis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.  A posição desse destacado pesquisador causou impacto e terminou por retardar o desenvolvimento das </a:t>
            </a:r>
            <a:r>
              <a:rPr lang="pt-BR" dirty="0" err="1">
                <a:solidFill>
                  <a:srgbClr val="000099"/>
                </a:solidFill>
                <a:latin typeface="Tahoma" pitchFamily="34" charset="0"/>
              </a:rPr>
              <a:t>RNA´s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por duas décadas.  </a:t>
            </a:r>
          </a:p>
          <a:p>
            <a:pPr marL="342900" indent="-342900" algn="just" eaLnBrk="1" hangingPunct="1">
              <a:spcBef>
                <a:spcPct val="50000"/>
              </a:spcBef>
              <a:defRPr/>
            </a:pP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   Destaca-se o trabalho de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T.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Kohonen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(1973) sobre memórias associativas e auto-organizadas que posteriormente deram origem as redes de </a:t>
            </a:r>
            <a:r>
              <a:rPr lang="pt-BR" dirty="0" err="1">
                <a:solidFill>
                  <a:srgbClr val="000099"/>
                </a:solidFill>
                <a:latin typeface="Tahoma" pitchFamily="34" charset="0"/>
              </a:rPr>
              <a:t>Kohonen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.</a:t>
            </a:r>
            <a:endParaRPr lang="pt-B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5A2C36-F600-CA48-6025-4DB5EDF8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EA2F43F-1D48-C127-3C65-B38A912994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pt-BR" altLang="pt-BR" sz="2800" b="1">
                <a:solidFill>
                  <a:schemeClr val="bg1"/>
                </a:solidFill>
                <a:latin typeface="Futura Md BT"/>
              </a:rPr>
              <a:t>HISTÓRICO</a:t>
            </a:r>
            <a:br>
              <a:rPr lang="pt-BR" altLang="pt-BR" sz="2800" b="1">
                <a:solidFill>
                  <a:schemeClr val="bg1"/>
                </a:solidFill>
                <a:latin typeface="Futura Md BT"/>
              </a:rPr>
            </a:br>
            <a:endParaRPr lang="en-US" alt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B16BFD-2196-810E-8069-75E15A26D6CE}"/>
              </a:ext>
            </a:extLst>
          </p:cNvPr>
          <p:cNvSpPr txBox="1"/>
          <p:nvPr/>
        </p:nvSpPr>
        <p:spPr>
          <a:xfrm>
            <a:off x="323850" y="1628775"/>
            <a:ext cx="8496300" cy="401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EVOLUÇÃO DO PARADIGMA CONEXIONISTA</a:t>
            </a:r>
          </a:p>
          <a:p>
            <a:pPr marL="342900" indent="-342900" algn="ctr" eaLnBrk="1" hangingPunct="1">
              <a:lnSpc>
                <a:spcPct val="150000"/>
              </a:lnSpc>
              <a:defRPr/>
            </a:pPr>
            <a:r>
              <a:rPr lang="pt-BR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Redes Neurais Artificiais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pt-B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1980-1990</a:t>
            </a:r>
          </a:p>
          <a:p>
            <a:pPr marL="342900" indent="-342900" algn="just" eaLnBrk="1" hangingPunct="1">
              <a:spcBef>
                <a:spcPct val="2500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</a:rPr>
              <a:t>     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Contribuição de 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John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Hopfield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(1982) sobre as propriedades associativas das </a:t>
            </a:r>
            <a:r>
              <a:rPr lang="pt-BR" dirty="0" err="1">
                <a:solidFill>
                  <a:srgbClr val="000099"/>
                </a:solidFill>
                <a:latin typeface="Tahoma" pitchFamily="34" charset="0"/>
              </a:rPr>
              <a:t>RNA´s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.  A retomada das pesquisas na área do conexionismo veio pela publicação de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Rumelhart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, </a:t>
            </a:r>
            <a:r>
              <a:rPr lang="pt-BR" b="1" dirty="0" err="1">
                <a:solidFill>
                  <a:srgbClr val="000099"/>
                </a:solidFill>
                <a:latin typeface="Tahoma" pitchFamily="34" charset="0"/>
              </a:rPr>
              <a:t>Hinton</a:t>
            </a:r>
            <a:r>
              <a:rPr lang="pt-BR" b="1" dirty="0">
                <a:solidFill>
                  <a:srgbClr val="000099"/>
                </a:solidFill>
                <a:latin typeface="Tahoma" pitchFamily="34" charset="0"/>
              </a:rPr>
              <a:t> e Williams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(1986) do artigo sobre o aprendizado </a:t>
            </a:r>
            <a:r>
              <a:rPr lang="pt-BR" dirty="0">
                <a:solidFill>
                  <a:srgbClr val="A50021"/>
                </a:solidFill>
                <a:latin typeface="Tahoma" pitchFamily="34" charset="0"/>
              </a:rPr>
              <a:t>“</a:t>
            </a:r>
            <a:r>
              <a:rPr lang="pt-BR" dirty="0" err="1">
                <a:solidFill>
                  <a:srgbClr val="A50021"/>
                </a:solidFill>
                <a:latin typeface="Tahoma" pitchFamily="34" charset="0"/>
              </a:rPr>
              <a:t>back-propagation</a:t>
            </a:r>
            <a:r>
              <a:rPr lang="pt-BR" dirty="0">
                <a:solidFill>
                  <a:srgbClr val="A50021"/>
                </a:solidFill>
                <a:latin typeface="Tahoma" pitchFamily="34" charset="0"/>
              </a:rPr>
              <a:t>”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das redes com topologia de multicamadas.</a:t>
            </a:r>
          </a:p>
          <a:p>
            <a:pPr marL="342900" indent="-342900" algn="just" eaLnBrk="1" hangingPunct="1">
              <a:spcBef>
                <a:spcPct val="50000"/>
              </a:spcBef>
              <a:defRPr/>
            </a:pP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   Outro motivo da renovação do interesse na teoria conexionista foi a </a:t>
            </a:r>
            <a:r>
              <a:rPr lang="pt-BR" dirty="0">
                <a:solidFill>
                  <a:srgbClr val="A50021"/>
                </a:solidFill>
                <a:latin typeface="Tahoma" pitchFamily="34" charset="0"/>
              </a:rPr>
              <a:t>escola simbolista</a:t>
            </a:r>
            <a:r>
              <a:rPr lang="pt-BR" dirty="0">
                <a:solidFill>
                  <a:srgbClr val="000099"/>
                </a:solidFill>
                <a:latin typeface="Tahoma" pitchFamily="34" charset="0"/>
              </a:rPr>
              <a:t> não ter conseguido avanços significativos na resolução de alguns problemas simples para um ser humano.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BBC7A865DC24C856E0DC832DF9EF5" ma:contentTypeVersion="10" ma:contentTypeDescription="Crie um novo documento." ma:contentTypeScope="" ma:versionID="b542b78d39c04fa177a2b167e8587b63">
  <xsd:schema xmlns:xsd="http://www.w3.org/2001/XMLSchema" xmlns:xs="http://www.w3.org/2001/XMLSchema" xmlns:p="http://schemas.microsoft.com/office/2006/metadata/properties" xmlns:ns2="8396b589-7aba-4e16-ae0d-4650c61a6b8b" xmlns:ns3="d25e65ab-1380-4a02-bdbe-c54c5c2adf54" targetNamespace="http://schemas.microsoft.com/office/2006/metadata/properties" ma:root="true" ma:fieldsID="096b004a7feae48fa06a5809f41a7eaa" ns2:_="" ns3:_="">
    <xsd:import namespace="8396b589-7aba-4e16-ae0d-4650c61a6b8b"/>
    <xsd:import namespace="d25e65ab-1380-4a02-bdbe-c54c5c2ad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6b589-7aba-4e16-ae0d-4650c61a6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e65ab-1380-4a02-bdbe-c54c5c2adf5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51cbb6f-6a6a-4d4a-9877-520a59ad1663}" ma:internalName="TaxCatchAll" ma:showField="CatchAllData" ma:web="d25e65ab-1380-4a02-bdbe-c54c5c2adf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E7939-1A2D-4036-BD9E-411B5462B4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6b589-7aba-4e16-ae0d-4650c61a6b8b"/>
    <ds:schemaRef ds:uri="d25e65ab-1380-4a02-bdbe-c54c5c2ad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B273DD-E5D2-4A8E-A30C-B5FCC6784A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1619</Words>
  <Application>Microsoft Office PowerPoint</Application>
  <PresentationFormat>Apresentação na tela (4:3)</PresentationFormat>
  <Paragraphs>258</Paragraphs>
  <Slides>32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HISTÓRICO </vt:lpstr>
      <vt:lpstr>HISTÓRICO </vt:lpstr>
      <vt:lpstr>HISTÓRICO </vt:lpstr>
      <vt:lpstr>HISTÓRICO </vt:lpstr>
      <vt:lpstr>NEURÔNIO BIOLÓGICO</vt:lpstr>
      <vt:lpstr>NEURÔNIO BIOLÓGICO</vt:lpstr>
      <vt:lpstr>NEURÔNIO BIOLÓGICO </vt:lpstr>
      <vt:lpstr>NEURÔNIO BIOLÓGICO </vt:lpstr>
      <vt:lpstr>NEURÔNIO BIOLÓGICO</vt:lpstr>
      <vt:lpstr>NEURÔNIO BIOLÓGICO</vt:lpstr>
      <vt:lpstr>NEURÔNIO BIOLÓGICO</vt:lpstr>
      <vt:lpstr>NEURÔNIO BIOLÓGICO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  <vt:lpstr>NEURÔNIO ARTIFICIAL - PERCEPTRON</vt:lpstr>
    </vt:vector>
  </TitlesOfParts>
  <Company>Aline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</dc:creator>
  <cp:lastModifiedBy>JOSE WALMIR GONCALVES DUQUE</cp:lastModifiedBy>
  <cp:revision>317</cp:revision>
  <dcterms:created xsi:type="dcterms:W3CDTF">2001-09-28T14:36:09Z</dcterms:created>
  <dcterms:modified xsi:type="dcterms:W3CDTF">2023-11-09T12:30:34Z</dcterms:modified>
</cp:coreProperties>
</file>