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257" r:id="rId2"/>
    <p:sldId id="337" r:id="rId3"/>
    <p:sldId id="338" r:id="rId4"/>
    <p:sldId id="404" r:id="rId5"/>
    <p:sldId id="259" r:id="rId6"/>
    <p:sldId id="308" r:id="rId7"/>
    <p:sldId id="405" r:id="rId8"/>
    <p:sldId id="409" r:id="rId9"/>
    <p:sldId id="429" r:id="rId10"/>
    <p:sldId id="417" r:id="rId11"/>
    <p:sldId id="309" r:id="rId12"/>
    <p:sldId id="368" r:id="rId13"/>
    <p:sldId id="422" r:id="rId14"/>
    <p:sldId id="420" r:id="rId15"/>
    <p:sldId id="267" r:id="rId16"/>
    <p:sldId id="419" r:id="rId17"/>
    <p:sldId id="353" r:id="rId18"/>
    <p:sldId id="425" r:id="rId19"/>
    <p:sldId id="307" r:id="rId20"/>
    <p:sldId id="268" r:id="rId21"/>
    <p:sldId id="426" r:id="rId22"/>
    <p:sldId id="367" r:id="rId23"/>
    <p:sldId id="427" r:id="rId24"/>
    <p:sldId id="428" r:id="rId25"/>
    <p:sldId id="430" r:id="rId26"/>
    <p:sldId id="271" r:id="rId27"/>
    <p:sldId id="272" r:id="rId28"/>
    <p:sldId id="363" r:id="rId29"/>
    <p:sldId id="324" r:id="rId30"/>
    <p:sldId id="315" r:id="rId31"/>
    <p:sldId id="364" r:id="rId32"/>
    <p:sldId id="326" r:id="rId33"/>
    <p:sldId id="365" r:id="rId34"/>
    <p:sldId id="328" r:id="rId35"/>
    <p:sldId id="369" r:id="rId36"/>
    <p:sldId id="356" r:id="rId37"/>
    <p:sldId id="370" r:id="rId38"/>
    <p:sldId id="357" r:id="rId39"/>
    <p:sldId id="377" r:id="rId40"/>
    <p:sldId id="378" r:id="rId41"/>
    <p:sldId id="379" r:id="rId42"/>
    <p:sldId id="380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35" r:id="rId65"/>
    <p:sldId id="285" r:id="rId66"/>
  </p:sldIdLst>
  <p:sldSz cx="9144000" cy="6858000" type="screen4x3"/>
  <p:notesSz cx="6858000" cy="9144000"/>
  <p:embeddedFontLst>
    <p:embeddedFont>
      <p:font typeface="MS Reference Serif" charset="0"/>
      <p:regular r:id="rId69"/>
      <p:bold r:id="rId70"/>
      <p:italic r:id="rId71"/>
      <p:boldItalic r:id="rId72"/>
    </p:embeddedFont>
    <p:embeddedFont>
      <p:font typeface="Book Antiqua" pitchFamily="18" charset="0"/>
      <p:regular r:id="rId73"/>
      <p:bold r:id="rId74"/>
      <p:italic r:id="rId75"/>
      <p:boldItalic r:id="rId76"/>
    </p:embeddedFont>
    <p:embeddedFont>
      <p:font typeface="Monotype Sorts" charset="2"/>
      <p:regular r:id="rId77"/>
    </p:embeddedFont>
    <p:embeddedFont>
      <p:font typeface="MT Symbol" pitchFamily="82" charset="2"/>
      <p:regular r:id="rId78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430"/>
    <a:srgbClr val="669A32"/>
    <a:srgbClr val="77C628"/>
    <a:srgbClr val="80D42C"/>
    <a:srgbClr val="AFDA26"/>
    <a:srgbClr val="3A3A3A"/>
    <a:srgbClr val="233A0C"/>
    <a:srgbClr val="1D300A"/>
    <a:srgbClr val="263E0E"/>
    <a:srgbClr val="284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6" autoAdjust="0"/>
    <p:restoredTop sz="96444" autoAdjust="0"/>
  </p:normalViewPr>
  <p:slideViewPr>
    <p:cSldViewPr snapToGrid="0">
      <p:cViewPr>
        <p:scale>
          <a:sx n="66" d="100"/>
          <a:sy n="66" d="100"/>
        </p:scale>
        <p:origin x="-3132" y="-1122"/>
      </p:cViewPr>
      <p:guideLst>
        <p:guide orient="horz" pos="757"/>
        <p:guide pos="7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32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6.xml"/><Relationship Id="rId2" Type="http://schemas.openxmlformats.org/officeDocument/2006/relationships/slide" Target="slides/slide2.xml"/><Relationship Id="rId16" Type="http://schemas.openxmlformats.org/officeDocument/2006/relationships/slide" Target="slides/slide20.xml"/><Relationship Id="rId20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19" Type="http://schemas.openxmlformats.org/officeDocument/2006/relationships/slide" Target="slides/slide29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5" Type="http://schemas.openxmlformats.org/officeDocument/2006/relationships/image" Target="../media/image72.wmf"/><Relationship Id="rId4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5" Type="http://schemas.openxmlformats.org/officeDocument/2006/relationships/image" Target="../media/image77.emf"/><Relationship Id="rId4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4" Type="http://schemas.openxmlformats.org/officeDocument/2006/relationships/image" Target="../media/image11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4" Type="http://schemas.openxmlformats.org/officeDocument/2006/relationships/image" Target="../media/image13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79600975-B2B6-4870-88D3-E37BF21C3312}" type="slidenum">
              <a:rPr lang="en-US" sz="1400">
                <a:effectLst/>
                <a:latin typeface="Book Antiqua" pitchFamily="18" charset="0"/>
              </a:rPr>
              <a:pPr algn="r"/>
              <a:t>‹nº›</a:t>
            </a:fld>
            <a:endParaRPr lang="en-US" sz="1400" dirty="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1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E96E9E9-E33B-4BB4-80A1-0D2E8EEA9FCC}" type="slidenum">
              <a:rPr lang="en-US" sz="1400">
                <a:effectLst/>
                <a:latin typeface="Book Antiqua" pitchFamily="18" charset="0"/>
              </a:rPr>
              <a:pPr algn="r"/>
              <a:t>‹nº›</a:t>
            </a:fld>
            <a:endParaRPr lang="en-US" sz="1400" dirty="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22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7388" y="1104900"/>
            <a:ext cx="7772400" cy="464343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61123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61124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125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126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61127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61128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129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130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611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11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8191500" y="6245225"/>
            <a:ext cx="544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‹nº›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7737475" y="5995988"/>
            <a:ext cx="83185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552665" y="6164263"/>
            <a:ext cx="684963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pt-BR" sz="1400" b="0" dirty="0" smtClean="0">
                <a:latin typeface="Book Antiqua" pitchFamily="18" charset="0"/>
              </a:rPr>
              <a:t>© 2013. </a:t>
            </a:r>
            <a:r>
              <a:rPr lang="pt-BR" sz="1400" b="0" dirty="0" err="1" smtClean="0">
                <a:latin typeface="Book Antiqua" pitchFamily="18" charset="0"/>
              </a:rPr>
              <a:t>Cengage</a:t>
            </a:r>
            <a:r>
              <a:rPr lang="pt-BR" sz="1400" b="0" dirty="0" smtClean="0">
                <a:latin typeface="Book Antiqua" pitchFamily="18" charset="0"/>
              </a:rPr>
              <a:t> </a:t>
            </a:r>
            <a:r>
              <a:rPr lang="pt-BR" sz="1400" b="0" dirty="0" err="1" smtClean="0">
                <a:latin typeface="Book Antiqua" pitchFamily="18" charset="0"/>
              </a:rPr>
              <a:t>Learning</a:t>
            </a:r>
            <a:r>
              <a:rPr lang="pt-BR" sz="1400" b="0" dirty="0" smtClean="0">
                <a:latin typeface="Book Antiqua" pitchFamily="18" charset="0"/>
              </a:rPr>
              <a:t>. Todos os direitos reservados. Este material não pode ser </a:t>
            </a:r>
          </a:p>
          <a:p>
            <a:r>
              <a:rPr lang="pt-BR" sz="1400" b="0" dirty="0" smtClean="0">
                <a:latin typeface="Book Antiqua" pitchFamily="18" charset="0"/>
              </a:rPr>
              <a:t>escaneado, copiado, duplicado nem divulgado em um site publicamente acessível, </a:t>
            </a:r>
          </a:p>
          <a:p>
            <a:r>
              <a:rPr lang="pt-BR" sz="1400" b="0" dirty="0" smtClean="0">
                <a:latin typeface="Book Antiqua" pitchFamily="18" charset="0"/>
              </a:rPr>
              <a:t>seja total ou parcialmente.</a:t>
            </a: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4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e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7.e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6.wmf"/><Relationship Id="rId5" Type="http://schemas.openxmlformats.org/officeDocument/2006/relationships/image" Target="../media/image73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2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1.emf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8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8.e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5.e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9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2.e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5" Type="http://schemas.openxmlformats.org/officeDocument/2006/relationships/image" Target="../media/image103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0.emf"/><Relationship Id="rId14" Type="http://schemas.openxmlformats.org/officeDocument/2006/relationships/oleObject" Target="../embeddings/oleObject10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0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10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10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13.emf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2.e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11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11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9.emf"/><Relationship Id="rId5" Type="http://schemas.openxmlformats.org/officeDocument/2006/relationships/image" Target="../media/image116.e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12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5.emf"/><Relationship Id="rId4" Type="http://schemas.openxmlformats.org/officeDocument/2006/relationships/oleObject" Target="../embeddings/oleObject12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9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n-US" dirty="0" smtClean="0"/>
              <a:t>Capítulo 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Amostragem e </a:t>
            </a:r>
            <a:r>
              <a:rPr lang="en-US" dirty="0" err="1" smtClean="0"/>
              <a:t>distribuições</a:t>
            </a:r>
            <a:r>
              <a:rPr lang="en-US" dirty="0" smtClean="0"/>
              <a:t> amostrais</a:t>
            </a:r>
            <a:endParaRPr lang="en-US" dirty="0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654049" y="2733678"/>
            <a:ext cx="399981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Distribuição amostral de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650875" y="2247900"/>
            <a:ext cx="31005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pontual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655638" y="1747838"/>
            <a:ext cx="424507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Selecionando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660400" y="1243013"/>
            <a:ext cx="20746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Introdução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 rot="5400000">
            <a:off x="504825" y="13747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 rot="5400000">
            <a:off x="492125" y="1879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 rot="5400000">
            <a:off x="492125" y="23796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6" name="AutoShape 36"/>
          <p:cNvSpPr>
            <a:spLocks noChangeArrowheads="1"/>
          </p:cNvSpPr>
          <p:nvPr/>
        </p:nvSpPr>
        <p:spPr bwMode="auto">
          <a:xfrm rot="5400000">
            <a:off x="492125" y="28654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654050" y="3782570"/>
            <a:ext cx="513794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Outros métodos de amostragem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5164" name="Group 44"/>
          <p:cNvGrpSpPr>
            <a:grpSpLocks/>
          </p:cNvGrpSpPr>
          <p:nvPr/>
        </p:nvGrpSpPr>
        <p:grpSpPr bwMode="auto">
          <a:xfrm>
            <a:off x="654051" y="3243266"/>
            <a:ext cx="4242040" cy="461963"/>
            <a:chOff x="420" y="1869"/>
            <a:chExt cx="2522" cy="291"/>
          </a:xfrm>
        </p:grpSpPr>
        <p:graphicFrame>
          <p:nvGraphicFramePr>
            <p:cNvPr id="5165" name="Object 4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80" y="1949"/>
            <a:ext cx="16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1949"/>
                          <a:ext cx="16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420" y="1869"/>
              <a:ext cx="2520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Clr>
                  <a:srgbClr val="66FFFF"/>
                </a:buClr>
                <a:buFont typeface="Wingdings" pitchFamily="2" charset="2"/>
                <a:buChar char="n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5167" name="AutoShape 47"/>
          <p:cNvSpPr>
            <a:spLocks noChangeArrowheads="1"/>
          </p:cNvSpPr>
          <p:nvPr/>
        </p:nvSpPr>
        <p:spPr bwMode="auto">
          <a:xfrm rot="5400000">
            <a:off x="492125" y="33750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68" name="AutoShape 48"/>
          <p:cNvSpPr>
            <a:spLocks noChangeArrowheads="1"/>
          </p:cNvSpPr>
          <p:nvPr/>
        </p:nvSpPr>
        <p:spPr bwMode="auto">
          <a:xfrm rot="5400000">
            <a:off x="492125" y="391433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9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34212" y="2834354"/>
          <a:ext cx="25169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6" imgW="163440" imgH="163440" progId="Equation.2">
                  <p:embed/>
                </p:oleObj>
              </mc:Choice>
              <mc:Fallback>
                <p:oleObj name="Equation" r:id="rId6" imgW="163440" imgH="163440" progId="Equation.2">
                  <p:embed/>
                  <p:pic>
                    <p:nvPicPr>
                      <p:cNvPr id="0" name="Picture 4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212" y="2834354"/>
                        <a:ext cx="25169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utoUpdateAnimBg="0"/>
      <p:bldP spid="5148" grpId="0" autoUpdateAnimBg="0"/>
      <p:bldP spid="5149" grpId="0" autoUpdateAnimBg="0"/>
      <p:bldP spid="5153" grpId="0" animBg="1"/>
      <p:bldP spid="5154" grpId="0" animBg="1"/>
      <p:bldP spid="5155" grpId="0" animBg="1"/>
      <p:bldP spid="5156" grpId="0" animBg="1"/>
      <p:bldP spid="5163" grpId="0" autoUpdateAnimBg="0"/>
      <p:bldP spid="5167" grpId="0" animBg="1"/>
      <p:bldP spid="516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677863" y="1102860"/>
            <a:ext cx="7981950" cy="167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Frequentemente, as populações são geradas por um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processo contínuo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no qual não existe limite superior para o número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podem ser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gerados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14723" name="AutoShape 3"/>
          <p:cNvSpPr>
            <a:spLocks noChangeArrowheads="1"/>
          </p:cNvSpPr>
          <p:nvPr/>
        </p:nvSpPr>
        <p:spPr bwMode="auto">
          <a:xfrm rot="5400000">
            <a:off x="492125" y="125049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684213" y="284163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 partir de uma população infinita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14726" name="AutoShape 6"/>
          <p:cNvSpPr>
            <a:spLocks noChangeArrowheads="1"/>
          </p:cNvSpPr>
          <p:nvPr/>
        </p:nvSpPr>
        <p:spPr bwMode="auto">
          <a:xfrm rot="5400000">
            <a:off x="477838" y="251256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647700" y="2374447"/>
            <a:ext cx="856837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Alguns exemplos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 processos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contínuos, com populações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buClr>
                <a:srgbClr val="66FFFF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infinitas, são: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177800" y="3187247"/>
            <a:ext cx="8380820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 algn="l">
              <a:buClr>
                <a:srgbClr val="66FFFF"/>
              </a:buClr>
              <a:buSzPct val="90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peças sendo fabricadas em uma linha de produção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2" algn="l">
              <a:buClr>
                <a:srgbClr val="66FFFF"/>
              </a:buClr>
              <a:buSzPct val="90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transações que ocorrem em um banco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2" algn="l">
              <a:buClr>
                <a:srgbClr val="66FFFF"/>
              </a:buClr>
              <a:buSzPct val="90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chamadas telefônicas que chegam a uma central de</a:t>
            </a:r>
          </a:p>
          <a:p>
            <a:pPr lvl="2"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atendimento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2" algn="l">
              <a:buClr>
                <a:srgbClr val="66FFFF"/>
              </a:buClr>
              <a:buSzPct val="90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clientes entrando em uma loja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14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14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14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414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414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build="p" autoUpdateAnimBg="0"/>
      <p:bldP spid="414723" grpId="0" animBg="1"/>
      <p:bldP spid="414726" grpId="0" animBg="1"/>
      <p:bldP spid="414729" grpId="0" autoUpdateAnimBg="0"/>
      <p:bldP spid="414732" grpId="0" build="p" autoUpdateAnimBg="0" advAuto="2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3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284163"/>
            <a:ext cx="7772400" cy="566737"/>
          </a:xfrm>
          <a:noFill/>
          <a:ln/>
        </p:spPr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Amostragem a partir de uma população infinita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 rot="5400000">
            <a:off x="492125" y="286521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679450" y="2747736"/>
            <a:ext cx="8586005" cy="1237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 aleatória a partir de uma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infinita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é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amostra selecionada, de modo que as seguintes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condições sejam  satisfeitas.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567159" y="3979636"/>
            <a:ext cx="874535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0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Cada elemento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origina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-se 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mesma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	    	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independentemente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514350" y="126659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5163" y="1120549"/>
            <a:ext cx="8316791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 caso de uma população infinita, devemos selecionar    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uma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 aleatória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fim de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fazer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inferências   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estatísticas válidas sobre a população da qual a amostra é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obtida.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1" grpId="0" animBg="1"/>
      <p:bldP spid="116752" grpId="0" autoUpdateAnimBg="0"/>
      <p:bldP spid="116753" grpId="0" autoUpdateAnimBg="0"/>
      <p:bldP spid="7" grpId="0" animBg="1"/>
      <p:bldP spid="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779924" y="4337713"/>
            <a:ext cx="7681170" cy="935037"/>
          </a:xfrm>
          <a:prstGeom prst="rect">
            <a:avLst/>
          </a:prstGeom>
          <a:gradFill flip="none" rotWithShape="1">
            <a:gsLst>
              <a:gs pos="0">
                <a:srgbClr val="233A0C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Referimo-nos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estimador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desvio padrão populacional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56775" y="1770927"/>
            <a:ext cx="7669595" cy="1527857"/>
          </a:xfrm>
          <a:prstGeom prst="rect">
            <a:avLst/>
          </a:prstGeom>
          <a:gradFill flip="none" rotWithShape="1">
            <a:gsLst>
              <a:gs pos="0">
                <a:srgbClr val="233A0C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estimação pontual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utilizamos os dados da amostra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para calcular um valor de uma estatística amostral que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serve como uma estimativa de um parâmetro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5765" name="AutoShape 5"/>
          <p:cNvSpPr>
            <a:spLocks noChangeArrowheads="1"/>
          </p:cNvSpPr>
          <p:nvPr/>
        </p:nvSpPr>
        <p:spPr bwMode="auto">
          <a:xfrm rot="5400000">
            <a:off x="504825" y="4775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766" name="AutoShape 6"/>
          <p:cNvSpPr>
            <a:spLocks noChangeArrowheads="1"/>
          </p:cNvSpPr>
          <p:nvPr/>
        </p:nvSpPr>
        <p:spPr bwMode="auto">
          <a:xfrm rot="5400000">
            <a:off x="504825" y="379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767" name="AutoShape 7"/>
          <p:cNvSpPr>
            <a:spLocks noChangeArrowheads="1"/>
          </p:cNvSpPr>
          <p:nvPr/>
        </p:nvSpPr>
        <p:spPr bwMode="auto">
          <a:xfrm rot="5400000">
            <a:off x="504825" y="2546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684213" y="166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Estimação Pontual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45775" name="Group 15"/>
          <p:cNvGrpSpPr>
            <a:grpSpLocks/>
          </p:cNvGrpSpPr>
          <p:nvPr/>
        </p:nvGrpSpPr>
        <p:grpSpPr bwMode="auto">
          <a:xfrm>
            <a:off x="768349" y="3363913"/>
            <a:ext cx="7681170" cy="909637"/>
            <a:chOff x="484" y="1679"/>
            <a:chExt cx="4796" cy="637"/>
          </a:xfrm>
          <a:gradFill flip="none" rotWithShape="1">
            <a:gsLst>
              <a:gs pos="0">
                <a:srgbClr val="233A0C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45763" name="Rectangle 3"/>
            <p:cNvSpPr>
              <a:spLocks noChangeArrowheads="1"/>
            </p:cNvSpPr>
            <p:nvPr/>
          </p:nvSpPr>
          <p:spPr bwMode="auto">
            <a:xfrm>
              <a:off x="484" y="1679"/>
              <a:ext cx="4796" cy="63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Referimo-nos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  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como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o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estimador </a:t>
              </a:r>
              <a:r>
                <a:rPr lang="en-US" sz="2400" u="sng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pontual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da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média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populacional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45769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985" y="1796"/>
            <a:ext cx="13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2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1796"/>
                          <a:ext cx="13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27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72" name="AutoShape 12"/>
          <p:cNvSpPr>
            <a:spLocks noChangeArrowheads="1"/>
          </p:cNvSpPr>
          <p:nvPr/>
        </p:nvSpPr>
        <p:spPr bwMode="auto">
          <a:xfrm rot="5400000">
            <a:off x="504825" y="5695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45776" name="Group 16"/>
          <p:cNvGrpSpPr>
            <a:grpSpLocks/>
          </p:cNvGrpSpPr>
          <p:nvPr/>
        </p:nvGrpSpPr>
        <p:grpSpPr bwMode="auto">
          <a:xfrm>
            <a:off x="768349" y="5347774"/>
            <a:ext cx="7704319" cy="752116"/>
            <a:chOff x="484" y="3061"/>
            <a:chExt cx="4796" cy="488"/>
          </a:xfrm>
          <a:gradFill flip="none" rotWithShape="1">
            <a:gsLst>
              <a:gs pos="0">
                <a:srgbClr val="233A0C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484" y="3061"/>
              <a:ext cx="4796" cy="4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Referimo-nos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    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como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o </a:t>
              </a:r>
              <a:r>
                <a:rPr lang="en-US" sz="2400" u="sng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estimador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u="sng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pontual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da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proporção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populacional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</p:txBody>
        </p:sp>
        <p:graphicFrame>
          <p:nvGraphicFramePr>
            <p:cNvPr id="245773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29" y="3118"/>
            <a:ext cx="13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3" name="Equation" r:id="rId6" imgW="176040" imgH="228600" progId="Equation.2">
                    <p:embed/>
                  </p:oleObj>
                </mc:Choice>
                <mc:Fallback>
                  <p:oleObj name="Equation" r:id="rId6" imgW="176040" imgH="228600" progId="Equation.2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9" y="3118"/>
                          <a:ext cx="133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77" name="AutoShape 17"/>
          <p:cNvSpPr>
            <a:spLocks noChangeArrowheads="1"/>
          </p:cNvSpPr>
          <p:nvPr/>
        </p:nvSpPr>
        <p:spPr bwMode="auto">
          <a:xfrm rot="5400000">
            <a:off x="493250" y="1250307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768350" y="821803"/>
            <a:ext cx="7634870" cy="868101"/>
          </a:xfrm>
          <a:prstGeom prst="rect">
            <a:avLst/>
          </a:prstGeom>
          <a:gradFill flip="none" rotWithShape="1">
            <a:gsLst>
              <a:gs pos="0">
                <a:srgbClr val="233A0C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estimação pontual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uma forma de inferência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estatística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 autoUpdateAnimBg="0"/>
      <p:bldP spid="245764" grpId="0" animBg="1" autoUpdateAnimBg="0"/>
      <p:bldP spid="245765" grpId="0" animBg="1"/>
      <p:bldP spid="245766" grpId="0" animBg="1"/>
      <p:bldP spid="245767" grpId="0" animBg="1"/>
      <p:bldP spid="245772" grpId="0" animBg="1"/>
      <p:bldP spid="245777" grpId="0" animBg="1"/>
      <p:bldP spid="24577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1020763" y="1619250"/>
            <a:ext cx="7926467" cy="277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Lembre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-se de que a Faculdade de St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Andrew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recebeu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900 inscrições de possíveis alunos. O formulário de inscrição contém diversas informações, incluindo a pontuação do indivíduo no Scholastic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Aptitude Test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(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SAT)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 se ele pretende morar no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campus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 não.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684213" y="166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Estimação Pontual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24967" name="AutoShape 7"/>
          <p:cNvSpPr>
            <a:spLocks noChangeArrowheads="1"/>
          </p:cNvSpPr>
          <p:nvPr/>
        </p:nvSpPr>
        <p:spPr bwMode="auto">
          <a:xfrm rot="5400000">
            <a:off x="727075" y="17478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968" name="AutoShape 8"/>
          <p:cNvSpPr>
            <a:spLocks noChangeArrowheads="1"/>
          </p:cNvSpPr>
          <p:nvPr/>
        </p:nvSpPr>
        <p:spPr bwMode="auto">
          <a:xfrm rot="5400000">
            <a:off x="720725" y="374891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969" name="Rectangle 9"/>
          <p:cNvSpPr>
            <a:spLocks noChangeArrowheads="1"/>
          </p:cNvSpPr>
          <p:nvPr/>
        </p:nvSpPr>
        <p:spPr bwMode="auto">
          <a:xfrm>
            <a:off x="996025" y="3598963"/>
            <a:ext cx="7567613" cy="176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 uma reunião, que ocorrerá em algumas horas, o diretor de admissões pretende anunciar a pontuação média no SAT e a proporção dos candidatos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desejam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viver no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campus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considerando a população de 900 candidatos.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utoUpdateAnimBg="0"/>
      <p:bldP spid="424967" grpId="0" animBg="1"/>
      <p:bldP spid="424968" grpId="0" animBg="1"/>
      <p:bldP spid="4249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4213" y="166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Estimação Pontual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20105" name="Rectangle 265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20113" name="Rectangle 273"/>
          <p:cNvSpPr>
            <a:spLocks noChangeArrowheads="1"/>
          </p:cNvSpPr>
          <p:nvPr/>
        </p:nvSpPr>
        <p:spPr bwMode="auto">
          <a:xfrm>
            <a:off x="1028700" y="1563688"/>
            <a:ext cx="7567613" cy="3230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Contudo, os dados necessários sobre os candidatos ainda não foram inseridos no banco de dados computadorizado da faculdade. Assim, o diretor decide estimar os valores dos parâmetros populacionais de interesse com base em estatísticas amostrais. A amostra de 30 candidatos é selecionada utilizando números aleatórios gerados por computador.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20114" name="AutoShape 274"/>
          <p:cNvSpPr>
            <a:spLocks noChangeArrowheads="1"/>
          </p:cNvSpPr>
          <p:nvPr/>
        </p:nvSpPr>
        <p:spPr bwMode="auto">
          <a:xfrm rot="5400000">
            <a:off x="730250" y="17319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20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13" grpId="0" autoUpdateAnimBg="0"/>
      <p:bldP spid="420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07" name="Group 447"/>
          <p:cNvGrpSpPr>
            <a:grpSpLocks/>
          </p:cNvGrpSpPr>
          <p:nvPr/>
        </p:nvGrpSpPr>
        <p:grpSpPr bwMode="auto">
          <a:xfrm>
            <a:off x="677863" y="1090613"/>
            <a:ext cx="6038850" cy="509587"/>
            <a:chOff x="435" y="705"/>
            <a:chExt cx="3804" cy="321"/>
          </a:xfrm>
        </p:grpSpPr>
        <p:sp>
          <p:nvSpPr>
            <p:cNvPr id="15802" name="Rectangle 442"/>
            <p:cNvSpPr>
              <a:spLocks noChangeArrowheads="1"/>
            </p:cNvSpPr>
            <p:nvPr/>
          </p:nvSpPr>
          <p:spPr bwMode="auto">
            <a:xfrm>
              <a:off x="435" y="705"/>
              <a:ext cx="3804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Char char="n"/>
              </a:pPr>
              <a:r>
                <a:rPr lang="en-US" sz="2400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como estimador pontual de </a:t>
              </a:r>
              <a:r>
                <a:rPr lang="en-US" sz="2400" i="1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endPara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5363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766" y="788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4" imgW="163440" imgH="163440" progId="Equation">
                    <p:embed/>
                  </p:oleObj>
                </mc:Choice>
                <mc:Fallback>
                  <p:oleObj name="Equation" r:id="rId4" imgW="163440" imgH="163440" progId="Equation">
                    <p:embed/>
                    <p:pic>
                      <p:nvPicPr>
                        <p:cNvPr id="0" name="Picture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788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08" name="Group 448"/>
          <p:cNvGrpSpPr>
            <a:grpSpLocks/>
          </p:cNvGrpSpPr>
          <p:nvPr/>
        </p:nvGrpSpPr>
        <p:grpSpPr bwMode="auto">
          <a:xfrm>
            <a:off x="677863" y="3871913"/>
            <a:ext cx="5075238" cy="509587"/>
            <a:chOff x="435" y="2457"/>
            <a:chExt cx="3197" cy="321"/>
          </a:xfrm>
        </p:grpSpPr>
        <p:sp>
          <p:nvSpPr>
            <p:cNvPr id="15804" name="Rectangle 444"/>
            <p:cNvSpPr>
              <a:spLocks noChangeArrowheads="1"/>
            </p:cNvSpPr>
            <p:nvPr/>
          </p:nvSpPr>
          <p:spPr bwMode="auto">
            <a:xfrm>
              <a:off x="435" y="2457"/>
              <a:ext cx="3197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Char char="n"/>
              </a:pPr>
              <a:r>
                <a:rPr lang="en-US" sz="2400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</a:t>
              </a:r>
              <a:r>
                <a:rPr lang="en-US" sz="24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como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estimador pontual de </a:t>
              </a:r>
              <a:r>
                <a:rPr lang="en-US" sz="2400" i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5364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761" y="2550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6" imgW="176040" imgH="228600" progId="Equation">
                    <p:embed/>
                  </p:oleObj>
                </mc:Choice>
                <mc:Fallback>
                  <p:oleObj name="Equation" r:id="rId6" imgW="176040" imgH="22860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2550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853960"/>
              </p:ext>
            </p:extLst>
          </p:nvPr>
        </p:nvGraphicFramePr>
        <p:xfrm>
          <a:off x="3051175" y="1565502"/>
          <a:ext cx="30718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8" imgW="1574640" imgH="393480" progId="Equation.DSMT4">
                  <p:embed/>
                </p:oleObj>
              </mc:Choice>
              <mc:Fallback>
                <p:oleObj name="Equation" r:id="rId8" imgW="1574640" imgH="39348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1565502"/>
                        <a:ext cx="307181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00873"/>
              </p:ext>
            </p:extLst>
          </p:nvPr>
        </p:nvGraphicFramePr>
        <p:xfrm>
          <a:off x="2441575" y="2932113"/>
          <a:ext cx="42941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0" imgW="2133360" imgH="444240" progId="Equation.DSMT4">
                  <p:embed/>
                </p:oleObj>
              </mc:Choice>
              <mc:Fallback>
                <p:oleObj name="Equation" r:id="rId10" imgW="213336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932113"/>
                        <a:ext cx="429418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61259"/>
              </p:ext>
            </p:extLst>
          </p:nvPr>
        </p:nvGraphicFramePr>
        <p:xfrm>
          <a:off x="3432175" y="4384675"/>
          <a:ext cx="2273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2" imgW="1002960" imgH="215640" progId="Equation.DSMT4">
                  <p:embed/>
                </p:oleObj>
              </mc:Choice>
              <mc:Fallback>
                <p:oleObj name="Equation" r:id="rId12" imgW="100296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384675"/>
                        <a:ext cx="22733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Grp="1" noChangeArrowheads="1"/>
          </p:cNvSpPr>
          <p:nvPr>
            <p:ph type="title"/>
          </p:nvPr>
        </p:nvSpPr>
        <p:spPr>
          <a:xfrm>
            <a:off x="671286" y="247650"/>
            <a:ext cx="7772400" cy="652463"/>
          </a:xfrm>
          <a:noFill/>
          <a:ln/>
        </p:spPr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Estimação Pontual</a:t>
            </a:r>
            <a:endParaRPr lang="en-US" dirty="0"/>
          </a:p>
        </p:txBody>
      </p:sp>
      <p:sp>
        <p:nvSpPr>
          <p:cNvPr id="15798" name="AutoShape 438"/>
          <p:cNvSpPr>
            <a:spLocks noChangeArrowheads="1"/>
          </p:cNvSpPr>
          <p:nvPr/>
        </p:nvSpPr>
        <p:spPr bwMode="auto">
          <a:xfrm rot="5400000">
            <a:off x="454025" y="26320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99" name="AutoShape 439"/>
          <p:cNvSpPr>
            <a:spLocks noChangeArrowheads="1"/>
          </p:cNvSpPr>
          <p:nvPr/>
        </p:nvSpPr>
        <p:spPr bwMode="auto">
          <a:xfrm rot="5400000">
            <a:off x="454025" y="40227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800" name="AutoShape 440"/>
          <p:cNvSpPr>
            <a:spLocks noChangeArrowheads="1"/>
          </p:cNvSpPr>
          <p:nvPr/>
        </p:nvSpPr>
        <p:spPr bwMode="auto">
          <a:xfrm rot="5400000">
            <a:off x="454025" y="12414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801" name="Text Box 441"/>
          <p:cNvSpPr txBox="1">
            <a:spLocks noChangeArrowheads="1"/>
          </p:cNvSpPr>
          <p:nvPr/>
        </p:nvSpPr>
        <p:spPr bwMode="auto">
          <a:xfrm>
            <a:off x="1152525" y="4843463"/>
            <a:ext cx="7919156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Nota:</a:t>
            </a:r>
            <a:r>
              <a:rPr lang="en-US" sz="2400" dirty="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números aleatórios diferentes teriam identificado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amostra diferente, que teria resultado em diferentes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estimativas pontuais.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803" name="Rectangle 443"/>
          <p:cNvSpPr>
            <a:spLocks noChangeArrowheads="1"/>
          </p:cNvSpPr>
          <p:nvPr/>
        </p:nvSpPr>
        <p:spPr bwMode="auto">
          <a:xfrm>
            <a:off x="677863" y="2481263"/>
            <a:ext cx="62865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como estimador pontual de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5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5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8" grpId="0" animBg="1"/>
      <p:bldP spid="15799" grpId="0" animBg="1"/>
      <p:bldP spid="15800" grpId="0" animBg="1"/>
      <p:bldP spid="15801" grpId="0" autoUpdateAnimBg="0"/>
      <p:bldP spid="1580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18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485005"/>
              </p:ext>
            </p:extLst>
          </p:nvPr>
        </p:nvGraphicFramePr>
        <p:xfrm>
          <a:off x="3543300" y="2706688"/>
          <a:ext cx="21161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4" name="Equation" r:id="rId4" imgW="1028520" imgH="393480" progId="Equation.DSMT4">
                  <p:embed/>
                </p:oleObj>
              </mc:Choice>
              <mc:Fallback>
                <p:oleObj name="Equation" r:id="rId4" imgW="1028520" imgH="393480" progId="Equation.DSMT4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706688"/>
                        <a:ext cx="21161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9925" y="3932238"/>
          <a:ext cx="27749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5" name="Equation" r:id="rId6" imgW="1371600" imgH="444240" progId="">
                  <p:embed/>
                </p:oleObj>
              </mc:Choice>
              <mc:Fallback>
                <p:oleObj name="Equation" r:id="rId6" imgW="1371600" imgH="44424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932238"/>
                        <a:ext cx="27749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007103"/>
              </p:ext>
            </p:extLst>
          </p:nvPr>
        </p:nvGraphicFramePr>
        <p:xfrm>
          <a:off x="3641725" y="5329238"/>
          <a:ext cx="18716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6" name="Equation" r:id="rId8" imgW="888840" imgH="368280" progId="Equation.DSMT4">
                  <p:embed/>
                </p:oleObj>
              </mc:Choice>
              <mc:Fallback>
                <p:oleObj name="Equation" r:id="rId8" imgW="888840" imgH="36828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5329238"/>
                        <a:ext cx="18716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2" name="AutoShape 6"/>
          <p:cNvSpPr>
            <a:spLocks noChangeArrowheads="1"/>
          </p:cNvSpPr>
          <p:nvPr/>
        </p:nvSpPr>
        <p:spPr bwMode="auto">
          <a:xfrm rot="5400000">
            <a:off x="485775" y="36591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8823" name="AutoShape 7"/>
          <p:cNvSpPr>
            <a:spLocks noChangeArrowheads="1"/>
          </p:cNvSpPr>
          <p:nvPr/>
        </p:nvSpPr>
        <p:spPr bwMode="auto">
          <a:xfrm rot="5400000">
            <a:off x="474201" y="493885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8824" name="AutoShape 8"/>
          <p:cNvSpPr>
            <a:spLocks noChangeArrowheads="1"/>
          </p:cNvSpPr>
          <p:nvPr/>
        </p:nvSpPr>
        <p:spPr bwMode="auto">
          <a:xfrm rot="5400000">
            <a:off x="485775" y="24733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8825" name="Rectangle 9"/>
          <p:cNvSpPr>
            <a:spLocks noChangeArrowheads="1"/>
          </p:cNvSpPr>
          <p:nvPr/>
        </p:nvSpPr>
        <p:spPr bwMode="auto">
          <a:xfrm>
            <a:off x="677862" y="2322513"/>
            <a:ext cx="6463717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Pontuação no SAT da </a:t>
            </a: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média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18826" name="Rectangle 10"/>
          <p:cNvSpPr>
            <a:spLocks noChangeArrowheads="1"/>
          </p:cNvSpPr>
          <p:nvPr/>
        </p:nvSpPr>
        <p:spPr bwMode="auto">
          <a:xfrm>
            <a:off x="685799" y="3508375"/>
            <a:ext cx="790261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Desvio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padrão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para a </a:t>
            </a: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pontuação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 SAT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18827" name="Rectangle 11"/>
          <p:cNvSpPr>
            <a:spLocks noChangeArrowheads="1"/>
          </p:cNvSpPr>
          <p:nvPr/>
        </p:nvSpPr>
        <p:spPr bwMode="auto">
          <a:xfrm>
            <a:off x="662650" y="4764891"/>
            <a:ext cx="8284580" cy="4892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Proporção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que quer morar no </a:t>
            </a:r>
            <a:r>
              <a:rPr lang="en-US" sz="2400" i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campus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				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				 </a:t>
            </a:r>
            <a:endParaRPr lang="en-US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2400" i="1" dirty="0" smtClean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18828" name="Rectangle 12"/>
          <p:cNvSpPr>
            <a:spLocks noChangeArrowheads="1"/>
          </p:cNvSpPr>
          <p:nvPr/>
        </p:nvSpPr>
        <p:spPr bwMode="auto">
          <a:xfrm>
            <a:off x="715963" y="1021366"/>
            <a:ext cx="7962900" cy="1404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vez que todos os dados para os 900 candidatos foram inseridos no banco de dados da faculdade, os valores dos parâmetros populacionais de interesse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foram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18829" name="Rectangle 13"/>
          <p:cNvSpPr>
            <a:spLocks noChangeArrowheads="1"/>
          </p:cNvSpPr>
          <p:nvPr/>
        </p:nvSpPr>
        <p:spPr bwMode="auto">
          <a:xfrm>
            <a:off x="671286" y="247650"/>
            <a:ext cx="7772400" cy="652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Estimação Pontual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2" grpId="0" animBg="1"/>
      <p:bldP spid="418823" grpId="0" animBg="1"/>
      <p:bldP spid="418824" grpId="0" animBg="1"/>
      <p:bldP spid="418825" grpId="0" autoUpdateAnimBg="0"/>
      <p:bldP spid="418826" grpId="0" autoUpdateAnimBg="0"/>
      <p:bldP spid="418827" grpId="0" autoUpdateAnimBg="0"/>
      <p:bldP spid="4188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84" name="Rectangle 164"/>
          <p:cNvSpPr>
            <a:spLocks noChangeArrowheads="1"/>
          </p:cNvSpPr>
          <p:nvPr/>
        </p:nvSpPr>
        <p:spPr bwMode="auto">
          <a:xfrm>
            <a:off x="279400" y="1208088"/>
            <a:ext cx="8578850" cy="46672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924559" y="1346200"/>
            <a:ext cx="1968809" cy="10895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Parâmetro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5176" y="1346200"/>
            <a:ext cx="1596912" cy="75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Estimador</a:t>
            </a:r>
          </a:p>
          <a:p>
            <a:pPr>
              <a:lnSpc>
                <a:spcPct val="90000"/>
              </a:lnSpc>
            </a:pP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pontual</a:t>
            </a: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7280933" y="1346200"/>
            <a:ext cx="1636987" cy="75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Estimativa</a:t>
            </a:r>
          </a:p>
          <a:p>
            <a:pPr>
              <a:lnSpc>
                <a:spcPct val="90000"/>
              </a:lnSpc>
            </a:pP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pontual</a:t>
            </a: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292463" y="1346200"/>
            <a:ext cx="1609736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Valor do</a:t>
            </a:r>
            <a:endParaRPr lang="pt-BR" sz="2400" u="sng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parâmetro</a:t>
            </a: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69" name="Text Box 149"/>
          <p:cNvSpPr txBox="1">
            <a:spLocks noChangeArrowheads="1"/>
          </p:cNvSpPr>
          <p:nvPr/>
        </p:nvSpPr>
        <p:spPr bwMode="auto">
          <a:xfrm>
            <a:off x="349914" y="2067528"/>
            <a:ext cx="2775251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Symbol" pitchFamily="18" charset="2"/>
              <a:buChar char="m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Pontuação no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SAT 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média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70" name="Text Box 150"/>
          <p:cNvSpPr txBox="1">
            <a:spLocks noChangeArrowheads="1"/>
          </p:cNvSpPr>
          <p:nvPr/>
        </p:nvSpPr>
        <p:spPr bwMode="auto">
          <a:xfrm>
            <a:off x="3736975" y="2174875"/>
            <a:ext cx="793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1090</a:t>
            </a:r>
          </a:p>
        </p:txBody>
      </p:sp>
      <p:sp>
        <p:nvSpPr>
          <p:cNvPr id="210072" name="Text Box 152"/>
          <p:cNvSpPr txBox="1">
            <a:spLocks noChangeArrowheads="1"/>
          </p:cNvSpPr>
          <p:nvPr/>
        </p:nvSpPr>
        <p:spPr bwMode="auto">
          <a:xfrm>
            <a:off x="7737475" y="2174875"/>
            <a:ext cx="793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1097</a:t>
            </a:r>
          </a:p>
        </p:txBody>
      </p:sp>
      <p:sp>
        <p:nvSpPr>
          <p:cNvPr id="210073" name="Text Box 153"/>
          <p:cNvSpPr txBox="1">
            <a:spLocks noChangeArrowheads="1"/>
          </p:cNvSpPr>
          <p:nvPr/>
        </p:nvSpPr>
        <p:spPr bwMode="auto">
          <a:xfrm>
            <a:off x="373063" y="3200400"/>
            <a:ext cx="312136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Symbol" pitchFamily="18" charset="2"/>
              <a:buChar char="s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Desvio padrão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populacional para a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 SAT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74" name="Text Box 154"/>
          <p:cNvSpPr txBox="1">
            <a:spLocks noChangeArrowheads="1"/>
          </p:cNvSpPr>
          <p:nvPr/>
        </p:nvSpPr>
        <p:spPr bwMode="auto">
          <a:xfrm>
            <a:off x="3946525" y="318452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80</a:t>
            </a:r>
          </a:p>
        </p:txBody>
      </p:sp>
      <p:sp>
        <p:nvSpPr>
          <p:cNvPr id="210075" name="Text Box 155"/>
          <p:cNvSpPr txBox="1">
            <a:spLocks noChangeArrowheads="1"/>
          </p:cNvSpPr>
          <p:nvPr/>
        </p:nvSpPr>
        <p:spPr bwMode="auto">
          <a:xfrm>
            <a:off x="4849813" y="3184525"/>
            <a:ext cx="2861681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Desvio padrão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amostral da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pontuação no SAT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76" name="Text Box 156"/>
          <p:cNvSpPr txBox="1">
            <a:spLocks noChangeArrowheads="1"/>
          </p:cNvSpPr>
          <p:nvPr/>
        </p:nvSpPr>
        <p:spPr bwMode="auto">
          <a:xfrm>
            <a:off x="7753662" y="3184525"/>
            <a:ext cx="7232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75,2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77" name="Text Box 157"/>
          <p:cNvSpPr txBox="1">
            <a:spLocks noChangeArrowheads="1"/>
          </p:cNvSpPr>
          <p:nvPr/>
        </p:nvSpPr>
        <p:spPr bwMode="auto">
          <a:xfrm>
            <a:off x="392113" y="4537075"/>
            <a:ext cx="3292889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Proporção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 que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quer morar no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campus</a:t>
            </a:r>
            <a:endParaRPr lang="en-US" sz="2400" i="1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78" name="Text Box 158"/>
          <p:cNvSpPr txBox="1">
            <a:spLocks noChangeArrowheads="1"/>
          </p:cNvSpPr>
          <p:nvPr/>
        </p:nvSpPr>
        <p:spPr bwMode="auto">
          <a:xfrm>
            <a:off x="3810313" y="4518025"/>
            <a:ext cx="7232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80" name="Text Box 160"/>
          <p:cNvSpPr txBox="1">
            <a:spLocks noChangeArrowheads="1"/>
          </p:cNvSpPr>
          <p:nvPr/>
        </p:nvSpPr>
        <p:spPr bwMode="auto">
          <a:xfrm>
            <a:off x="7829863" y="4518025"/>
            <a:ext cx="7232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0,68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0081" name="Rectangle 161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Resumo</a:t>
            </a:r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Estimativas Pontuais Obtidas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Partir de uma Amostra Aleatória Simples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10088" name="Group 168"/>
          <p:cNvGrpSpPr>
            <a:grpSpLocks/>
          </p:cNvGrpSpPr>
          <p:nvPr/>
        </p:nvGrpSpPr>
        <p:grpSpPr bwMode="auto">
          <a:xfrm>
            <a:off x="4953993" y="2016929"/>
            <a:ext cx="2622553" cy="1200352"/>
            <a:chOff x="3067" y="1545"/>
            <a:chExt cx="1652" cy="640"/>
          </a:xfrm>
        </p:grpSpPr>
        <p:sp>
          <p:nvSpPr>
            <p:cNvPr id="210071" name="Text Box 151"/>
            <p:cNvSpPr txBox="1">
              <a:spLocks noChangeArrowheads="1"/>
            </p:cNvSpPr>
            <p:nvPr/>
          </p:nvSpPr>
          <p:spPr bwMode="auto">
            <a:xfrm>
              <a:off x="3067" y="1545"/>
              <a:ext cx="1652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Pontuação</a:t>
              </a:r>
              <a:endPara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 SAT da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média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</a:p>
            <a:p>
              <a:pPr algn="l"/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10082" name="Object 16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9" y="1585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92" name="Equation" r:id="rId4" imgW="163440" imgH="163440" progId="Equation">
                    <p:embed/>
                  </p:oleObj>
                </mc:Choice>
                <mc:Fallback>
                  <p:oleObj name="Equation" r:id="rId4" imgW="163440" imgH="163440" progId="Equation">
                    <p:embed/>
                    <p:pic>
                      <p:nvPicPr>
                        <p:cNvPr id="0" name="Picture 1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9" y="1585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0087" name="Group 167"/>
          <p:cNvGrpSpPr>
            <a:grpSpLocks/>
          </p:cNvGrpSpPr>
          <p:nvPr/>
        </p:nvGrpSpPr>
        <p:grpSpPr bwMode="auto">
          <a:xfrm>
            <a:off x="4687893" y="4537079"/>
            <a:ext cx="3227389" cy="1200151"/>
            <a:chOff x="2965" y="2805"/>
            <a:chExt cx="2033" cy="756"/>
          </a:xfrm>
        </p:grpSpPr>
        <p:sp>
          <p:nvSpPr>
            <p:cNvPr id="210079" name="Text Box 159"/>
            <p:cNvSpPr txBox="1">
              <a:spLocks noChangeArrowheads="1"/>
            </p:cNvSpPr>
            <p:nvPr/>
          </p:nvSpPr>
          <p:spPr bwMode="auto">
            <a:xfrm>
              <a:off x="2965" y="2805"/>
              <a:ext cx="2033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=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Proporção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quer</a:t>
              </a:r>
              <a:endPara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morar no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campus</a:t>
              </a:r>
              <a:endPara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10083" name="Object 16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169" y="2879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93" name="Equation" r:id="rId6" imgW="176040" imgH="228600" progId="Equation">
                    <p:embed/>
                  </p:oleObj>
                </mc:Choice>
                <mc:Fallback>
                  <p:oleObj name="Equation" r:id="rId6" imgW="176040" imgH="228600" progId="Equation">
                    <p:embed/>
                    <p:pic>
                      <p:nvPicPr>
                        <p:cNvPr id="0" name="Picture 1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2879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085" name="Line 165"/>
          <p:cNvSpPr>
            <a:spLocks noChangeShapeType="1"/>
          </p:cNvSpPr>
          <p:nvPr/>
        </p:nvSpPr>
        <p:spPr bwMode="auto">
          <a:xfrm flipV="1">
            <a:off x="276225" y="3200260"/>
            <a:ext cx="8582025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0086" name="Line 166"/>
          <p:cNvSpPr>
            <a:spLocks noChangeShapeType="1"/>
          </p:cNvSpPr>
          <p:nvPr/>
        </p:nvSpPr>
        <p:spPr bwMode="auto">
          <a:xfrm flipV="1">
            <a:off x="276225" y="4475163"/>
            <a:ext cx="859155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0089" name="AutoShape 169"/>
          <p:cNvSpPr>
            <a:spLocks noChangeArrowheads="1"/>
          </p:cNvSpPr>
          <p:nvPr/>
        </p:nvSpPr>
        <p:spPr bwMode="auto">
          <a:xfrm rot="5400000">
            <a:off x="47625" y="23256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090" name="AutoShape 170"/>
          <p:cNvSpPr>
            <a:spLocks noChangeArrowheads="1"/>
          </p:cNvSpPr>
          <p:nvPr/>
        </p:nvSpPr>
        <p:spPr bwMode="auto">
          <a:xfrm rot="5400000">
            <a:off x="47625" y="33543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0091" name="AutoShape 171"/>
          <p:cNvSpPr>
            <a:spLocks noChangeArrowheads="1"/>
          </p:cNvSpPr>
          <p:nvPr/>
        </p:nvSpPr>
        <p:spPr bwMode="auto">
          <a:xfrm rot="5400000">
            <a:off x="47625" y="46878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10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1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1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1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1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0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0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10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21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21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21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21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10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21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1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21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1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84" grpId="0" animBg="1"/>
      <p:bldP spid="209922" grpId="0" autoUpdateAnimBg="0"/>
      <p:bldP spid="209923" grpId="0" autoUpdateAnimBg="0"/>
      <p:bldP spid="209924" grpId="0" autoUpdateAnimBg="0"/>
      <p:bldP spid="209925" grpId="0" autoUpdateAnimBg="0"/>
      <p:bldP spid="210069" grpId="0" autoUpdateAnimBg="0"/>
      <p:bldP spid="210070" grpId="0" autoUpdateAnimBg="0"/>
      <p:bldP spid="210072" grpId="0" autoUpdateAnimBg="0"/>
      <p:bldP spid="210073" grpId="0" autoUpdateAnimBg="0"/>
      <p:bldP spid="210074" grpId="0" autoUpdateAnimBg="0"/>
      <p:bldP spid="210075" grpId="0" autoUpdateAnimBg="0"/>
      <p:bldP spid="210076" grpId="0" autoUpdateAnimBg="0"/>
      <p:bldP spid="210077" grpId="0" autoUpdateAnimBg="0"/>
      <p:bldP spid="210078" grpId="0" autoUpdateAnimBg="0"/>
      <p:bldP spid="210080" grpId="0" autoUpdateAnimBg="0"/>
      <p:bldP spid="210085" grpId="0" animBg="1"/>
      <p:bldP spid="210086" grpId="0" animBg="1"/>
      <p:bldP spid="210089" grpId="0" animBg="1"/>
      <p:bldP spid="210090" grpId="0" animBg="1"/>
      <p:bldP spid="2100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685800" y="247650"/>
            <a:ext cx="7772400" cy="652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Recomendação prática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768350" y="1211263"/>
            <a:ext cx="7658020" cy="1011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população-alvo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sobre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qual queremos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fazer inferências.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768349" y="3459163"/>
            <a:ext cx="7646445" cy="17605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Sempre que uma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utilizada para fazer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inferências sobre uma população, devemos nos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certificar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que a população-alvo e a população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estejam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concordância.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 rot="5400000">
            <a:off x="504825" y="425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 rot="5400000">
            <a:off x="500063" y="1644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763587" y="2335213"/>
            <a:ext cx="7651207" cy="1011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partir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qual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realmente é obtida.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 rot="5400000">
            <a:off x="500063" y="2749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animBg="1" autoUpdateAnimBg="0"/>
      <p:bldP spid="430084" grpId="0" animBg="1" autoUpdateAnimBg="0"/>
      <p:bldP spid="430085" grpId="0" animBg="1"/>
      <p:bldP spid="430086" grpId="0" animBg="1"/>
      <p:bldP spid="430087" grpId="0" animBg="1" autoUpdateAnimBg="0"/>
      <p:bldP spid="4300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854075" y="3821113"/>
            <a:ext cx="3622675" cy="1411287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0138"/>
            <a:ext cx="7772400" cy="608012"/>
          </a:xfrm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Processo de inferência estatística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1362075" y="1695450"/>
            <a:ext cx="2357438" cy="1457325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endParaRPr lang="en-US" sz="2400" dirty="0">
              <a:effectLst/>
              <a:latin typeface="Book Antiqua" pitchFamily="18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560425" y="1639567"/>
            <a:ext cx="3712038" cy="1589770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3727450" y="2432050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6805613" y="3095625"/>
            <a:ext cx="0" cy="73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 flipH="1">
            <a:off x="4481513" y="4525963"/>
            <a:ext cx="78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V="1">
            <a:off x="2533650" y="3155950"/>
            <a:ext cx="0" cy="67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195365" y="3738624"/>
            <a:ext cx="3601393" cy="1539432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94236" name="Group 28"/>
          <p:cNvGrpSpPr>
            <a:grpSpLocks/>
          </p:cNvGrpSpPr>
          <p:nvPr/>
        </p:nvGrpSpPr>
        <p:grpSpPr bwMode="auto">
          <a:xfrm>
            <a:off x="931862" y="3929066"/>
            <a:ext cx="3451229" cy="1200151"/>
            <a:chOff x="587" y="2571"/>
            <a:chExt cx="2174" cy="756"/>
          </a:xfrm>
        </p:grpSpPr>
        <p:sp>
          <p:nvSpPr>
            <p:cNvPr id="94228" name="Text Box 20"/>
            <p:cNvSpPr txBox="1">
              <a:spLocks noChangeArrowheads="1"/>
            </p:cNvSpPr>
            <p:nvPr/>
          </p:nvSpPr>
          <p:spPr bwMode="auto">
            <a:xfrm>
              <a:off x="587" y="2571"/>
              <a:ext cx="2174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 valor de     é utilizado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 fazer inferências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sobre o valor de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94223" name="Object 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11" y="2655"/>
            <a:ext cx="13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8" name="Equation" r:id="rId4" imgW="163440" imgH="163440" progId="">
                    <p:embed/>
                  </p:oleObj>
                </mc:Choice>
                <mc:Fallback>
                  <p:oleObj name="Equation" r:id="rId4" imgW="163440" imgH="163440" progId="">
                    <p:embed/>
                    <p:pic>
                      <p:nvPicPr>
                        <p:cNvPr id="0" name="Picture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2655"/>
                          <a:ext cx="13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  <a:gs pos="50000">
                                    <a:srgbClr val="993366"/>
                                  </a:gs>
                                  <a:gs pos="10000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32" name="Group 24"/>
          <p:cNvGrpSpPr>
            <a:grpSpLocks/>
          </p:cNvGrpSpPr>
          <p:nvPr/>
        </p:nvGrpSpPr>
        <p:grpSpPr bwMode="auto">
          <a:xfrm>
            <a:off x="5124258" y="3796578"/>
            <a:ext cx="3514730" cy="1200150"/>
            <a:chOff x="3206" y="2536"/>
            <a:chExt cx="2214" cy="756"/>
          </a:xfrm>
        </p:grpSpPr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3206" y="2536"/>
              <a:ext cx="2153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Os dados amostrais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fornecem um valor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 a média amostral 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94231" name="Object 2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83" y="3080"/>
            <a:ext cx="13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9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" y="3080"/>
                          <a:ext cx="13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  <a:gs pos="50000">
                                    <a:srgbClr val="993366"/>
                                  </a:gs>
                                  <a:gs pos="100000">
                                    <a:srgbClr val="993366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4628139" y="1643605"/>
            <a:ext cx="362461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amostra aleatória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simples 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 é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selecionada a partir da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1736336" y="1852613"/>
            <a:ext cx="168988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 média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?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235" name="AutoShape 27"/>
          <p:cNvSpPr>
            <a:spLocks noChangeArrowheads="1"/>
          </p:cNvSpPr>
          <p:nvPr/>
        </p:nvSpPr>
        <p:spPr bwMode="auto">
          <a:xfrm rot="5400000">
            <a:off x="1076325" y="2393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238" name="AutoShape 30"/>
          <p:cNvSpPr>
            <a:spLocks noChangeArrowheads="1"/>
          </p:cNvSpPr>
          <p:nvPr/>
        </p:nvSpPr>
        <p:spPr bwMode="auto">
          <a:xfrm rot="16200000" flipH="1">
            <a:off x="8296275" y="2374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239" name="AutoShape 31"/>
          <p:cNvSpPr>
            <a:spLocks noChangeArrowheads="1"/>
          </p:cNvSpPr>
          <p:nvPr/>
        </p:nvSpPr>
        <p:spPr bwMode="auto">
          <a:xfrm rot="16200000" flipH="1">
            <a:off x="8770837" y="4451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240" name="AutoShape 32"/>
          <p:cNvSpPr>
            <a:spLocks noChangeArrowheads="1"/>
          </p:cNvSpPr>
          <p:nvPr/>
        </p:nvSpPr>
        <p:spPr bwMode="auto">
          <a:xfrm rot="5400000">
            <a:off x="600075" y="4470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94243" name="Group 35"/>
          <p:cNvGrpSpPr>
            <a:grpSpLocks/>
          </p:cNvGrpSpPr>
          <p:nvPr/>
        </p:nvGrpSpPr>
        <p:grpSpPr bwMode="auto">
          <a:xfrm>
            <a:off x="2306638" y="309563"/>
            <a:ext cx="4570414" cy="523874"/>
            <a:chOff x="1453" y="123"/>
            <a:chExt cx="2879" cy="330"/>
          </a:xfrm>
        </p:grpSpPr>
        <p:sp>
          <p:nvSpPr>
            <p:cNvPr id="94244" name="Text Box 36"/>
            <p:cNvSpPr txBox="1">
              <a:spLocks noChangeArrowheads="1"/>
            </p:cNvSpPr>
            <p:nvPr/>
          </p:nvSpPr>
          <p:spPr bwMode="auto">
            <a:xfrm>
              <a:off x="1453" y="123"/>
              <a:ext cx="2879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94245" name="Object 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61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0" name="Equation" r:id="rId8" imgW="163440" imgH="163440" progId="Equation.2">
                    <p:embed/>
                  </p:oleObj>
                </mc:Choice>
                <mc:Fallback>
                  <p:oleObj name="Equation" r:id="rId8" imgW="163440" imgH="163440" progId="Equation.2">
                    <p:embed/>
                    <p:pic>
                      <p:nvPicPr>
                        <p:cNvPr id="0" name="Picture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animBg="1" autoUpdateAnimBg="0"/>
      <p:bldP spid="94212" grpId="0" animBg="1" autoUpdateAnimBg="0"/>
      <p:bldP spid="94213" grpId="0" animBg="1" autoUpdateAnimBg="0"/>
      <p:bldP spid="94216" grpId="0" animBg="1"/>
      <p:bldP spid="94217" grpId="0" animBg="1"/>
      <p:bldP spid="94218" grpId="0" animBg="1"/>
      <p:bldP spid="94219" grpId="0" animBg="1"/>
      <p:bldP spid="94214" grpId="0" animBg="1" autoUpdateAnimBg="0"/>
      <p:bldP spid="94233" grpId="0" autoUpdateAnimBg="0"/>
      <p:bldP spid="94234" grpId="0" autoUpdateAnimBg="0"/>
      <p:bldP spid="94235" grpId="0" animBg="1"/>
      <p:bldP spid="94238" grpId="0" animBg="1"/>
      <p:bldP spid="94239" grpId="0" animBg="1"/>
      <p:bldP spid="942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685800" y="314325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Introdução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768350" y="1965324"/>
            <a:ext cx="7467600" cy="981076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o conjunto de todos os elementos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interesse.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768350" y="3044825"/>
            <a:ext cx="7467600" cy="649288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um subconjunto da 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auto">
          <a:xfrm rot="5400000">
            <a:off x="504825" y="22082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8" name="AutoShape 8"/>
          <p:cNvSpPr>
            <a:spLocks noChangeArrowheads="1"/>
          </p:cNvSpPr>
          <p:nvPr/>
        </p:nvSpPr>
        <p:spPr bwMode="auto">
          <a:xfrm rot="5400000">
            <a:off x="504825" y="32877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763587" y="949124"/>
            <a:ext cx="7477587" cy="903489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a entidade sobre a qual dados são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coletados.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9213" name="AutoShape 13"/>
          <p:cNvSpPr>
            <a:spLocks noChangeArrowheads="1"/>
          </p:cNvSpPr>
          <p:nvPr/>
        </p:nvSpPr>
        <p:spPr bwMode="auto">
          <a:xfrm rot="5400000">
            <a:off x="504825" y="14081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768350" y="4894263"/>
            <a:ext cx="7467600" cy="10493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sistema de referência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uma lista dos elementos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partir dos quais a amostra será selecionada.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9216" name="AutoShape 16"/>
          <p:cNvSpPr>
            <a:spLocks noChangeArrowheads="1"/>
          </p:cNvSpPr>
          <p:nvPr/>
        </p:nvSpPr>
        <p:spPr bwMode="auto">
          <a:xfrm rot="5400000">
            <a:off x="504825" y="53562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768350" y="3802063"/>
            <a:ext cx="7467600" cy="976312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amostral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a população da qual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amostra é obtida.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9218" name="AutoShape 18"/>
          <p:cNvSpPr>
            <a:spLocks noChangeArrowheads="1"/>
          </p:cNvSpPr>
          <p:nvPr/>
        </p:nvSpPr>
        <p:spPr bwMode="auto">
          <a:xfrm rot="5400000">
            <a:off x="504825" y="42116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 autoUpdateAnimBg="0"/>
      <p:bldP spid="179205" grpId="0" animBg="1" autoUpdateAnimBg="0"/>
      <p:bldP spid="179207" grpId="0" animBg="1"/>
      <p:bldP spid="179208" grpId="0" animBg="1"/>
      <p:bldP spid="179209" grpId="0" animBg="1" autoUpdateAnimBg="0"/>
      <p:bldP spid="179213" grpId="0" animBg="1"/>
      <p:bldP spid="179215" grpId="0" animBg="1" autoUpdateAnimBg="0"/>
      <p:bldP spid="179216" grpId="0" animBg="1"/>
      <p:bldP spid="179217" grpId="0" animBg="1" autoUpdateAnimBg="0"/>
      <p:bldP spid="1792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619500" y="3070225"/>
            <a:ext cx="1858963" cy="719138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1089025" y="1098550"/>
            <a:ext cx="7904172" cy="1347788"/>
            <a:chOff x="686" y="692"/>
            <a:chExt cx="4979" cy="849"/>
          </a:xfrm>
        </p:grpSpPr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686" y="692"/>
              <a:ext cx="4979" cy="8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é a distribuição de 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probabilidade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todos os possíveis valores da média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</p:txBody>
        </p:sp>
        <p:graphicFrame>
          <p:nvGraphicFramePr>
            <p:cNvPr id="16389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97" y="76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762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3" y="1343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1343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2365375" y="309563"/>
            <a:ext cx="4638675" cy="523874"/>
            <a:chOff x="1490" y="123"/>
            <a:chExt cx="2922" cy="330"/>
          </a:xfrm>
        </p:grpSpPr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1490" y="123"/>
              <a:ext cx="2922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6398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70" y="212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8" imgW="163440" imgH="163440" progId="Equation.2">
                    <p:embed/>
                  </p:oleObj>
                </mc:Choice>
                <mc:Fallback>
                  <p:oleObj name="Equation" r:id="rId8" imgW="163440" imgH="163440" progId="Equation.2">
                    <p:embed/>
                    <p:pic>
                      <p:nvPicPr>
                        <p:cNvPr id="0" name="Picture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212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227263" y="3940175"/>
            <a:ext cx="4743606" cy="1643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onde: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   ) = o valor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esperado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média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3933825" y="3184525"/>
            <a:ext cx="1314450" cy="457200"/>
            <a:chOff x="2418" y="2203"/>
            <a:chExt cx="828" cy="288"/>
          </a:xfrm>
        </p:grpSpPr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2418" y="2203"/>
              <a:ext cx="8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   ) =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</a:p>
          </p:txBody>
        </p:sp>
        <p:graphicFrame>
          <p:nvGraphicFramePr>
            <p:cNvPr id="16402" name="Object 1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80" y="227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ção" r:id="rId10" imgW="139680" imgH="164880" progId="Equation.3">
                    <p:embed/>
                  </p:oleObj>
                </mc:Choice>
                <mc:Fallback>
                  <p:oleObj name="Equação" r:id="rId10" imgW="139680" imgH="164880" progId="Equation.3">
                    <p:embed/>
                    <p:pic>
                      <p:nvPicPr>
                        <p:cNvPr id="0" name="Picture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2277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5" name="AutoShape 21"/>
          <p:cNvSpPr>
            <a:spLocks noChangeArrowheads="1"/>
          </p:cNvSpPr>
          <p:nvPr/>
        </p:nvSpPr>
        <p:spPr bwMode="auto">
          <a:xfrm rot="5400000">
            <a:off x="746125" y="26400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411" name="Group 27"/>
          <p:cNvGrpSpPr>
            <a:grpSpLocks/>
          </p:cNvGrpSpPr>
          <p:nvPr/>
        </p:nvGrpSpPr>
        <p:grpSpPr bwMode="auto">
          <a:xfrm>
            <a:off x="990601" y="2508253"/>
            <a:ext cx="3159126" cy="461963"/>
            <a:chOff x="696" y="1580"/>
            <a:chExt cx="1990" cy="291"/>
          </a:xfrm>
        </p:grpSpPr>
        <p:graphicFrame>
          <p:nvGraphicFramePr>
            <p:cNvPr id="16391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46" y="1653"/>
            <a:ext cx="14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Equação" r:id="rId12" imgW="163440" imgH="163440" progId="Equation.3">
                    <p:embed/>
                  </p:oleObj>
                </mc:Choice>
                <mc:Fallback>
                  <p:oleObj name="Equação" r:id="rId12" imgW="163440" imgH="163440" progId="Equation.3">
                    <p:embed/>
                    <p:pic>
                      <p:nvPicPr>
                        <p:cNvPr id="0" name="Picture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653"/>
                          <a:ext cx="140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696" y="1580"/>
              <a:ext cx="1848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Valor esperado de</a:t>
              </a:r>
              <a:endPara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28050" y="4789266"/>
            <a:ext cx="7915950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Quando o valor esperado do estimador pontual é igual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ao parâmetro populacional, dizemos que o estimador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pontual é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não viesado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2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02556" y="3986834"/>
          <a:ext cx="289768" cy="28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ção" r:id="rId14" imgW="139680" imgH="164880" progId="Equation.3">
                  <p:embed/>
                </p:oleObj>
              </mc:Choice>
              <mc:Fallback>
                <p:oleObj name="Equação" r:id="rId14" imgW="139680" imgH="164880" progId="Equation.3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56" y="3986834"/>
                        <a:ext cx="289768" cy="284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48455" y="4035847"/>
          <a:ext cx="2095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6" imgW="163440" imgH="163440" progId="Equation.2">
                  <p:embed/>
                </p:oleObj>
              </mc:Choice>
              <mc:Fallback>
                <p:oleObj name="Equation" r:id="rId16" imgW="163440" imgH="163440" progId="Equation.2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55" y="4035847"/>
                        <a:ext cx="2095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  <p:bldP spid="16401" grpId="0" autoUpdateAnimBg="0"/>
      <p:bldP spid="16405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44" name="Rectangle 16"/>
          <p:cNvSpPr>
            <a:spLocks noChangeArrowheads="1"/>
          </p:cNvSpPr>
          <p:nvPr/>
        </p:nvSpPr>
        <p:spPr bwMode="auto">
          <a:xfrm>
            <a:off x="1381125" y="2692400"/>
            <a:ext cx="6559550" cy="229393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32130" name="Group 2"/>
          <p:cNvGrpSpPr>
            <a:grpSpLocks/>
          </p:cNvGrpSpPr>
          <p:nvPr/>
        </p:nvGrpSpPr>
        <p:grpSpPr bwMode="auto">
          <a:xfrm>
            <a:off x="2306637" y="309563"/>
            <a:ext cx="4570413" cy="523874"/>
            <a:chOff x="1453" y="123"/>
            <a:chExt cx="2879" cy="330"/>
          </a:xfrm>
        </p:grpSpPr>
        <p:sp>
          <p:nvSpPr>
            <p:cNvPr id="432131" name="Text Box 3"/>
            <p:cNvSpPr txBox="1">
              <a:spLocks noChangeArrowheads="1"/>
            </p:cNvSpPr>
            <p:nvPr/>
          </p:nvSpPr>
          <p:spPr bwMode="auto">
            <a:xfrm>
              <a:off x="1453" y="123"/>
              <a:ext cx="2879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32132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61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1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138" name="Group 10"/>
          <p:cNvGrpSpPr>
            <a:grpSpLocks/>
          </p:cNvGrpSpPr>
          <p:nvPr/>
        </p:nvGrpSpPr>
        <p:grpSpPr bwMode="auto">
          <a:xfrm>
            <a:off x="1071563" y="1662113"/>
            <a:ext cx="7962900" cy="998537"/>
            <a:chOff x="451" y="687"/>
            <a:chExt cx="5016" cy="629"/>
          </a:xfrm>
        </p:grpSpPr>
        <p:sp>
          <p:nvSpPr>
            <p:cNvPr id="432133" name="Rectangle 5"/>
            <p:cNvSpPr>
              <a:spLocks noChangeArrowheads="1"/>
            </p:cNvSpPr>
            <p:nvPr/>
          </p:nvSpPr>
          <p:spPr bwMode="auto">
            <a:xfrm>
              <a:off x="451" y="687"/>
              <a:ext cx="5016" cy="6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342900" indent="-342900"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Utilizaremos a seguinte notação para definir o desvio  padrão da distribuição amostral de   .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32134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25" y="98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2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988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143" name="Group 15"/>
          <p:cNvGrpSpPr>
            <a:grpSpLocks/>
          </p:cNvGrpSpPr>
          <p:nvPr/>
        </p:nvGrpSpPr>
        <p:grpSpPr bwMode="auto">
          <a:xfrm>
            <a:off x="1479550" y="2786063"/>
            <a:ext cx="3643313" cy="495300"/>
            <a:chOff x="734" y="1339"/>
            <a:chExt cx="2295" cy="312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734" y="1339"/>
              <a:ext cx="229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s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=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 desvio padrão de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32137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87" y="1537"/>
            <a:ext cx="12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3" name="Equation" r:id="rId8" imgW="163440" imgH="163440" progId="Equation.2">
                    <p:embed/>
                  </p:oleObj>
                </mc:Choice>
                <mc:Fallback>
                  <p:oleObj name="Equation" r:id="rId8" imgW="163440" imgH="163440" progId="Equation.2">
                    <p:embed/>
                    <p:pic>
                      <p:nvPicPr>
                        <p:cNvPr id="0" name="Picture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1537"/>
                          <a:ext cx="122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39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75" y="142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4" name="Equation" r:id="rId10" imgW="163440" imgH="163440" progId="Equation.2">
                    <p:embed/>
                  </p:oleObj>
                </mc:Choice>
                <mc:Fallback>
                  <p:oleObj name="Equation" r:id="rId10" imgW="163440" imgH="163440" progId="Equation.2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1426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1547813" y="3309938"/>
            <a:ext cx="491352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 desvio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padrão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1633538" y="3819525"/>
            <a:ext cx="341792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 tamanho amostral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32142" name="Text Box 14"/>
          <p:cNvSpPr txBox="1">
            <a:spLocks noChangeArrowheads="1"/>
          </p:cNvSpPr>
          <p:nvPr/>
        </p:nvSpPr>
        <p:spPr bwMode="auto">
          <a:xfrm>
            <a:off x="1577975" y="4351338"/>
            <a:ext cx="40783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tamanho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 rot="5400000">
            <a:off x="796925" y="12176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32149" name="Group 21"/>
          <p:cNvGrpSpPr>
            <a:grpSpLocks/>
          </p:cNvGrpSpPr>
          <p:nvPr/>
        </p:nvGrpSpPr>
        <p:grpSpPr bwMode="auto">
          <a:xfrm>
            <a:off x="1227138" y="1081089"/>
            <a:ext cx="3079752" cy="461963"/>
            <a:chOff x="773" y="681"/>
            <a:chExt cx="1940" cy="291"/>
          </a:xfrm>
        </p:grpSpPr>
        <p:graphicFrame>
          <p:nvGraphicFramePr>
            <p:cNvPr id="432150" name="Object 2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75" y="768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5" name="Equation" r:id="rId12" imgW="163440" imgH="163440" progId="Equation.2">
                    <p:embed/>
                  </p:oleObj>
                </mc:Choice>
                <mc:Fallback>
                  <p:oleObj name="Equation" r:id="rId12" imgW="163440" imgH="163440" progId="Equation.2">
                    <p:embed/>
                    <p:pic>
                      <p:nvPicPr>
                        <p:cNvPr id="0" name="Picture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768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51" name="Text Box 23"/>
            <p:cNvSpPr txBox="1">
              <a:spLocks noChangeArrowheads="1"/>
            </p:cNvSpPr>
            <p:nvPr/>
          </p:nvSpPr>
          <p:spPr bwMode="auto">
            <a:xfrm>
              <a:off x="773" y="681"/>
              <a:ext cx="191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Desvio padrão de </a:t>
              </a:r>
              <a:endPara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2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4" grpId="0" animBg="1"/>
      <p:bldP spid="432140" grpId="0" autoUpdateAnimBg="0"/>
      <p:bldP spid="432141" grpId="0" autoUpdateAnimBg="0"/>
      <p:bldP spid="432142" grpId="0" autoUpdateAnimBg="0"/>
      <p:bldP spid="4321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2365375" y="309563"/>
            <a:ext cx="4549776" cy="523874"/>
            <a:chOff x="1490" y="123"/>
            <a:chExt cx="2866" cy="330"/>
          </a:xfrm>
        </p:grpSpPr>
        <p:sp>
          <p:nvSpPr>
            <p:cNvPr id="239619" name="Text Box 3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39620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27" y="226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5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226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4954588" y="2090738"/>
            <a:ext cx="2773362" cy="1212850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1673225" y="2103438"/>
            <a:ext cx="2889250" cy="1192212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8" name="AutoShape 12"/>
          <p:cNvSpPr>
            <a:spLocks noChangeArrowheads="1"/>
          </p:cNvSpPr>
          <p:nvPr/>
        </p:nvSpPr>
        <p:spPr bwMode="auto">
          <a:xfrm rot="5400000">
            <a:off x="79057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 rot="16200000" flipH="1">
            <a:off x="7762875" y="174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1824038" y="1595438"/>
            <a:ext cx="24048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finita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4956175" y="1595438"/>
            <a:ext cx="267413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infinita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39634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1500" y="2171700"/>
          <a:ext cx="2540000" cy="107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6" name="Equation" r:id="rId6" imgW="1168200" imgH="457200" progId="Equation.3">
                  <p:embed/>
                </p:oleObj>
              </mc:Choice>
              <mc:Fallback>
                <p:oleObj name="Equation" r:id="rId6" imgW="1168200" imgH="457200" progId="Equation.3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171700"/>
                        <a:ext cx="2540000" cy="1079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5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27700" y="2260600"/>
          <a:ext cx="1295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7" name="Equation" r:id="rId8" imgW="1064880" imgH="709560" progId="Equation">
                  <p:embed/>
                </p:oleObj>
              </mc:Choice>
              <mc:Fallback>
                <p:oleObj name="Equation" r:id="rId8" imgW="1064880" imgH="709560" progId="Equation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260600"/>
                        <a:ext cx="1295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645" name="Group 29"/>
          <p:cNvGrpSpPr>
            <a:grpSpLocks/>
          </p:cNvGrpSpPr>
          <p:nvPr/>
        </p:nvGrpSpPr>
        <p:grpSpPr bwMode="auto">
          <a:xfrm>
            <a:off x="1589088" y="4948243"/>
            <a:ext cx="6516687" cy="461963"/>
            <a:chOff x="1010" y="3021"/>
            <a:chExt cx="4105" cy="291"/>
          </a:xfrm>
        </p:grpSpPr>
        <p:sp>
          <p:nvSpPr>
            <p:cNvPr id="239626" name="Text Box 10"/>
            <p:cNvSpPr txBox="1">
              <a:spLocks noChangeArrowheads="1"/>
            </p:cNvSpPr>
            <p:nvPr/>
          </p:nvSpPr>
          <p:spPr bwMode="auto">
            <a:xfrm>
              <a:off x="1010" y="3021"/>
              <a:ext cx="410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é chamado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 padrão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da média.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39636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32" y="306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8" name="Equation" r:id="rId10" imgW="341280" imgH="341280" progId="Equation">
                    <p:embed/>
                  </p:oleObj>
                </mc:Choice>
                <mc:Fallback>
                  <p:oleObj name="Equation" r:id="rId10" imgW="341280" imgH="341280" progId="Equation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306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38" name="Text Box 22"/>
          <p:cNvSpPr txBox="1">
            <a:spLocks noChangeArrowheads="1"/>
          </p:cNvSpPr>
          <p:nvPr/>
        </p:nvSpPr>
        <p:spPr bwMode="auto">
          <a:xfrm>
            <a:off x="1584325" y="3367088"/>
            <a:ext cx="565892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população finita é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tratada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infinita se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0,05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grpSp>
        <p:nvGrpSpPr>
          <p:cNvPr id="239647" name="Group 31"/>
          <p:cNvGrpSpPr>
            <a:grpSpLocks/>
          </p:cNvGrpSpPr>
          <p:nvPr/>
        </p:nvGrpSpPr>
        <p:grpSpPr bwMode="auto">
          <a:xfrm>
            <a:off x="1598613" y="4186241"/>
            <a:ext cx="7462842" cy="830263"/>
            <a:chOff x="1007" y="2685"/>
            <a:chExt cx="4701" cy="523"/>
          </a:xfrm>
        </p:grpSpPr>
        <p:sp>
          <p:nvSpPr>
            <p:cNvPr id="239639" name="Text Box 23"/>
            <p:cNvSpPr txBox="1">
              <a:spLocks noChangeArrowheads="1"/>
            </p:cNvSpPr>
            <p:nvPr/>
          </p:nvSpPr>
          <p:spPr bwMode="auto">
            <a:xfrm>
              <a:off x="1007" y="2685"/>
              <a:ext cx="4701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Char char="•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     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é o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fator de correção da população</a:t>
              </a:r>
              <a:endPara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finita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39640" name="Object 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37" y="2745"/>
            <a:ext cx="116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9" name="Equation" r:id="rId12" imgW="1865160" imgH="315720" progId="Equation">
                    <p:embed/>
                  </p:oleObj>
                </mc:Choice>
                <mc:Fallback>
                  <p:oleObj name="Equation" r:id="rId12" imgW="1865160" imgH="315720" progId="Equation">
                    <p:embed/>
                    <p:pic>
                      <p:nvPicPr>
                        <p:cNvPr id="0" name="Picture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2745"/>
                          <a:ext cx="1169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303340" y="1081089"/>
            <a:ext cx="3008315" cy="461963"/>
            <a:chOff x="821" y="681"/>
            <a:chExt cx="1895" cy="291"/>
          </a:xfrm>
        </p:grpSpPr>
        <p:graphicFrame>
          <p:nvGraphicFramePr>
            <p:cNvPr id="2396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75" y="761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70" name="Equation" r:id="rId14" imgW="163440" imgH="163440" progId="Equation.2">
                    <p:embed/>
                  </p:oleObj>
                </mc:Choice>
                <mc:Fallback>
                  <p:oleObj name="Equation" r:id="rId14" imgW="163440" imgH="163440" progId="Equation.2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761"/>
                          <a:ext cx="13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643" name="Text Box 27"/>
            <p:cNvSpPr txBox="1">
              <a:spLocks noChangeArrowheads="1"/>
            </p:cNvSpPr>
            <p:nvPr/>
          </p:nvSpPr>
          <p:spPr bwMode="auto">
            <a:xfrm>
              <a:off x="821" y="681"/>
              <a:ext cx="189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Desvio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padrão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</a:t>
              </a:r>
              <a:endPara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1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nimBg="1"/>
      <p:bldP spid="239622" grpId="0" animBg="1"/>
      <p:bldP spid="239628" grpId="0" animBg="1"/>
      <p:bldP spid="239629" grpId="0" animBg="1"/>
      <p:bldP spid="239630" grpId="0" autoUpdateAnimBg="0"/>
      <p:bldP spid="239631" grpId="0" autoUpdateAnimBg="0"/>
      <p:bldP spid="23963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AutoShape 2"/>
          <p:cNvSpPr>
            <a:spLocks noChangeArrowheads="1"/>
          </p:cNvSpPr>
          <p:nvPr/>
        </p:nvSpPr>
        <p:spPr bwMode="auto">
          <a:xfrm rot="5400000">
            <a:off x="638175" y="33242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33155" name="Group 3"/>
          <p:cNvGrpSpPr>
            <a:grpSpLocks/>
          </p:cNvGrpSpPr>
          <p:nvPr/>
        </p:nvGrpSpPr>
        <p:grpSpPr bwMode="auto">
          <a:xfrm>
            <a:off x="914400" y="1203325"/>
            <a:ext cx="7486657" cy="1397000"/>
            <a:chOff x="576" y="1404"/>
            <a:chExt cx="4716" cy="880"/>
          </a:xfrm>
          <a:gradFill flip="none" rotWithShape="1">
            <a:gsLst>
              <a:gs pos="0">
                <a:srgbClr val="28420E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433156" name="Rectangle 4"/>
            <p:cNvSpPr>
              <a:spLocks noChangeArrowheads="1"/>
            </p:cNvSpPr>
            <p:nvPr/>
          </p:nvSpPr>
          <p:spPr bwMode="auto">
            <a:xfrm>
              <a:off x="576" y="1404"/>
              <a:ext cx="4716" cy="8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662" y="1467"/>
              <a:ext cx="4624" cy="7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Quando a população tem uma distribuição normal,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    é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normalmente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distribuída para qualquer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tamanho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33158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22" y="1783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184" name="Equation" r:id="rId4" imgW="163440" imgH="163440" progId="Equation">
                    <p:embed/>
                  </p:oleObj>
                </mc:Choice>
                <mc:Fallback>
                  <p:oleObj name="Equation" r:id="rId4" imgW="163440" imgH="163440" progId="Equation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1783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0000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3159" name="AutoShape 7"/>
          <p:cNvSpPr>
            <a:spLocks noChangeArrowheads="1"/>
          </p:cNvSpPr>
          <p:nvPr/>
        </p:nvSpPr>
        <p:spPr bwMode="auto">
          <a:xfrm rot="5400000">
            <a:off x="638175" y="48180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33160" name="Group 8"/>
          <p:cNvGrpSpPr>
            <a:grpSpLocks/>
          </p:cNvGrpSpPr>
          <p:nvPr/>
        </p:nvGrpSpPr>
        <p:grpSpPr bwMode="auto">
          <a:xfrm>
            <a:off x="914400" y="4374145"/>
            <a:ext cx="7486659" cy="1379538"/>
            <a:chOff x="576" y="2694"/>
            <a:chExt cx="4716" cy="869"/>
          </a:xfrm>
          <a:gradFill flip="none" rotWithShape="1">
            <a:gsLst>
              <a:gs pos="0">
                <a:srgbClr val="28420E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576" y="2694"/>
              <a:ext cx="4716" cy="8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671" y="2748"/>
              <a:ext cx="4502" cy="7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Nos casos em que  a população é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muito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assimétrica</a:t>
              </a:r>
              <a:endPara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ou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haja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valores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atípicos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(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outliers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 presentes,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poderão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ser necessárias amostras de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tamanho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50.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433163" name="Group 11"/>
          <p:cNvGrpSpPr>
            <a:grpSpLocks/>
          </p:cNvGrpSpPr>
          <p:nvPr/>
        </p:nvGrpSpPr>
        <p:grpSpPr bwMode="auto">
          <a:xfrm>
            <a:off x="909638" y="2667203"/>
            <a:ext cx="7528306" cy="1604125"/>
            <a:chOff x="573" y="1734"/>
            <a:chExt cx="4752" cy="1097"/>
          </a:xfrm>
          <a:gradFill flip="none" rotWithShape="1">
            <a:gsLst>
              <a:gs pos="0">
                <a:srgbClr val="28420E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433164" name="Rectangle 12"/>
            <p:cNvSpPr>
              <a:spLocks noChangeArrowheads="1"/>
            </p:cNvSpPr>
            <p:nvPr/>
          </p:nvSpPr>
          <p:spPr bwMode="auto">
            <a:xfrm>
              <a:off x="573" y="1734"/>
              <a:ext cx="4752" cy="10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633" y="1738"/>
              <a:ext cx="4624" cy="107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Na maioria das aplicações, 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de 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pode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ser aproximada por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uma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endPara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normal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sempre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tiver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tamanho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30</a:t>
              </a:r>
            </a:p>
            <a:p>
              <a:pPr algn="l"/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ou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mais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433167" name="AutoShape 15"/>
          <p:cNvSpPr>
            <a:spLocks noChangeArrowheads="1"/>
          </p:cNvSpPr>
          <p:nvPr/>
        </p:nvSpPr>
        <p:spPr bwMode="auto">
          <a:xfrm rot="5400000">
            <a:off x="633413" y="1816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33168" name="Group 16"/>
          <p:cNvGrpSpPr>
            <a:grpSpLocks/>
          </p:cNvGrpSpPr>
          <p:nvPr/>
        </p:nvGrpSpPr>
        <p:grpSpPr bwMode="auto">
          <a:xfrm>
            <a:off x="2365375" y="309563"/>
            <a:ext cx="4549776" cy="523874"/>
            <a:chOff x="1490" y="123"/>
            <a:chExt cx="2866" cy="330"/>
          </a:xfrm>
        </p:grpSpPr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33170" name="Object 1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12" y="212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185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12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51007" y="3162682"/>
          <a:ext cx="18644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6" name="Equation" r:id="rId8" imgW="163440" imgH="163440" progId="Equation">
                  <p:embed/>
                </p:oleObj>
              </mc:Choice>
              <mc:Fallback>
                <p:oleObj name="Equation" r:id="rId8" imgW="163440" imgH="163440" progId="Equation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07" y="3162682"/>
                        <a:ext cx="18644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nimBg="1"/>
      <p:bldP spid="433159" grpId="0" animBg="1"/>
      <p:bldP spid="4331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63" name="AutoShape 15"/>
          <p:cNvSpPr>
            <a:spLocks noChangeArrowheads="1"/>
          </p:cNvSpPr>
          <p:nvPr/>
        </p:nvSpPr>
        <p:spPr bwMode="auto">
          <a:xfrm rot="5400000">
            <a:off x="124127" y="18045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37264" name="Group 16"/>
          <p:cNvGrpSpPr>
            <a:grpSpLocks/>
          </p:cNvGrpSpPr>
          <p:nvPr/>
        </p:nvGrpSpPr>
        <p:grpSpPr bwMode="auto">
          <a:xfrm>
            <a:off x="2365375" y="309563"/>
            <a:ext cx="4549776" cy="523874"/>
            <a:chOff x="1490" y="123"/>
            <a:chExt cx="2866" cy="330"/>
          </a:xfrm>
        </p:grpSpPr>
        <p:sp>
          <p:nvSpPr>
            <p:cNvPr id="437265" name="Text Box 17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37266" name="Object 1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05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80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7269" name="Group 21"/>
          <p:cNvGrpSpPr>
            <a:grpSpLocks/>
          </p:cNvGrpSpPr>
          <p:nvPr/>
        </p:nvGrpSpPr>
        <p:grpSpPr bwMode="auto">
          <a:xfrm>
            <a:off x="416689" y="1075802"/>
            <a:ext cx="8125427" cy="2246132"/>
            <a:chOff x="576" y="736"/>
            <a:chExt cx="5687" cy="1127"/>
          </a:xfrm>
          <a:gradFill flip="none" rotWithShape="1">
            <a:gsLst>
              <a:gs pos="0">
                <a:srgbClr val="263E0E"/>
              </a:gs>
              <a:gs pos="50000">
                <a:srgbClr val="669A32">
                  <a:shade val="67500"/>
                  <a:satMod val="115000"/>
                </a:srgbClr>
              </a:gs>
              <a:gs pos="100000">
                <a:srgbClr val="669A32">
                  <a:shade val="100000"/>
                  <a:satMod val="115000"/>
                </a:srgbClr>
              </a:gs>
            </a:gsLst>
            <a:lin ang="13500000" scaled="1"/>
            <a:tileRect/>
          </a:gradFill>
        </p:grpSpPr>
        <p:sp>
          <p:nvSpPr>
            <p:cNvPr id="437252" name="Rectangle 4"/>
            <p:cNvSpPr>
              <a:spLocks noChangeArrowheads="1"/>
            </p:cNvSpPr>
            <p:nvPr/>
          </p:nvSpPr>
          <p:spPr bwMode="auto">
            <a:xfrm>
              <a:off x="576" y="736"/>
              <a:ext cx="5687" cy="112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7268" name="Group 20"/>
            <p:cNvGrpSpPr>
              <a:grpSpLocks/>
            </p:cNvGrpSpPr>
            <p:nvPr/>
          </p:nvGrpSpPr>
          <p:grpSpPr bwMode="auto">
            <a:xfrm>
              <a:off x="591" y="756"/>
              <a:ext cx="5656" cy="788"/>
              <a:chOff x="591" y="756"/>
              <a:chExt cx="5656" cy="788"/>
            </a:xfrm>
            <a:grpFill/>
          </p:grpSpPr>
          <p:sp>
            <p:nvSpPr>
              <p:cNvPr id="437253" name="Text Box 5"/>
              <p:cNvSpPr txBox="1">
                <a:spLocks noChangeArrowheads="1"/>
              </p:cNvSpPr>
              <p:nvPr/>
            </p:nvSpPr>
            <p:spPr bwMode="auto">
              <a:xfrm>
                <a:off x="591" y="756"/>
                <a:ext cx="5656" cy="78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A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distribuição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amostral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de       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pode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ser utilizada</a:t>
                </a:r>
                <a:endPara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para fornecer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informações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probabilísticas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sobre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quanto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endPara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a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média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amostral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de       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está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próxima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da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média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</a:p>
              <a:p>
                <a:pPr algn="l"/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populacional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i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itchFamily="18" charset="2"/>
                  </a:rPr>
                  <a:t>m</a:t>
                </a:r>
                <a:r>
                  <a:rPr lang="en-US" sz="1200" i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.</a:t>
                </a:r>
              </a:p>
            </p:txBody>
          </p:sp>
          <p:graphicFrame>
            <p:nvGraphicFramePr>
              <p:cNvPr id="437254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381" y="804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281" name="Equação" r:id="rId6" imgW="163440" imgH="163440" progId="Equation.3">
                      <p:embed/>
                    </p:oleObj>
                  </mc:Choice>
                  <mc:Fallback>
                    <p:oleObj name="Equação" r:id="rId6" imgW="163440" imgH="163440" progId="Equation.3">
                      <p:embed/>
                      <p:pic>
                        <p:nvPicPr>
                          <p:cNvPr id="0" name="Picture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1" y="804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rgbClr val="00000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7267" name="Object 1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739" y="1193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282" name="Equation" r:id="rId8" imgW="163440" imgH="163440" progId="Equation">
                      <p:embed/>
                    </p:oleObj>
                  </mc:Choice>
                  <mc:Fallback>
                    <p:oleObj name="Equation" r:id="rId8" imgW="163440" imgH="163440" progId="Equation">
                      <p:embed/>
                      <p:pic>
                        <p:nvPicPr>
                          <p:cNvPr id="0" name="Picture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9" y="1193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rgbClr val="00000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986"/>
            <a:ext cx="7772400" cy="814387"/>
          </a:xfrm>
        </p:spPr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 </a:t>
            </a:r>
            <a:r>
              <a:rPr lang="en-US" dirty="0" err="1" smtClean="0"/>
              <a:t>Limite</a:t>
            </a:r>
            <a:r>
              <a:rPr lang="en-US" dirty="0" smtClean="0"/>
              <a:t> Central</a:t>
            </a:r>
            <a:endParaRPr lang="en-US" dirty="0"/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 rot="5400000">
            <a:off x="669925" y="32750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49325" y="1098550"/>
            <a:ext cx="8318303" cy="1791260"/>
            <a:chOff x="949325" y="1098550"/>
            <a:chExt cx="8908844" cy="1791260"/>
          </a:xfrm>
        </p:grpSpPr>
        <p:sp>
          <p:nvSpPr>
            <p:cNvPr id="4" name="Text Box 15"/>
            <p:cNvSpPr txBox="1">
              <a:spLocks noChangeArrowheads="1"/>
            </p:cNvSpPr>
            <p:nvPr/>
          </p:nvSpPr>
          <p:spPr bwMode="auto">
            <a:xfrm>
              <a:off x="949325" y="1098550"/>
              <a:ext cx="8908844" cy="1791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Quando a população da qual estamos selecionando uma 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 aleatória não tem uma distribuição normal, o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u="sng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teorema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u="sng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limite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central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é útil na identificação da forma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   .    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7718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30820" y="2553163"/>
            <a:ext cx="209550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200" name="Equation" r:id="rId3" imgW="163440" imgH="163440" progId="Equation">
                    <p:embed/>
                  </p:oleObj>
                </mc:Choice>
                <mc:Fallback>
                  <p:oleObj name="Equation" r:id="rId3" imgW="163440" imgH="16344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0820" y="2553163"/>
                          <a:ext cx="209550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0000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925976" y="3020992"/>
            <a:ext cx="8218024" cy="2569580"/>
            <a:chOff x="925976" y="3020992"/>
            <a:chExt cx="8218024" cy="256958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25976" y="3020992"/>
              <a:ext cx="7870784" cy="2569580"/>
            </a:xfrm>
            <a:prstGeom prst="rect">
              <a:avLst/>
            </a:prstGeom>
            <a:gradFill flip="none" rotWithShape="1">
              <a:gsLst>
                <a:gs pos="0">
                  <a:srgbClr val="3A3A3A"/>
                </a:gs>
                <a:gs pos="50000">
                  <a:schemeClr val="tx1">
                    <a:lumMod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937549" y="3125164"/>
              <a:ext cx="8206451" cy="2385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u="sng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Teorema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u="sng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Limite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Central</a:t>
              </a:r>
            </a:p>
            <a:p>
              <a:pPr algn="l"/>
              <a:endParaRPr lang="en-US" sz="5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Ao selecionar amostras aleatórias de tamanho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partir de uma população, 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média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pode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ser aproximada por uma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normal, à medida que o tamanho da 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 aumenta.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477191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40865" y="4423437"/>
            <a:ext cx="209550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201" name="Equation" r:id="rId5" imgW="163440" imgH="163440" progId="Equation">
                    <p:embed/>
                  </p:oleObj>
                </mc:Choice>
                <mc:Fallback>
                  <p:oleObj name="Equation" r:id="rId5" imgW="163440" imgH="163440" progId="Equation">
                    <p:embed/>
                    <p:pic>
                      <p:nvPicPr>
                        <p:cNvPr id="0" name="Picture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865" y="4423437"/>
                          <a:ext cx="209550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0000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1" name="Rectangle 595"/>
          <p:cNvSpPr>
            <a:spLocks noChangeArrowheads="1"/>
          </p:cNvSpPr>
          <p:nvPr/>
        </p:nvSpPr>
        <p:spPr bwMode="auto">
          <a:xfrm>
            <a:off x="1064871" y="1678329"/>
            <a:ext cx="6707529" cy="4022384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9461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539736"/>
              </p:ext>
            </p:extLst>
          </p:nvPr>
        </p:nvGraphicFramePr>
        <p:xfrm>
          <a:off x="5035550" y="2495550"/>
          <a:ext cx="24447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" name="Equation" r:id="rId4" imgW="1346040" imgH="393480" progId="Equation.DSMT4">
                  <p:embed/>
                </p:oleObj>
              </mc:Choice>
              <mc:Fallback>
                <p:oleObj name="Equation" r:id="rId4" imgW="1346040" imgH="39348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2495550"/>
                        <a:ext cx="24447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036873"/>
              </p:ext>
            </p:extLst>
          </p:nvPr>
        </p:nvGraphicFramePr>
        <p:xfrm>
          <a:off x="3097213" y="5183188"/>
          <a:ext cx="15001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" name="Equation" r:id="rId6" imgW="1841400" imgH="419040" progId="Equation.DSMT4">
                  <p:embed/>
                </p:oleObj>
              </mc:Choice>
              <mc:Fallback>
                <p:oleObj name="Equation" r:id="rId6" imgW="1841400" imgH="4190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183188"/>
                        <a:ext cx="15001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Freeform 6"/>
          <p:cNvSpPr>
            <a:spLocks/>
          </p:cNvSpPr>
          <p:nvPr/>
        </p:nvSpPr>
        <p:spPr bwMode="auto">
          <a:xfrm>
            <a:off x="1998663" y="1947863"/>
            <a:ext cx="4503737" cy="3057525"/>
          </a:xfrm>
          <a:custGeom>
            <a:avLst/>
            <a:gdLst/>
            <a:ahLst/>
            <a:cxnLst>
              <a:cxn ang="0">
                <a:pos x="1335" y="18"/>
              </a:cxn>
              <a:cxn ang="0">
                <a:pos x="1248" y="108"/>
              </a:cxn>
              <a:cxn ang="0">
                <a:pos x="1187" y="212"/>
              </a:cxn>
              <a:cxn ang="0">
                <a:pos x="1127" y="326"/>
              </a:cxn>
              <a:cxn ang="0">
                <a:pos x="1083" y="430"/>
              </a:cxn>
              <a:cxn ang="0">
                <a:pos x="1041" y="534"/>
              </a:cxn>
              <a:cxn ang="0">
                <a:pos x="1003" y="646"/>
              </a:cxn>
              <a:cxn ang="0">
                <a:pos x="967" y="754"/>
              </a:cxn>
              <a:cxn ang="0">
                <a:pos x="939" y="866"/>
              </a:cxn>
              <a:cxn ang="0">
                <a:pos x="911" y="976"/>
              </a:cxn>
              <a:cxn ang="0">
                <a:pos x="879" y="1078"/>
              </a:cxn>
              <a:cxn ang="0">
                <a:pos x="837" y="1196"/>
              </a:cxn>
              <a:cxn ang="0">
                <a:pos x="796" y="1292"/>
              </a:cxn>
              <a:cxn ang="0">
                <a:pos x="738" y="1410"/>
              </a:cxn>
              <a:cxn ang="0">
                <a:pos x="672" y="1523"/>
              </a:cxn>
              <a:cxn ang="0">
                <a:pos x="588" y="1620"/>
              </a:cxn>
              <a:cxn ang="0">
                <a:pos x="480" y="1694"/>
              </a:cxn>
              <a:cxn ang="0">
                <a:pos x="379" y="1746"/>
              </a:cxn>
              <a:cxn ang="0">
                <a:pos x="276" y="1788"/>
              </a:cxn>
              <a:cxn ang="0">
                <a:pos x="184" y="1824"/>
              </a:cxn>
              <a:cxn ang="0">
                <a:pos x="60" y="1864"/>
              </a:cxn>
              <a:cxn ang="0">
                <a:pos x="1" y="1900"/>
              </a:cxn>
              <a:cxn ang="0">
                <a:pos x="2837" y="1924"/>
              </a:cxn>
              <a:cxn ang="0">
                <a:pos x="2783" y="1860"/>
              </a:cxn>
              <a:cxn ang="0">
                <a:pos x="2715" y="1844"/>
              </a:cxn>
              <a:cxn ang="0">
                <a:pos x="2573" y="1798"/>
              </a:cxn>
              <a:cxn ang="0">
                <a:pos x="2449" y="1754"/>
              </a:cxn>
              <a:cxn ang="0">
                <a:pos x="2331" y="1696"/>
              </a:cxn>
              <a:cxn ang="0">
                <a:pos x="2280" y="1664"/>
              </a:cxn>
              <a:cxn ang="0">
                <a:pos x="2197" y="1590"/>
              </a:cxn>
              <a:cxn ang="0">
                <a:pos x="2131" y="1500"/>
              </a:cxn>
              <a:cxn ang="0">
                <a:pos x="2069" y="1400"/>
              </a:cxn>
              <a:cxn ang="0">
                <a:pos x="2035" y="1332"/>
              </a:cxn>
              <a:cxn ang="0">
                <a:pos x="1975" y="1202"/>
              </a:cxn>
              <a:cxn ang="0">
                <a:pos x="1941" y="1114"/>
              </a:cxn>
              <a:cxn ang="0">
                <a:pos x="1913" y="1024"/>
              </a:cxn>
              <a:cxn ang="0">
                <a:pos x="1875" y="899"/>
              </a:cxn>
              <a:cxn ang="0">
                <a:pos x="1842" y="794"/>
              </a:cxn>
              <a:cxn ang="0">
                <a:pos x="1797" y="656"/>
              </a:cxn>
              <a:cxn ang="0">
                <a:pos x="1753" y="522"/>
              </a:cxn>
              <a:cxn ang="0">
                <a:pos x="1709" y="408"/>
              </a:cxn>
              <a:cxn ang="0">
                <a:pos x="1673" y="328"/>
              </a:cxn>
              <a:cxn ang="0">
                <a:pos x="1620" y="224"/>
              </a:cxn>
              <a:cxn ang="0">
                <a:pos x="1578" y="152"/>
              </a:cxn>
              <a:cxn ang="0">
                <a:pos x="1601" y="186"/>
              </a:cxn>
              <a:cxn ang="0">
                <a:pos x="1565" y="132"/>
              </a:cxn>
              <a:cxn ang="0">
                <a:pos x="1499" y="52"/>
              </a:cxn>
              <a:cxn ang="0">
                <a:pos x="1434" y="6"/>
              </a:cxn>
            </a:cxnLst>
            <a:rect l="0" t="0" r="r" b="b"/>
            <a:pathLst>
              <a:path w="2837" h="1926">
                <a:moveTo>
                  <a:pt x="1408" y="0"/>
                </a:moveTo>
                <a:lnTo>
                  <a:pt x="1367" y="2"/>
                </a:lnTo>
                <a:lnTo>
                  <a:pt x="1335" y="18"/>
                </a:lnTo>
                <a:lnTo>
                  <a:pt x="1304" y="44"/>
                </a:lnTo>
                <a:lnTo>
                  <a:pt x="1279" y="70"/>
                </a:lnTo>
                <a:lnTo>
                  <a:pt x="1248" y="108"/>
                </a:lnTo>
                <a:lnTo>
                  <a:pt x="1224" y="144"/>
                </a:lnTo>
                <a:lnTo>
                  <a:pt x="1206" y="174"/>
                </a:lnTo>
                <a:lnTo>
                  <a:pt x="1187" y="212"/>
                </a:lnTo>
                <a:lnTo>
                  <a:pt x="1164" y="246"/>
                </a:lnTo>
                <a:lnTo>
                  <a:pt x="1149" y="286"/>
                </a:lnTo>
                <a:lnTo>
                  <a:pt x="1127" y="326"/>
                </a:lnTo>
                <a:lnTo>
                  <a:pt x="1111" y="366"/>
                </a:lnTo>
                <a:lnTo>
                  <a:pt x="1097" y="400"/>
                </a:lnTo>
                <a:lnTo>
                  <a:pt x="1083" y="430"/>
                </a:lnTo>
                <a:lnTo>
                  <a:pt x="1069" y="462"/>
                </a:lnTo>
                <a:lnTo>
                  <a:pt x="1057" y="500"/>
                </a:lnTo>
                <a:lnTo>
                  <a:pt x="1041" y="534"/>
                </a:lnTo>
                <a:lnTo>
                  <a:pt x="1027" y="576"/>
                </a:lnTo>
                <a:lnTo>
                  <a:pt x="1017" y="610"/>
                </a:lnTo>
                <a:lnTo>
                  <a:pt x="1003" y="646"/>
                </a:lnTo>
                <a:lnTo>
                  <a:pt x="989" y="682"/>
                </a:lnTo>
                <a:lnTo>
                  <a:pt x="977" y="720"/>
                </a:lnTo>
                <a:lnTo>
                  <a:pt x="967" y="754"/>
                </a:lnTo>
                <a:lnTo>
                  <a:pt x="957" y="788"/>
                </a:lnTo>
                <a:lnTo>
                  <a:pt x="949" y="826"/>
                </a:lnTo>
                <a:lnTo>
                  <a:pt x="939" y="866"/>
                </a:lnTo>
                <a:lnTo>
                  <a:pt x="931" y="900"/>
                </a:lnTo>
                <a:lnTo>
                  <a:pt x="921" y="938"/>
                </a:lnTo>
                <a:lnTo>
                  <a:pt x="911" y="976"/>
                </a:lnTo>
                <a:lnTo>
                  <a:pt x="900" y="1008"/>
                </a:lnTo>
                <a:lnTo>
                  <a:pt x="888" y="1044"/>
                </a:lnTo>
                <a:lnTo>
                  <a:pt x="879" y="1078"/>
                </a:lnTo>
                <a:lnTo>
                  <a:pt x="864" y="1127"/>
                </a:lnTo>
                <a:lnTo>
                  <a:pt x="849" y="1164"/>
                </a:lnTo>
                <a:lnTo>
                  <a:pt x="837" y="1196"/>
                </a:lnTo>
                <a:lnTo>
                  <a:pt x="822" y="1226"/>
                </a:lnTo>
                <a:lnTo>
                  <a:pt x="808" y="1268"/>
                </a:lnTo>
                <a:lnTo>
                  <a:pt x="796" y="1292"/>
                </a:lnTo>
                <a:lnTo>
                  <a:pt x="774" y="1334"/>
                </a:lnTo>
                <a:lnTo>
                  <a:pt x="761" y="1370"/>
                </a:lnTo>
                <a:lnTo>
                  <a:pt x="738" y="1410"/>
                </a:lnTo>
                <a:lnTo>
                  <a:pt x="719" y="1450"/>
                </a:lnTo>
                <a:lnTo>
                  <a:pt x="696" y="1488"/>
                </a:lnTo>
                <a:lnTo>
                  <a:pt x="672" y="1523"/>
                </a:lnTo>
                <a:lnTo>
                  <a:pt x="645" y="1553"/>
                </a:lnTo>
                <a:lnTo>
                  <a:pt x="624" y="1584"/>
                </a:lnTo>
                <a:lnTo>
                  <a:pt x="588" y="1620"/>
                </a:lnTo>
                <a:lnTo>
                  <a:pt x="567" y="1637"/>
                </a:lnTo>
                <a:lnTo>
                  <a:pt x="534" y="1662"/>
                </a:lnTo>
                <a:lnTo>
                  <a:pt x="480" y="1694"/>
                </a:lnTo>
                <a:lnTo>
                  <a:pt x="441" y="1718"/>
                </a:lnTo>
                <a:lnTo>
                  <a:pt x="411" y="1732"/>
                </a:lnTo>
                <a:lnTo>
                  <a:pt x="379" y="1746"/>
                </a:lnTo>
                <a:lnTo>
                  <a:pt x="345" y="1762"/>
                </a:lnTo>
                <a:lnTo>
                  <a:pt x="312" y="1776"/>
                </a:lnTo>
                <a:lnTo>
                  <a:pt x="276" y="1788"/>
                </a:lnTo>
                <a:lnTo>
                  <a:pt x="255" y="1793"/>
                </a:lnTo>
                <a:lnTo>
                  <a:pt x="225" y="1805"/>
                </a:lnTo>
                <a:lnTo>
                  <a:pt x="184" y="1824"/>
                </a:lnTo>
                <a:lnTo>
                  <a:pt x="144" y="1836"/>
                </a:lnTo>
                <a:lnTo>
                  <a:pt x="97" y="1852"/>
                </a:lnTo>
                <a:lnTo>
                  <a:pt x="60" y="1864"/>
                </a:lnTo>
                <a:lnTo>
                  <a:pt x="27" y="1872"/>
                </a:lnTo>
                <a:lnTo>
                  <a:pt x="3" y="1880"/>
                </a:lnTo>
                <a:lnTo>
                  <a:pt x="1" y="1900"/>
                </a:lnTo>
                <a:lnTo>
                  <a:pt x="0" y="1922"/>
                </a:lnTo>
                <a:lnTo>
                  <a:pt x="1" y="1926"/>
                </a:lnTo>
                <a:lnTo>
                  <a:pt x="2837" y="1924"/>
                </a:lnTo>
                <a:lnTo>
                  <a:pt x="2835" y="1898"/>
                </a:lnTo>
                <a:lnTo>
                  <a:pt x="2835" y="1876"/>
                </a:lnTo>
                <a:lnTo>
                  <a:pt x="2783" y="1860"/>
                </a:lnTo>
                <a:lnTo>
                  <a:pt x="2745" y="1852"/>
                </a:lnTo>
                <a:lnTo>
                  <a:pt x="2689" y="1834"/>
                </a:lnTo>
                <a:lnTo>
                  <a:pt x="2715" y="1844"/>
                </a:lnTo>
                <a:lnTo>
                  <a:pt x="2653" y="1826"/>
                </a:lnTo>
                <a:lnTo>
                  <a:pt x="2617" y="1814"/>
                </a:lnTo>
                <a:lnTo>
                  <a:pt x="2573" y="1798"/>
                </a:lnTo>
                <a:lnTo>
                  <a:pt x="2525" y="1782"/>
                </a:lnTo>
                <a:lnTo>
                  <a:pt x="2481" y="1764"/>
                </a:lnTo>
                <a:lnTo>
                  <a:pt x="2449" y="1754"/>
                </a:lnTo>
                <a:lnTo>
                  <a:pt x="2409" y="1736"/>
                </a:lnTo>
                <a:lnTo>
                  <a:pt x="2370" y="1718"/>
                </a:lnTo>
                <a:lnTo>
                  <a:pt x="2331" y="1696"/>
                </a:lnTo>
                <a:lnTo>
                  <a:pt x="2311" y="1682"/>
                </a:lnTo>
                <a:lnTo>
                  <a:pt x="2295" y="1672"/>
                </a:lnTo>
                <a:lnTo>
                  <a:pt x="2280" y="1664"/>
                </a:lnTo>
                <a:lnTo>
                  <a:pt x="2257" y="1644"/>
                </a:lnTo>
                <a:lnTo>
                  <a:pt x="2232" y="1620"/>
                </a:lnTo>
                <a:lnTo>
                  <a:pt x="2197" y="1590"/>
                </a:lnTo>
                <a:lnTo>
                  <a:pt x="2179" y="1566"/>
                </a:lnTo>
                <a:lnTo>
                  <a:pt x="2159" y="1538"/>
                </a:lnTo>
                <a:lnTo>
                  <a:pt x="2131" y="1500"/>
                </a:lnTo>
                <a:lnTo>
                  <a:pt x="2112" y="1464"/>
                </a:lnTo>
                <a:lnTo>
                  <a:pt x="2088" y="1428"/>
                </a:lnTo>
                <a:lnTo>
                  <a:pt x="2069" y="1400"/>
                </a:lnTo>
                <a:lnTo>
                  <a:pt x="2051" y="1360"/>
                </a:lnTo>
                <a:lnTo>
                  <a:pt x="2019" y="1304"/>
                </a:lnTo>
                <a:lnTo>
                  <a:pt x="2035" y="1332"/>
                </a:lnTo>
                <a:lnTo>
                  <a:pt x="2004" y="1274"/>
                </a:lnTo>
                <a:lnTo>
                  <a:pt x="1992" y="1236"/>
                </a:lnTo>
                <a:lnTo>
                  <a:pt x="1975" y="1202"/>
                </a:lnTo>
                <a:lnTo>
                  <a:pt x="1965" y="1168"/>
                </a:lnTo>
                <a:lnTo>
                  <a:pt x="1951" y="1140"/>
                </a:lnTo>
                <a:lnTo>
                  <a:pt x="1941" y="1114"/>
                </a:lnTo>
                <a:lnTo>
                  <a:pt x="1935" y="1092"/>
                </a:lnTo>
                <a:lnTo>
                  <a:pt x="1925" y="1060"/>
                </a:lnTo>
                <a:lnTo>
                  <a:pt x="1913" y="1024"/>
                </a:lnTo>
                <a:lnTo>
                  <a:pt x="1899" y="984"/>
                </a:lnTo>
                <a:lnTo>
                  <a:pt x="1887" y="936"/>
                </a:lnTo>
                <a:lnTo>
                  <a:pt x="1875" y="899"/>
                </a:lnTo>
                <a:lnTo>
                  <a:pt x="1861" y="858"/>
                </a:lnTo>
                <a:lnTo>
                  <a:pt x="1848" y="818"/>
                </a:lnTo>
                <a:lnTo>
                  <a:pt x="1842" y="794"/>
                </a:lnTo>
                <a:lnTo>
                  <a:pt x="1829" y="750"/>
                </a:lnTo>
                <a:lnTo>
                  <a:pt x="1815" y="706"/>
                </a:lnTo>
                <a:lnTo>
                  <a:pt x="1797" y="656"/>
                </a:lnTo>
                <a:lnTo>
                  <a:pt x="1779" y="599"/>
                </a:lnTo>
                <a:lnTo>
                  <a:pt x="1765" y="558"/>
                </a:lnTo>
                <a:lnTo>
                  <a:pt x="1753" y="522"/>
                </a:lnTo>
                <a:lnTo>
                  <a:pt x="1737" y="480"/>
                </a:lnTo>
                <a:lnTo>
                  <a:pt x="1722" y="449"/>
                </a:lnTo>
                <a:lnTo>
                  <a:pt x="1709" y="408"/>
                </a:lnTo>
                <a:lnTo>
                  <a:pt x="1695" y="386"/>
                </a:lnTo>
                <a:lnTo>
                  <a:pt x="1685" y="358"/>
                </a:lnTo>
                <a:lnTo>
                  <a:pt x="1673" y="328"/>
                </a:lnTo>
                <a:lnTo>
                  <a:pt x="1656" y="300"/>
                </a:lnTo>
                <a:lnTo>
                  <a:pt x="1637" y="260"/>
                </a:lnTo>
                <a:lnTo>
                  <a:pt x="1620" y="224"/>
                </a:lnTo>
                <a:lnTo>
                  <a:pt x="1609" y="204"/>
                </a:lnTo>
                <a:lnTo>
                  <a:pt x="1583" y="158"/>
                </a:lnTo>
                <a:lnTo>
                  <a:pt x="1578" y="152"/>
                </a:lnTo>
                <a:lnTo>
                  <a:pt x="1569" y="138"/>
                </a:lnTo>
                <a:lnTo>
                  <a:pt x="1569" y="136"/>
                </a:lnTo>
                <a:lnTo>
                  <a:pt x="1601" y="186"/>
                </a:lnTo>
                <a:lnTo>
                  <a:pt x="1593" y="182"/>
                </a:lnTo>
                <a:lnTo>
                  <a:pt x="1589" y="166"/>
                </a:lnTo>
                <a:lnTo>
                  <a:pt x="1565" y="132"/>
                </a:lnTo>
                <a:lnTo>
                  <a:pt x="1548" y="114"/>
                </a:lnTo>
                <a:lnTo>
                  <a:pt x="1525" y="82"/>
                </a:lnTo>
                <a:lnTo>
                  <a:pt x="1499" y="52"/>
                </a:lnTo>
                <a:lnTo>
                  <a:pt x="1477" y="32"/>
                </a:lnTo>
                <a:lnTo>
                  <a:pt x="1458" y="18"/>
                </a:lnTo>
                <a:lnTo>
                  <a:pt x="1434" y="6"/>
                </a:lnTo>
                <a:lnTo>
                  <a:pt x="1408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757363" y="50069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4" name="Freeform 8"/>
          <p:cNvSpPr>
            <a:spLocks noChangeArrowheads="1"/>
          </p:cNvSpPr>
          <p:nvPr/>
        </p:nvSpPr>
        <p:spPr bwMode="auto">
          <a:xfrm>
            <a:off x="4251325" y="4938713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053" name="Group 597"/>
          <p:cNvGrpSpPr>
            <a:grpSpLocks/>
          </p:cNvGrpSpPr>
          <p:nvPr/>
        </p:nvGrpSpPr>
        <p:grpSpPr bwMode="auto">
          <a:xfrm>
            <a:off x="1897063" y="1873250"/>
            <a:ext cx="4759325" cy="2952750"/>
            <a:chOff x="1195" y="1177"/>
            <a:chExt cx="2998" cy="1860"/>
          </a:xfrm>
        </p:grpSpPr>
        <p:sp>
          <p:nvSpPr>
            <p:cNvPr id="19465" name="Arc 9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6" name="Arc 10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7" name="Arc 11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8" name="Arc 12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9" name="Arc 13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1" name="Arc 1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19473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99275" y="4919663"/>
          <a:ext cx="2095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4" name="Equation" r:id="rId8" imgW="163440" imgH="163440" progId="">
                  <p:embed/>
                </p:oleObj>
              </mc:Choice>
              <mc:Fallback>
                <p:oleObj name="Equation" r:id="rId8" imgW="163440" imgH="163440" progId="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4919663"/>
                        <a:ext cx="2095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52" name="AutoShape 596"/>
          <p:cNvSpPr>
            <a:spLocks noChangeArrowheads="1"/>
          </p:cNvSpPr>
          <p:nvPr/>
        </p:nvSpPr>
        <p:spPr bwMode="auto">
          <a:xfrm rot="5400000">
            <a:off x="720162" y="35607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072" name="Group 616"/>
          <p:cNvGrpSpPr>
            <a:grpSpLocks/>
          </p:cNvGrpSpPr>
          <p:nvPr/>
        </p:nvGrpSpPr>
        <p:grpSpPr bwMode="auto">
          <a:xfrm>
            <a:off x="1053297" y="1911149"/>
            <a:ext cx="2660834" cy="1570038"/>
            <a:chOff x="803" y="1206"/>
            <a:chExt cx="1694" cy="989"/>
          </a:xfrm>
        </p:grpSpPr>
        <p:sp>
          <p:nvSpPr>
            <p:cNvPr id="20062" name="Text Box 606"/>
            <p:cNvSpPr txBox="1">
              <a:spLocks noChangeArrowheads="1"/>
            </p:cNvSpPr>
            <p:nvPr/>
          </p:nvSpPr>
          <p:spPr bwMode="auto">
            <a:xfrm>
              <a:off x="803" y="1206"/>
              <a:ext cx="1694" cy="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endPara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pontuações 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 SAT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0063" name="Object 60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44" y="1520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5" name="Equation" r:id="rId10" imgW="163440" imgH="163440" progId="">
                    <p:embed/>
                  </p:oleObj>
                </mc:Choice>
                <mc:Fallback>
                  <p:oleObj name="Equation" r:id="rId10" imgW="163440" imgH="163440" progId="">
                    <p:embed/>
                    <p:pic>
                      <p:nvPicPr>
                        <p:cNvPr id="0" name="Picture 6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1520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068" name="Rectangle 612"/>
          <p:cNvSpPr>
            <a:spLocks noChangeArrowheads="1"/>
          </p:cNvSpPr>
          <p:nvPr/>
        </p:nvSpPr>
        <p:spPr bwMode="auto">
          <a:xfrm>
            <a:off x="677862" y="1106488"/>
            <a:ext cx="7551737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0069" name="Group 613"/>
          <p:cNvGrpSpPr>
            <a:grpSpLocks/>
          </p:cNvGrpSpPr>
          <p:nvPr/>
        </p:nvGrpSpPr>
        <p:grpSpPr bwMode="auto">
          <a:xfrm>
            <a:off x="2365375" y="309563"/>
            <a:ext cx="4549776" cy="523874"/>
            <a:chOff x="1490" y="123"/>
            <a:chExt cx="2866" cy="330"/>
          </a:xfrm>
        </p:grpSpPr>
        <p:sp>
          <p:nvSpPr>
            <p:cNvPr id="20070" name="Text Box 614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0071" name="Object 6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12" y="212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6" name="Equation" r:id="rId12" imgW="163440" imgH="163440" progId="Equation.2">
                    <p:embed/>
                  </p:oleObj>
                </mc:Choice>
                <mc:Fallback>
                  <p:oleObj name="Equation" r:id="rId12" imgW="163440" imgH="163440" progId="Equation.2">
                    <p:embed/>
                    <p:pic>
                      <p:nvPicPr>
                        <p:cNvPr id="0" name="Picture 6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12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51" grpId="0" animBg="1" autoUpdateAnimBg="0"/>
      <p:bldP spid="19462" grpId="0" animBg="1"/>
      <p:bldP spid="19463" grpId="0" animBg="1"/>
      <p:bldP spid="19464" grpId="0" animBg="1"/>
      <p:bldP spid="200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5" name="Text Box 445"/>
          <p:cNvSpPr txBox="1">
            <a:spLocks noChangeArrowheads="1"/>
          </p:cNvSpPr>
          <p:nvPr/>
        </p:nvSpPr>
        <p:spPr bwMode="auto">
          <a:xfrm>
            <a:off x="1024400" y="1612900"/>
            <a:ext cx="7446963" cy="20128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Qual é a probabilidade de que uma amostra aleatória simples de 30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candidatos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forneça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uma estimativa da média populacional da pontuação no SAT que está dentro de +/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 da média populacional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real?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0927" name="Rectangle 447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0928" name="Group 448"/>
          <p:cNvGrpSpPr>
            <a:grpSpLocks/>
          </p:cNvGrpSpPr>
          <p:nvPr/>
        </p:nvGrpSpPr>
        <p:grpSpPr bwMode="auto">
          <a:xfrm>
            <a:off x="2400099" y="332712"/>
            <a:ext cx="4549776" cy="523874"/>
            <a:chOff x="1490" y="123"/>
            <a:chExt cx="2866" cy="330"/>
          </a:xfrm>
        </p:grpSpPr>
        <p:sp>
          <p:nvSpPr>
            <p:cNvPr id="20929" name="Text Box 449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0930" name="Object 45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26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4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4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32" name="AutoShape 452"/>
          <p:cNvSpPr>
            <a:spLocks noChangeArrowheads="1"/>
          </p:cNvSpPr>
          <p:nvPr/>
        </p:nvSpPr>
        <p:spPr bwMode="auto">
          <a:xfrm rot="5400000">
            <a:off x="727075" y="17446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36" name="Group 456"/>
          <p:cNvGrpSpPr>
            <a:grpSpLocks/>
          </p:cNvGrpSpPr>
          <p:nvPr/>
        </p:nvGrpSpPr>
        <p:grpSpPr bwMode="auto">
          <a:xfrm>
            <a:off x="1012825" y="3429003"/>
            <a:ext cx="7496176" cy="830263"/>
            <a:chOff x="726" y="2480"/>
            <a:chExt cx="4722" cy="523"/>
          </a:xfrm>
        </p:grpSpPr>
        <p:sp>
          <p:nvSpPr>
            <p:cNvPr id="20934" name="Text Box 454"/>
            <p:cNvSpPr txBox="1">
              <a:spLocks noChangeArrowheads="1"/>
            </p:cNvSpPr>
            <p:nvPr/>
          </p:nvSpPr>
          <p:spPr bwMode="auto">
            <a:xfrm>
              <a:off x="726" y="2480"/>
              <a:ext cx="4691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Em outras palavras, </a:t>
              </a:r>
              <a:r>
                <a:rPr lang="pt-BR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qual é a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probabilidade de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esteja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entre 1080 e 1100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?</a:t>
              </a:r>
            </a:p>
          </p:txBody>
        </p:sp>
        <p:graphicFrame>
          <p:nvGraphicFramePr>
            <p:cNvPr id="20935" name="Object 45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98" y="2558"/>
            <a:ext cx="1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5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4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2558"/>
                          <a:ext cx="15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25" grpId="0" autoUpdateAnimBg="0"/>
      <p:bldP spid="209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AutoShape 2"/>
          <p:cNvSpPr>
            <a:spLocks noChangeArrowheads="1"/>
          </p:cNvSpPr>
          <p:nvPr/>
        </p:nvSpPr>
        <p:spPr bwMode="auto">
          <a:xfrm rot="5400000">
            <a:off x="733425" y="17383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1427" name="AutoShape 3"/>
          <p:cNvSpPr>
            <a:spLocks noChangeArrowheads="1"/>
          </p:cNvSpPr>
          <p:nvPr/>
        </p:nvSpPr>
        <p:spPr bwMode="auto">
          <a:xfrm rot="5400000">
            <a:off x="733425" y="29765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1428" name="AutoShape 4"/>
          <p:cNvSpPr>
            <a:spLocks noChangeArrowheads="1"/>
          </p:cNvSpPr>
          <p:nvPr/>
        </p:nvSpPr>
        <p:spPr bwMode="auto">
          <a:xfrm rot="5400000">
            <a:off x="2524125" y="25574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1429" name="AutoShape 5"/>
          <p:cNvSpPr>
            <a:spLocks noChangeArrowheads="1"/>
          </p:cNvSpPr>
          <p:nvPr/>
        </p:nvSpPr>
        <p:spPr bwMode="auto">
          <a:xfrm rot="5400000">
            <a:off x="2524125" y="37957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1035050" y="1606550"/>
            <a:ext cx="797205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1: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Calcule o valor 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da extremidade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superior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intervalo.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2814638" y="2406650"/>
            <a:ext cx="402225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(1100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1090)/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14,6 = 0,68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2611339" y="3702050"/>
            <a:ext cx="3009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P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0,68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0,7517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1022350" y="2844800"/>
            <a:ext cx="727795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Encontre a área sob a curva à esquerda da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extremidade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superior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31580" name="Group 156"/>
          <p:cNvGrpSpPr>
            <a:grpSpLocks/>
          </p:cNvGrpSpPr>
          <p:nvPr/>
        </p:nvGrpSpPr>
        <p:grpSpPr bwMode="auto">
          <a:xfrm>
            <a:off x="2365375" y="309563"/>
            <a:ext cx="4549776" cy="523874"/>
            <a:chOff x="1490" y="123"/>
            <a:chExt cx="2866" cy="330"/>
          </a:xfrm>
        </p:grpSpPr>
        <p:sp>
          <p:nvSpPr>
            <p:cNvPr id="231581" name="Text Box 157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31582" name="Object 15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12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87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583" name="Rectangle 159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nimBg="1"/>
      <p:bldP spid="231427" grpId="0" animBg="1"/>
      <p:bldP spid="231428" grpId="0" animBg="1"/>
      <p:bldP spid="231429" grpId="0" animBg="1"/>
      <p:bldP spid="231430" grpId="0" autoUpdateAnimBg="0"/>
      <p:bldP spid="231431" grpId="0" autoUpdateAnimBg="0"/>
      <p:bldP spid="231432" grpId="0" autoUpdateAnimBg="0"/>
      <p:bldP spid="23143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4"/>
          <p:cNvGrpSpPr>
            <a:grpSpLocks noChangeAspect="1"/>
          </p:cNvGrpSpPr>
          <p:nvPr/>
        </p:nvGrpSpPr>
        <p:grpSpPr bwMode="auto">
          <a:xfrm>
            <a:off x="66228" y="2660195"/>
            <a:ext cx="8999171" cy="3173413"/>
            <a:chOff x="252" y="1630"/>
            <a:chExt cx="5255" cy="1999"/>
          </a:xfrm>
        </p:grpSpPr>
        <p:sp>
          <p:nvSpPr>
            <p:cNvPr id="3" name="AutoShape 453"/>
            <p:cNvSpPr>
              <a:spLocks noChangeAspect="1" noChangeArrowheads="1" noTextEdit="1"/>
            </p:cNvSpPr>
            <p:nvPr/>
          </p:nvSpPr>
          <p:spPr bwMode="auto">
            <a:xfrm>
              <a:off x="252" y="1630"/>
              <a:ext cx="5255" cy="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" name="Rectangle 455"/>
            <p:cNvSpPr>
              <a:spLocks noChangeArrowheads="1"/>
            </p:cNvSpPr>
            <p:nvPr/>
          </p:nvSpPr>
          <p:spPr bwMode="auto">
            <a:xfrm>
              <a:off x="266" y="1644"/>
              <a:ext cx="5235" cy="19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5" name="Group 622"/>
            <p:cNvGrpSpPr>
              <a:grpSpLocks/>
            </p:cNvGrpSpPr>
            <p:nvPr/>
          </p:nvGrpSpPr>
          <p:grpSpPr bwMode="auto">
            <a:xfrm>
              <a:off x="258" y="1636"/>
              <a:ext cx="5243" cy="1971"/>
              <a:chOff x="258" y="1636"/>
              <a:chExt cx="5243" cy="1971"/>
            </a:xfrm>
          </p:grpSpPr>
          <p:sp>
            <p:nvSpPr>
              <p:cNvPr id="145901" name="Rectangle 456"/>
              <p:cNvSpPr>
                <a:spLocks noChangeArrowheads="1"/>
              </p:cNvSpPr>
              <p:nvPr/>
            </p:nvSpPr>
            <p:spPr bwMode="auto">
              <a:xfrm>
                <a:off x="258" y="1636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2" name="Rectangle 457"/>
              <p:cNvSpPr>
                <a:spLocks noChangeArrowheads="1"/>
              </p:cNvSpPr>
              <p:nvPr/>
            </p:nvSpPr>
            <p:spPr bwMode="auto">
              <a:xfrm>
                <a:off x="258" y="1648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3" name="Rectangle 458"/>
              <p:cNvSpPr>
                <a:spLocks noChangeArrowheads="1"/>
              </p:cNvSpPr>
              <p:nvPr/>
            </p:nvSpPr>
            <p:spPr bwMode="auto">
              <a:xfrm>
                <a:off x="258" y="1660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4" name="Rectangle 459"/>
              <p:cNvSpPr>
                <a:spLocks noChangeArrowheads="1"/>
              </p:cNvSpPr>
              <p:nvPr/>
            </p:nvSpPr>
            <p:spPr bwMode="auto">
              <a:xfrm>
                <a:off x="258" y="1672"/>
                <a:ext cx="5235" cy="11"/>
              </a:xfrm>
              <a:prstGeom prst="rect">
                <a:avLst/>
              </a:prstGeom>
              <a:solidFill>
                <a:srgbClr val="48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5" name="Rectangle 460"/>
              <p:cNvSpPr>
                <a:spLocks noChangeArrowheads="1"/>
              </p:cNvSpPr>
              <p:nvPr/>
            </p:nvSpPr>
            <p:spPr bwMode="auto">
              <a:xfrm>
                <a:off x="258" y="1683"/>
                <a:ext cx="5235" cy="12"/>
              </a:xfrm>
              <a:prstGeom prst="rect">
                <a:avLst/>
              </a:prstGeom>
              <a:solidFill>
                <a:srgbClr val="48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6" name="Rectangle 461"/>
              <p:cNvSpPr>
                <a:spLocks noChangeArrowheads="1"/>
              </p:cNvSpPr>
              <p:nvPr/>
            </p:nvSpPr>
            <p:spPr bwMode="auto">
              <a:xfrm>
                <a:off x="258" y="1695"/>
                <a:ext cx="5235" cy="12"/>
              </a:xfrm>
              <a:prstGeom prst="rect">
                <a:avLst/>
              </a:prstGeom>
              <a:solidFill>
                <a:srgbClr val="49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7" name="Rectangle 462"/>
              <p:cNvSpPr>
                <a:spLocks noChangeArrowheads="1"/>
              </p:cNvSpPr>
              <p:nvPr/>
            </p:nvSpPr>
            <p:spPr bwMode="auto">
              <a:xfrm>
                <a:off x="258" y="1707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8" name="Rectangle 463"/>
              <p:cNvSpPr>
                <a:spLocks noChangeArrowheads="1"/>
              </p:cNvSpPr>
              <p:nvPr/>
            </p:nvSpPr>
            <p:spPr bwMode="auto">
              <a:xfrm>
                <a:off x="258" y="1719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09" name="Rectangle 464"/>
              <p:cNvSpPr>
                <a:spLocks noChangeArrowheads="1"/>
              </p:cNvSpPr>
              <p:nvPr/>
            </p:nvSpPr>
            <p:spPr bwMode="auto">
              <a:xfrm>
                <a:off x="258" y="1731"/>
                <a:ext cx="5235" cy="12"/>
              </a:xfrm>
              <a:prstGeom prst="rect">
                <a:avLst/>
              </a:prstGeom>
              <a:solidFill>
                <a:srgbClr val="4B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0" name="Rectangle 465"/>
              <p:cNvSpPr>
                <a:spLocks noChangeArrowheads="1"/>
              </p:cNvSpPr>
              <p:nvPr/>
            </p:nvSpPr>
            <p:spPr bwMode="auto">
              <a:xfrm>
                <a:off x="258" y="1743"/>
                <a:ext cx="5235" cy="12"/>
              </a:xfrm>
              <a:prstGeom prst="rect">
                <a:avLst/>
              </a:prstGeom>
              <a:solidFill>
                <a:srgbClr val="4C1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1" name="Rectangle 466"/>
              <p:cNvSpPr>
                <a:spLocks noChangeArrowheads="1"/>
              </p:cNvSpPr>
              <p:nvPr/>
            </p:nvSpPr>
            <p:spPr bwMode="auto">
              <a:xfrm>
                <a:off x="258" y="1755"/>
                <a:ext cx="5235" cy="12"/>
              </a:xfrm>
              <a:prstGeom prst="rect">
                <a:avLst/>
              </a:prstGeom>
              <a:solidFill>
                <a:srgbClr val="4C1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2" name="Rectangle 467"/>
              <p:cNvSpPr>
                <a:spLocks noChangeArrowheads="1"/>
              </p:cNvSpPr>
              <p:nvPr/>
            </p:nvSpPr>
            <p:spPr bwMode="auto">
              <a:xfrm>
                <a:off x="258" y="1767"/>
                <a:ext cx="5235" cy="11"/>
              </a:xfrm>
              <a:prstGeom prst="rect">
                <a:avLst/>
              </a:prstGeom>
              <a:solidFill>
                <a:srgbClr val="4D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3" name="Rectangle 468"/>
              <p:cNvSpPr>
                <a:spLocks noChangeArrowheads="1"/>
              </p:cNvSpPr>
              <p:nvPr/>
            </p:nvSpPr>
            <p:spPr bwMode="auto">
              <a:xfrm>
                <a:off x="258" y="1778"/>
                <a:ext cx="5235" cy="12"/>
              </a:xfrm>
              <a:prstGeom prst="rect">
                <a:avLst/>
              </a:prstGeom>
              <a:solidFill>
                <a:srgbClr val="4E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4" name="Rectangle 469"/>
              <p:cNvSpPr>
                <a:spLocks noChangeArrowheads="1"/>
              </p:cNvSpPr>
              <p:nvPr/>
            </p:nvSpPr>
            <p:spPr bwMode="auto">
              <a:xfrm>
                <a:off x="258" y="1790"/>
                <a:ext cx="5235" cy="12"/>
              </a:xfrm>
              <a:prstGeom prst="rect">
                <a:avLst/>
              </a:prstGeom>
              <a:solidFill>
                <a:srgbClr val="4F1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5" name="Rectangle 470"/>
              <p:cNvSpPr>
                <a:spLocks noChangeArrowheads="1"/>
              </p:cNvSpPr>
              <p:nvPr/>
            </p:nvSpPr>
            <p:spPr bwMode="auto">
              <a:xfrm>
                <a:off x="258" y="1802"/>
                <a:ext cx="5235" cy="12"/>
              </a:xfrm>
              <a:prstGeom prst="rect">
                <a:avLst/>
              </a:prstGeom>
              <a:solidFill>
                <a:srgbClr val="50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6" name="Rectangle 471"/>
              <p:cNvSpPr>
                <a:spLocks noChangeArrowheads="1"/>
              </p:cNvSpPr>
              <p:nvPr/>
            </p:nvSpPr>
            <p:spPr bwMode="auto">
              <a:xfrm>
                <a:off x="266" y="1814"/>
                <a:ext cx="5235" cy="12"/>
              </a:xfrm>
              <a:prstGeom prst="rect">
                <a:avLst/>
              </a:prstGeom>
              <a:solidFill>
                <a:srgbClr val="51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7" name="Rectangle 472"/>
              <p:cNvSpPr>
                <a:spLocks noChangeArrowheads="1"/>
              </p:cNvSpPr>
              <p:nvPr/>
            </p:nvSpPr>
            <p:spPr bwMode="auto">
              <a:xfrm>
                <a:off x="258" y="1826"/>
                <a:ext cx="5235" cy="12"/>
              </a:xfrm>
              <a:prstGeom prst="rect">
                <a:avLst/>
              </a:prstGeom>
              <a:solidFill>
                <a:srgbClr val="521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8" name="Rectangle 473"/>
              <p:cNvSpPr>
                <a:spLocks noChangeArrowheads="1"/>
              </p:cNvSpPr>
              <p:nvPr/>
            </p:nvSpPr>
            <p:spPr bwMode="auto">
              <a:xfrm>
                <a:off x="258" y="1838"/>
                <a:ext cx="5235" cy="12"/>
              </a:xfrm>
              <a:prstGeom prst="rect">
                <a:avLst/>
              </a:prstGeom>
              <a:solidFill>
                <a:srgbClr val="531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19" name="Rectangle 474"/>
              <p:cNvSpPr>
                <a:spLocks noChangeArrowheads="1"/>
              </p:cNvSpPr>
              <p:nvPr/>
            </p:nvSpPr>
            <p:spPr bwMode="auto">
              <a:xfrm>
                <a:off x="258" y="1850"/>
                <a:ext cx="5235" cy="12"/>
              </a:xfrm>
              <a:prstGeom prst="rect">
                <a:avLst/>
              </a:prstGeom>
              <a:solidFill>
                <a:srgbClr val="541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0" name="Rectangle 475"/>
              <p:cNvSpPr>
                <a:spLocks noChangeArrowheads="1"/>
              </p:cNvSpPr>
              <p:nvPr/>
            </p:nvSpPr>
            <p:spPr bwMode="auto">
              <a:xfrm>
                <a:off x="258" y="1862"/>
                <a:ext cx="5235" cy="11"/>
              </a:xfrm>
              <a:prstGeom prst="rect">
                <a:avLst/>
              </a:prstGeom>
              <a:solidFill>
                <a:srgbClr val="55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1" name="Rectangle 476"/>
              <p:cNvSpPr>
                <a:spLocks noChangeArrowheads="1"/>
              </p:cNvSpPr>
              <p:nvPr/>
            </p:nvSpPr>
            <p:spPr bwMode="auto">
              <a:xfrm>
                <a:off x="258" y="1873"/>
                <a:ext cx="5235" cy="12"/>
              </a:xfrm>
              <a:prstGeom prst="rect">
                <a:avLst/>
              </a:prstGeom>
              <a:solidFill>
                <a:srgbClr val="57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2" name="Rectangle 477"/>
              <p:cNvSpPr>
                <a:spLocks noChangeArrowheads="1"/>
              </p:cNvSpPr>
              <p:nvPr/>
            </p:nvSpPr>
            <p:spPr bwMode="auto">
              <a:xfrm>
                <a:off x="258" y="1885"/>
                <a:ext cx="5235" cy="12"/>
              </a:xfrm>
              <a:prstGeom prst="rect">
                <a:avLst/>
              </a:prstGeom>
              <a:solidFill>
                <a:srgbClr val="581D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3" name="Rectangle 478"/>
              <p:cNvSpPr>
                <a:spLocks noChangeArrowheads="1"/>
              </p:cNvSpPr>
              <p:nvPr/>
            </p:nvSpPr>
            <p:spPr bwMode="auto">
              <a:xfrm>
                <a:off x="258" y="1897"/>
                <a:ext cx="5235" cy="12"/>
              </a:xfrm>
              <a:prstGeom prst="rect">
                <a:avLst/>
              </a:prstGeom>
              <a:solidFill>
                <a:srgbClr val="591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4" name="Rectangle 479"/>
              <p:cNvSpPr>
                <a:spLocks noChangeArrowheads="1"/>
              </p:cNvSpPr>
              <p:nvPr/>
            </p:nvSpPr>
            <p:spPr bwMode="auto">
              <a:xfrm>
                <a:off x="258" y="1909"/>
                <a:ext cx="5235" cy="12"/>
              </a:xfrm>
              <a:prstGeom prst="rect">
                <a:avLst/>
              </a:prstGeom>
              <a:solidFill>
                <a:srgbClr val="5B1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5" name="Rectangle 480"/>
              <p:cNvSpPr>
                <a:spLocks noChangeArrowheads="1"/>
              </p:cNvSpPr>
              <p:nvPr/>
            </p:nvSpPr>
            <p:spPr bwMode="auto">
              <a:xfrm>
                <a:off x="258" y="1921"/>
                <a:ext cx="5235" cy="12"/>
              </a:xfrm>
              <a:prstGeom prst="rect">
                <a:avLst/>
              </a:prstGeom>
              <a:solidFill>
                <a:srgbClr val="5C1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6" name="Rectangle 481"/>
              <p:cNvSpPr>
                <a:spLocks noChangeArrowheads="1"/>
              </p:cNvSpPr>
              <p:nvPr/>
            </p:nvSpPr>
            <p:spPr bwMode="auto">
              <a:xfrm>
                <a:off x="258" y="1933"/>
                <a:ext cx="5235" cy="12"/>
              </a:xfrm>
              <a:prstGeom prst="rect">
                <a:avLst/>
              </a:prstGeom>
              <a:solidFill>
                <a:srgbClr val="5D1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7" name="Rectangle 482"/>
              <p:cNvSpPr>
                <a:spLocks noChangeArrowheads="1"/>
              </p:cNvSpPr>
              <p:nvPr/>
            </p:nvSpPr>
            <p:spPr bwMode="auto">
              <a:xfrm>
                <a:off x="258" y="1945"/>
                <a:ext cx="5235" cy="12"/>
              </a:xfrm>
              <a:prstGeom prst="rect">
                <a:avLst/>
              </a:prstGeom>
              <a:solidFill>
                <a:srgbClr val="5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8" name="Rectangle 483"/>
              <p:cNvSpPr>
                <a:spLocks noChangeArrowheads="1"/>
              </p:cNvSpPr>
              <p:nvPr/>
            </p:nvSpPr>
            <p:spPr bwMode="auto">
              <a:xfrm>
                <a:off x="258" y="1957"/>
                <a:ext cx="5235" cy="11"/>
              </a:xfrm>
              <a:prstGeom prst="rect">
                <a:avLst/>
              </a:prstGeom>
              <a:solidFill>
                <a:srgbClr val="601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29" name="Rectangle 484"/>
              <p:cNvSpPr>
                <a:spLocks noChangeArrowheads="1"/>
              </p:cNvSpPr>
              <p:nvPr/>
            </p:nvSpPr>
            <p:spPr bwMode="auto">
              <a:xfrm>
                <a:off x="258" y="1968"/>
                <a:ext cx="5235" cy="12"/>
              </a:xfrm>
              <a:prstGeom prst="rect">
                <a:avLst/>
              </a:prstGeom>
              <a:solidFill>
                <a:srgbClr val="622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0" name="Rectangle 485"/>
              <p:cNvSpPr>
                <a:spLocks noChangeArrowheads="1"/>
              </p:cNvSpPr>
              <p:nvPr/>
            </p:nvSpPr>
            <p:spPr bwMode="auto">
              <a:xfrm>
                <a:off x="258" y="1980"/>
                <a:ext cx="5235" cy="12"/>
              </a:xfrm>
              <a:prstGeom prst="rect">
                <a:avLst/>
              </a:prstGeom>
              <a:solidFill>
                <a:srgbClr val="632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1" name="Rectangle 486"/>
              <p:cNvSpPr>
                <a:spLocks noChangeArrowheads="1"/>
              </p:cNvSpPr>
              <p:nvPr/>
            </p:nvSpPr>
            <p:spPr bwMode="auto">
              <a:xfrm>
                <a:off x="258" y="1992"/>
                <a:ext cx="5235" cy="12"/>
              </a:xfrm>
              <a:prstGeom prst="rect">
                <a:avLst/>
              </a:prstGeom>
              <a:solidFill>
                <a:srgbClr val="652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2" name="Rectangle 487"/>
              <p:cNvSpPr>
                <a:spLocks noChangeArrowheads="1"/>
              </p:cNvSpPr>
              <p:nvPr/>
            </p:nvSpPr>
            <p:spPr bwMode="auto">
              <a:xfrm>
                <a:off x="258" y="2004"/>
                <a:ext cx="5235" cy="12"/>
              </a:xfrm>
              <a:prstGeom prst="rect">
                <a:avLst/>
              </a:prstGeom>
              <a:solidFill>
                <a:srgbClr val="672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3" name="Rectangle 488"/>
              <p:cNvSpPr>
                <a:spLocks noChangeArrowheads="1"/>
              </p:cNvSpPr>
              <p:nvPr/>
            </p:nvSpPr>
            <p:spPr bwMode="auto">
              <a:xfrm>
                <a:off x="258" y="2016"/>
                <a:ext cx="5235" cy="12"/>
              </a:xfrm>
              <a:prstGeom prst="rect">
                <a:avLst/>
              </a:prstGeom>
              <a:solidFill>
                <a:srgbClr val="682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4" name="Rectangle 489"/>
              <p:cNvSpPr>
                <a:spLocks noChangeArrowheads="1"/>
              </p:cNvSpPr>
              <p:nvPr/>
            </p:nvSpPr>
            <p:spPr bwMode="auto">
              <a:xfrm>
                <a:off x="258" y="2028"/>
                <a:ext cx="5235" cy="12"/>
              </a:xfrm>
              <a:prstGeom prst="rect">
                <a:avLst/>
              </a:prstGeom>
              <a:solidFill>
                <a:srgbClr val="6A2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5" name="Rectangle 490"/>
              <p:cNvSpPr>
                <a:spLocks noChangeArrowheads="1"/>
              </p:cNvSpPr>
              <p:nvPr/>
            </p:nvSpPr>
            <p:spPr bwMode="auto">
              <a:xfrm>
                <a:off x="258" y="2040"/>
                <a:ext cx="5235" cy="12"/>
              </a:xfrm>
              <a:prstGeom prst="rect">
                <a:avLst/>
              </a:prstGeom>
              <a:solidFill>
                <a:srgbClr val="6C23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6" name="Rectangle 491"/>
              <p:cNvSpPr>
                <a:spLocks noChangeArrowheads="1"/>
              </p:cNvSpPr>
              <p:nvPr/>
            </p:nvSpPr>
            <p:spPr bwMode="auto">
              <a:xfrm>
                <a:off x="258" y="2052"/>
                <a:ext cx="5235" cy="11"/>
              </a:xfrm>
              <a:prstGeom prst="rect">
                <a:avLst/>
              </a:prstGeom>
              <a:solidFill>
                <a:srgbClr val="6D2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7" name="Rectangle 492"/>
              <p:cNvSpPr>
                <a:spLocks noChangeArrowheads="1"/>
              </p:cNvSpPr>
              <p:nvPr/>
            </p:nvSpPr>
            <p:spPr bwMode="auto">
              <a:xfrm>
                <a:off x="258" y="2063"/>
                <a:ext cx="5235" cy="12"/>
              </a:xfrm>
              <a:prstGeom prst="rect">
                <a:avLst/>
              </a:prstGeom>
              <a:solidFill>
                <a:srgbClr val="6F2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8" name="Rectangle 493"/>
              <p:cNvSpPr>
                <a:spLocks noChangeArrowheads="1"/>
              </p:cNvSpPr>
              <p:nvPr/>
            </p:nvSpPr>
            <p:spPr bwMode="auto">
              <a:xfrm>
                <a:off x="258" y="2075"/>
                <a:ext cx="5235" cy="12"/>
              </a:xfrm>
              <a:prstGeom prst="rect">
                <a:avLst/>
              </a:prstGeom>
              <a:solidFill>
                <a:srgbClr val="7025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39" name="Rectangle 494"/>
              <p:cNvSpPr>
                <a:spLocks noChangeArrowheads="1"/>
              </p:cNvSpPr>
              <p:nvPr/>
            </p:nvSpPr>
            <p:spPr bwMode="auto">
              <a:xfrm>
                <a:off x="258" y="2087"/>
                <a:ext cx="5235" cy="12"/>
              </a:xfrm>
              <a:prstGeom prst="rect">
                <a:avLst/>
              </a:prstGeom>
              <a:solidFill>
                <a:srgbClr val="722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0" name="Rectangle 495"/>
              <p:cNvSpPr>
                <a:spLocks noChangeArrowheads="1"/>
              </p:cNvSpPr>
              <p:nvPr/>
            </p:nvSpPr>
            <p:spPr bwMode="auto">
              <a:xfrm>
                <a:off x="258" y="2099"/>
                <a:ext cx="5235" cy="12"/>
              </a:xfrm>
              <a:prstGeom prst="rect">
                <a:avLst/>
              </a:prstGeom>
              <a:solidFill>
                <a:srgbClr val="732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1" name="Rectangle 496"/>
              <p:cNvSpPr>
                <a:spLocks noChangeArrowheads="1"/>
              </p:cNvSpPr>
              <p:nvPr/>
            </p:nvSpPr>
            <p:spPr bwMode="auto">
              <a:xfrm>
                <a:off x="258" y="2111"/>
                <a:ext cx="5235" cy="12"/>
              </a:xfrm>
              <a:prstGeom prst="rect">
                <a:avLst/>
              </a:prstGeom>
              <a:solidFill>
                <a:srgbClr val="752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2" name="Rectangle 497"/>
              <p:cNvSpPr>
                <a:spLocks noChangeArrowheads="1"/>
              </p:cNvSpPr>
              <p:nvPr/>
            </p:nvSpPr>
            <p:spPr bwMode="auto">
              <a:xfrm>
                <a:off x="258" y="2123"/>
                <a:ext cx="5235" cy="12"/>
              </a:xfrm>
              <a:prstGeom prst="rect">
                <a:avLst/>
              </a:prstGeom>
              <a:solidFill>
                <a:srgbClr val="772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3" name="Rectangle 498"/>
              <p:cNvSpPr>
                <a:spLocks noChangeArrowheads="1"/>
              </p:cNvSpPr>
              <p:nvPr/>
            </p:nvSpPr>
            <p:spPr bwMode="auto">
              <a:xfrm>
                <a:off x="258" y="2135"/>
                <a:ext cx="5235" cy="12"/>
              </a:xfrm>
              <a:prstGeom prst="rect">
                <a:avLst/>
              </a:prstGeom>
              <a:solidFill>
                <a:srgbClr val="792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4" name="Rectangle 499"/>
              <p:cNvSpPr>
                <a:spLocks noChangeArrowheads="1"/>
              </p:cNvSpPr>
              <p:nvPr/>
            </p:nvSpPr>
            <p:spPr bwMode="auto">
              <a:xfrm>
                <a:off x="258" y="2147"/>
                <a:ext cx="5235" cy="11"/>
              </a:xfrm>
              <a:prstGeom prst="rect">
                <a:avLst/>
              </a:prstGeom>
              <a:solidFill>
                <a:srgbClr val="7A28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5" name="Rectangle 500"/>
              <p:cNvSpPr>
                <a:spLocks noChangeArrowheads="1"/>
              </p:cNvSpPr>
              <p:nvPr/>
            </p:nvSpPr>
            <p:spPr bwMode="auto">
              <a:xfrm>
                <a:off x="258" y="2158"/>
                <a:ext cx="5235" cy="12"/>
              </a:xfrm>
              <a:prstGeom prst="rect">
                <a:avLst/>
              </a:prstGeom>
              <a:solidFill>
                <a:srgbClr val="7B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6" name="Rectangle 501"/>
              <p:cNvSpPr>
                <a:spLocks noChangeArrowheads="1"/>
              </p:cNvSpPr>
              <p:nvPr/>
            </p:nvSpPr>
            <p:spPr bwMode="auto">
              <a:xfrm>
                <a:off x="258" y="2170"/>
                <a:ext cx="5235" cy="12"/>
              </a:xfrm>
              <a:prstGeom prst="rect">
                <a:avLst/>
              </a:prstGeom>
              <a:solidFill>
                <a:srgbClr val="7D2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7" name="Rectangle 502"/>
              <p:cNvSpPr>
                <a:spLocks noChangeArrowheads="1"/>
              </p:cNvSpPr>
              <p:nvPr/>
            </p:nvSpPr>
            <p:spPr bwMode="auto">
              <a:xfrm>
                <a:off x="258" y="2182"/>
                <a:ext cx="5235" cy="12"/>
              </a:xfrm>
              <a:prstGeom prst="rect">
                <a:avLst/>
              </a:prstGeom>
              <a:solidFill>
                <a:srgbClr val="7E2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8" name="Rectangle 503"/>
              <p:cNvSpPr>
                <a:spLocks noChangeArrowheads="1"/>
              </p:cNvSpPr>
              <p:nvPr/>
            </p:nvSpPr>
            <p:spPr bwMode="auto">
              <a:xfrm>
                <a:off x="258" y="2194"/>
                <a:ext cx="5235" cy="12"/>
              </a:xfrm>
              <a:prstGeom prst="rect">
                <a:avLst/>
              </a:prstGeom>
              <a:solidFill>
                <a:srgbClr val="802A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49" name="Rectangle 504"/>
              <p:cNvSpPr>
                <a:spLocks noChangeArrowheads="1"/>
              </p:cNvSpPr>
              <p:nvPr/>
            </p:nvSpPr>
            <p:spPr bwMode="auto">
              <a:xfrm>
                <a:off x="258" y="2206"/>
                <a:ext cx="5235" cy="12"/>
              </a:xfrm>
              <a:prstGeom prst="rect">
                <a:avLst/>
              </a:prstGeom>
              <a:solidFill>
                <a:srgbClr val="812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0" name="Rectangle 505"/>
              <p:cNvSpPr>
                <a:spLocks noChangeArrowheads="1"/>
              </p:cNvSpPr>
              <p:nvPr/>
            </p:nvSpPr>
            <p:spPr bwMode="auto">
              <a:xfrm>
                <a:off x="258" y="2218"/>
                <a:ext cx="5235" cy="12"/>
              </a:xfrm>
              <a:prstGeom prst="rect">
                <a:avLst/>
              </a:prstGeom>
              <a:solidFill>
                <a:srgbClr val="82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1" name="Rectangle 506"/>
              <p:cNvSpPr>
                <a:spLocks noChangeArrowheads="1"/>
              </p:cNvSpPr>
              <p:nvPr/>
            </p:nvSpPr>
            <p:spPr bwMode="auto">
              <a:xfrm>
                <a:off x="258" y="2230"/>
                <a:ext cx="5235" cy="12"/>
              </a:xfrm>
              <a:prstGeom prst="rect">
                <a:avLst/>
              </a:prstGeom>
              <a:solidFill>
                <a:srgbClr val="84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2" name="Rectangle 507"/>
              <p:cNvSpPr>
                <a:spLocks noChangeArrowheads="1"/>
              </p:cNvSpPr>
              <p:nvPr/>
            </p:nvSpPr>
            <p:spPr bwMode="auto">
              <a:xfrm>
                <a:off x="258" y="2242"/>
                <a:ext cx="5235" cy="11"/>
              </a:xfrm>
              <a:prstGeom prst="rect">
                <a:avLst/>
              </a:prstGeom>
              <a:solidFill>
                <a:srgbClr val="852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3" name="Rectangle 508"/>
              <p:cNvSpPr>
                <a:spLocks noChangeArrowheads="1"/>
              </p:cNvSpPr>
              <p:nvPr/>
            </p:nvSpPr>
            <p:spPr bwMode="auto">
              <a:xfrm>
                <a:off x="258" y="2253"/>
                <a:ext cx="5235" cy="12"/>
              </a:xfrm>
              <a:prstGeom prst="rect">
                <a:avLst/>
              </a:prstGeom>
              <a:solidFill>
                <a:srgbClr val="862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4" name="Rectangle 509"/>
              <p:cNvSpPr>
                <a:spLocks noChangeArrowheads="1"/>
              </p:cNvSpPr>
              <p:nvPr/>
            </p:nvSpPr>
            <p:spPr bwMode="auto">
              <a:xfrm>
                <a:off x="258" y="2265"/>
                <a:ext cx="5235" cy="12"/>
              </a:xfrm>
              <a:prstGeom prst="rect">
                <a:avLst/>
              </a:prstGeom>
              <a:solidFill>
                <a:srgbClr val="872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5" name="Rectangle 510"/>
              <p:cNvSpPr>
                <a:spLocks noChangeArrowheads="1"/>
              </p:cNvSpPr>
              <p:nvPr/>
            </p:nvSpPr>
            <p:spPr bwMode="auto">
              <a:xfrm>
                <a:off x="258" y="2277"/>
                <a:ext cx="5235" cy="12"/>
              </a:xfrm>
              <a:prstGeom prst="rect">
                <a:avLst/>
              </a:prstGeom>
              <a:solidFill>
                <a:srgbClr val="892D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6" name="Rectangle 511"/>
              <p:cNvSpPr>
                <a:spLocks noChangeArrowheads="1"/>
              </p:cNvSpPr>
              <p:nvPr/>
            </p:nvSpPr>
            <p:spPr bwMode="auto">
              <a:xfrm>
                <a:off x="258" y="2289"/>
                <a:ext cx="5235" cy="12"/>
              </a:xfrm>
              <a:prstGeom prst="rect">
                <a:avLst/>
              </a:prstGeom>
              <a:solidFill>
                <a:srgbClr val="8A2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7" name="Rectangle 512"/>
              <p:cNvSpPr>
                <a:spLocks noChangeArrowheads="1"/>
              </p:cNvSpPr>
              <p:nvPr/>
            </p:nvSpPr>
            <p:spPr bwMode="auto">
              <a:xfrm>
                <a:off x="258" y="2301"/>
                <a:ext cx="5235" cy="12"/>
              </a:xfrm>
              <a:prstGeom prst="rect">
                <a:avLst/>
              </a:prstGeom>
              <a:solidFill>
                <a:srgbClr val="8B2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8" name="Rectangle 513"/>
              <p:cNvSpPr>
                <a:spLocks noChangeArrowheads="1"/>
              </p:cNvSpPr>
              <p:nvPr/>
            </p:nvSpPr>
            <p:spPr bwMode="auto">
              <a:xfrm>
                <a:off x="258" y="2313"/>
                <a:ext cx="5235" cy="12"/>
              </a:xfrm>
              <a:prstGeom prst="rect">
                <a:avLst/>
              </a:prstGeom>
              <a:solidFill>
                <a:srgbClr val="8C2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59" name="Rectangle 514"/>
              <p:cNvSpPr>
                <a:spLocks noChangeArrowheads="1"/>
              </p:cNvSpPr>
              <p:nvPr/>
            </p:nvSpPr>
            <p:spPr bwMode="auto">
              <a:xfrm>
                <a:off x="258" y="2325"/>
                <a:ext cx="5235" cy="12"/>
              </a:xfrm>
              <a:prstGeom prst="rect">
                <a:avLst/>
              </a:prstGeom>
              <a:solidFill>
                <a:srgbClr val="8D2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0" name="Rectangle 515"/>
              <p:cNvSpPr>
                <a:spLocks noChangeArrowheads="1"/>
              </p:cNvSpPr>
              <p:nvPr/>
            </p:nvSpPr>
            <p:spPr bwMode="auto">
              <a:xfrm>
                <a:off x="258" y="2337"/>
                <a:ext cx="5235" cy="11"/>
              </a:xfrm>
              <a:prstGeom prst="rect">
                <a:avLst/>
              </a:prstGeom>
              <a:solidFill>
                <a:srgbClr val="8D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1" name="Rectangle 516"/>
              <p:cNvSpPr>
                <a:spLocks noChangeArrowheads="1"/>
              </p:cNvSpPr>
              <p:nvPr/>
            </p:nvSpPr>
            <p:spPr bwMode="auto">
              <a:xfrm>
                <a:off x="258" y="2348"/>
                <a:ext cx="5235" cy="12"/>
              </a:xfrm>
              <a:prstGeom prst="rect">
                <a:avLst/>
              </a:prstGeom>
              <a:solidFill>
                <a:srgbClr val="8E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2" name="Rectangle 517"/>
              <p:cNvSpPr>
                <a:spLocks noChangeArrowheads="1"/>
              </p:cNvSpPr>
              <p:nvPr/>
            </p:nvSpPr>
            <p:spPr bwMode="auto">
              <a:xfrm>
                <a:off x="258" y="2360"/>
                <a:ext cx="5235" cy="12"/>
              </a:xfrm>
              <a:prstGeom prst="rect">
                <a:avLst/>
              </a:prstGeom>
              <a:solidFill>
                <a:srgbClr val="8F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3" name="Rectangle 518"/>
              <p:cNvSpPr>
                <a:spLocks noChangeArrowheads="1"/>
              </p:cNvSpPr>
              <p:nvPr/>
            </p:nvSpPr>
            <p:spPr bwMode="auto">
              <a:xfrm>
                <a:off x="258" y="2372"/>
                <a:ext cx="5235" cy="12"/>
              </a:xfrm>
              <a:prstGeom prst="rect">
                <a:avLst/>
              </a:prstGeom>
              <a:solidFill>
                <a:srgbClr val="90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4" name="Rectangle 519"/>
              <p:cNvSpPr>
                <a:spLocks noChangeArrowheads="1"/>
              </p:cNvSpPr>
              <p:nvPr/>
            </p:nvSpPr>
            <p:spPr bwMode="auto">
              <a:xfrm>
                <a:off x="258" y="2384"/>
                <a:ext cx="5235" cy="12"/>
              </a:xfrm>
              <a:prstGeom prst="rect">
                <a:avLst/>
              </a:prstGeom>
              <a:solidFill>
                <a:srgbClr val="91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5" name="Rectangle 520"/>
              <p:cNvSpPr>
                <a:spLocks noChangeArrowheads="1"/>
              </p:cNvSpPr>
              <p:nvPr/>
            </p:nvSpPr>
            <p:spPr bwMode="auto">
              <a:xfrm>
                <a:off x="258" y="2396"/>
                <a:ext cx="5235" cy="12"/>
              </a:xfrm>
              <a:prstGeom prst="rect">
                <a:avLst/>
              </a:prstGeom>
              <a:solidFill>
                <a:srgbClr val="91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6" name="Rectangle 521"/>
              <p:cNvSpPr>
                <a:spLocks noChangeArrowheads="1"/>
              </p:cNvSpPr>
              <p:nvPr/>
            </p:nvSpPr>
            <p:spPr bwMode="auto">
              <a:xfrm>
                <a:off x="258" y="2408"/>
                <a:ext cx="5235" cy="12"/>
              </a:xfrm>
              <a:prstGeom prst="rect">
                <a:avLst/>
              </a:prstGeom>
              <a:solidFill>
                <a:srgbClr val="92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7" name="Rectangle 522"/>
              <p:cNvSpPr>
                <a:spLocks noChangeArrowheads="1"/>
              </p:cNvSpPr>
              <p:nvPr/>
            </p:nvSpPr>
            <p:spPr bwMode="auto">
              <a:xfrm>
                <a:off x="258" y="2420"/>
                <a:ext cx="5235" cy="12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8" name="Rectangle 523"/>
              <p:cNvSpPr>
                <a:spLocks noChangeArrowheads="1"/>
              </p:cNvSpPr>
              <p:nvPr/>
            </p:nvSpPr>
            <p:spPr bwMode="auto">
              <a:xfrm>
                <a:off x="258" y="2432"/>
                <a:ext cx="5235" cy="11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69" name="Rectangle 524"/>
              <p:cNvSpPr>
                <a:spLocks noChangeArrowheads="1"/>
              </p:cNvSpPr>
              <p:nvPr/>
            </p:nvSpPr>
            <p:spPr bwMode="auto">
              <a:xfrm>
                <a:off x="258" y="2443"/>
                <a:ext cx="5235" cy="12"/>
              </a:xfrm>
              <a:prstGeom prst="rect">
                <a:avLst/>
              </a:prstGeom>
              <a:solidFill>
                <a:srgbClr val="94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0" name="Rectangle 525"/>
              <p:cNvSpPr>
                <a:spLocks noChangeArrowheads="1"/>
              </p:cNvSpPr>
              <p:nvPr/>
            </p:nvSpPr>
            <p:spPr bwMode="auto">
              <a:xfrm>
                <a:off x="258" y="2455"/>
                <a:ext cx="5235" cy="12"/>
              </a:xfrm>
              <a:prstGeom prst="rect">
                <a:avLst/>
              </a:prstGeom>
              <a:solidFill>
                <a:srgbClr val="94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1" name="Rectangle 526"/>
              <p:cNvSpPr>
                <a:spLocks noChangeArrowheads="1"/>
              </p:cNvSpPr>
              <p:nvPr/>
            </p:nvSpPr>
            <p:spPr bwMode="auto">
              <a:xfrm>
                <a:off x="258" y="2467"/>
                <a:ext cx="5235" cy="12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2" name="Rectangle 527"/>
              <p:cNvSpPr>
                <a:spLocks noChangeArrowheads="1"/>
              </p:cNvSpPr>
              <p:nvPr/>
            </p:nvSpPr>
            <p:spPr bwMode="auto">
              <a:xfrm>
                <a:off x="258" y="2479"/>
                <a:ext cx="5235" cy="12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3" name="Rectangle 528"/>
              <p:cNvSpPr>
                <a:spLocks noChangeArrowheads="1"/>
              </p:cNvSpPr>
              <p:nvPr/>
            </p:nvSpPr>
            <p:spPr bwMode="auto">
              <a:xfrm>
                <a:off x="258" y="2491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4" name="Rectangle 529"/>
              <p:cNvSpPr>
                <a:spLocks noChangeArrowheads="1"/>
              </p:cNvSpPr>
              <p:nvPr/>
            </p:nvSpPr>
            <p:spPr bwMode="auto">
              <a:xfrm>
                <a:off x="258" y="2503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5" name="Rectangle 530"/>
              <p:cNvSpPr>
                <a:spLocks noChangeArrowheads="1"/>
              </p:cNvSpPr>
              <p:nvPr/>
            </p:nvSpPr>
            <p:spPr bwMode="auto">
              <a:xfrm>
                <a:off x="258" y="2515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6" name="Rectangle 531"/>
              <p:cNvSpPr>
                <a:spLocks noChangeArrowheads="1"/>
              </p:cNvSpPr>
              <p:nvPr/>
            </p:nvSpPr>
            <p:spPr bwMode="auto">
              <a:xfrm>
                <a:off x="258" y="2527"/>
                <a:ext cx="5235" cy="11"/>
              </a:xfrm>
              <a:prstGeom prst="rect">
                <a:avLst/>
              </a:prstGeom>
              <a:solidFill>
                <a:srgbClr val="97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7" name="Rectangle 532"/>
              <p:cNvSpPr>
                <a:spLocks noChangeArrowheads="1"/>
              </p:cNvSpPr>
              <p:nvPr/>
            </p:nvSpPr>
            <p:spPr bwMode="auto">
              <a:xfrm>
                <a:off x="258" y="2538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8" name="Rectangle 533"/>
              <p:cNvSpPr>
                <a:spLocks noChangeArrowheads="1"/>
              </p:cNvSpPr>
              <p:nvPr/>
            </p:nvSpPr>
            <p:spPr bwMode="auto">
              <a:xfrm>
                <a:off x="258" y="2550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79" name="Rectangle 534"/>
              <p:cNvSpPr>
                <a:spLocks noChangeArrowheads="1"/>
              </p:cNvSpPr>
              <p:nvPr/>
            </p:nvSpPr>
            <p:spPr bwMode="auto">
              <a:xfrm>
                <a:off x="258" y="2562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0" name="Rectangle 535"/>
              <p:cNvSpPr>
                <a:spLocks noChangeArrowheads="1"/>
              </p:cNvSpPr>
              <p:nvPr/>
            </p:nvSpPr>
            <p:spPr bwMode="auto">
              <a:xfrm>
                <a:off x="258" y="2574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1" name="Rectangle 536"/>
              <p:cNvSpPr>
                <a:spLocks noChangeArrowheads="1"/>
              </p:cNvSpPr>
              <p:nvPr/>
            </p:nvSpPr>
            <p:spPr bwMode="auto">
              <a:xfrm>
                <a:off x="258" y="2586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2" name="Rectangle 537"/>
              <p:cNvSpPr>
                <a:spLocks noChangeArrowheads="1"/>
              </p:cNvSpPr>
              <p:nvPr/>
            </p:nvSpPr>
            <p:spPr bwMode="auto">
              <a:xfrm>
                <a:off x="258" y="2598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3" name="Rectangle 538"/>
              <p:cNvSpPr>
                <a:spLocks noChangeArrowheads="1"/>
              </p:cNvSpPr>
              <p:nvPr/>
            </p:nvSpPr>
            <p:spPr bwMode="auto">
              <a:xfrm>
                <a:off x="258" y="2610"/>
                <a:ext cx="5235" cy="12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4" name="Rectangle 539"/>
              <p:cNvSpPr>
                <a:spLocks noChangeArrowheads="1"/>
              </p:cNvSpPr>
              <p:nvPr/>
            </p:nvSpPr>
            <p:spPr bwMode="auto">
              <a:xfrm>
                <a:off x="258" y="2622"/>
                <a:ext cx="5235" cy="11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5" name="Rectangle 540"/>
              <p:cNvSpPr>
                <a:spLocks noChangeArrowheads="1"/>
              </p:cNvSpPr>
              <p:nvPr/>
            </p:nvSpPr>
            <p:spPr bwMode="auto">
              <a:xfrm>
                <a:off x="258" y="2633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6" name="Rectangle 541"/>
              <p:cNvSpPr>
                <a:spLocks noChangeArrowheads="1"/>
              </p:cNvSpPr>
              <p:nvPr/>
            </p:nvSpPr>
            <p:spPr bwMode="auto">
              <a:xfrm>
                <a:off x="258" y="2645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7" name="Rectangle 542"/>
              <p:cNvSpPr>
                <a:spLocks noChangeArrowheads="1"/>
              </p:cNvSpPr>
              <p:nvPr/>
            </p:nvSpPr>
            <p:spPr bwMode="auto">
              <a:xfrm>
                <a:off x="258" y="2657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8" name="Rectangle 543"/>
              <p:cNvSpPr>
                <a:spLocks noChangeArrowheads="1"/>
              </p:cNvSpPr>
              <p:nvPr/>
            </p:nvSpPr>
            <p:spPr bwMode="auto">
              <a:xfrm>
                <a:off x="258" y="2669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89" name="Rectangle 544"/>
              <p:cNvSpPr>
                <a:spLocks noChangeArrowheads="1"/>
              </p:cNvSpPr>
              <p:nvPr/>
            </p:nvSpPr>
            <p:spPr bwMode="auto">
              <a:xfrm>
                <a:off x="258" y="2681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0" name="Rectangle 545"/>
              <p:cNvSpPr>
                <a:spLocks noChangeArrowheads="1"/>
              </p:cNvSpPr>
              <p:nvPr/>
            </p:nvSpPr>
            <p:spPr bwMode="auto">
              <a:xfrm>
                <a:off x="258" y="2693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1" name="Rectangle 546"/>
              <p:cNvSpPr>
                <a:spLocks noChangeArrowheads="1"/>
              </p:cNvSpPr>
              <p:nvPr/>
            </p:nvSpPr>
            <p:spPr bwMode="auto">
              <a:xfrm>
                <a:off x="258" y="2705"/>
                <a:ext cx="5235" cy="11"/>
              </a:xfrm>
              <a:prstGeom prst="rect">
                <a:avLst/>
              </a:prstGeom>
              <a:solidFill>
                <a:srgbClr val="97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2" name="Rectangle 547"/>
              <p:cNvSpPr>
                <a:spLocks noChangeArrowheads="1"/>
              </p:cNvSpPr>
              <p:nvPr/>
            </p:nvSpPr>
            <p:spPr bwMode="auto">
              <a:xfrm>
                <a:off x="258" y="2716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3" name="Rectangle 548"/>
              <p:cNvSpPr>
                <a:spLocks noChangeArrowheads="1"/>
              </p:cNvSpPr>
              <p:nvPr/>
            </p:nvSpPr>
            <p:spPr bwMode="auto">
              <a:xfrm>
                <a:off x="258" y="2728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4" name="Rectangle 549"/>
              <p:cNvSpPr>
                <a:spLocks noChangeArrowheads="1"/>
              </p:cNvSpPr>
              <p:nvPr/>
            </p:nvSpPr>
            <p:spPr bwMode="auto">
              <a:xfrm>
                <a:off x="258" y="2740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5" name="Rectangle 550"/>
              <p:cNvSpPr>
                <a:spLocks noChangeArrowheads="1"/>
              </p:cNvSpPr>
              <p:nvPr/>
            </p:nvSpPr>
            <p:spPr bwMode="auto">
              <a:xfrm>
                <a:off x="258" y="2752"/>
                <a:ext cx="5235" cy="12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6" name="Rectangle 551"/>
              <p:cNvSpPr>
                <a:spLocks noChangeArrowheads="1"/>
              </p:cNvSpPr>
              <p:nvPr/>
            </p:nvSpPr>
            <p:spPr bwMode="auto">
              <a:xfrm>
                <a:off x="258" y="2764"/>
                <a:ext cx="5235" cy="12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7" name="Rectangle 552"/>
              <p:cNvSpPr>
                <a:spLocks noChangeArrowheads="1"/>
              </p:cNvSpPr>
              <p:nvPr/>
            </p:nvSpPr>
            <p:spPr bwMode="auto">
              <a:xfrm>
                <a:off x="258" y="2776"/>
                <a:ext cx="5235" cy="12"/>
              </a:xfrm>
              <a:prstGeom prst="rect">
                <a:avLst/>
              </a:prstGeom>
              <a:solidFill>
                <a:srgbClr val="94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8" name="Rectangle 553"/>
              <p:cNvSpPr>
                <a:spLocks noChangeArrowheads="1"/>
              </p:cNvSpPr>
              <p:nvPr/>
            </p:nvSpPr>
            <p:spPr bwMode="auto">
              <a:xfrm>
                <a:off x="258" y="2788"/>
                <a:ext cx="5235" cy="12"/>
              </a:xfrm>
              <a:prstGeom prst="rect">
                <a:avLst/>
              </a:prstGeom>
              <a:solidFill>
                <a:srgbClr val="94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99" name="Rectangle 554"/>
              <p:cNvSpPr>
                <a:spLocks noChangeArrowheads="1"/>
              </p:cNvSpPr>
              <p:nvPr/>
            </p:nvSpPr>
            <p:spPr bwMode="auto">
              <a:xfrm>
                <a:off x="258" y="2800"/>
                <a:ext cx="5235" cy="11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0" name="Rectangle 555"/>
              <p:cNvSpPr>
                <a:spLocks noChangeArrowheads="1"/>
              </p:cNvSpPr>
              <p:nvPr/>
            </p:nvSpPr>
            <p:spPr bwMode="auto">
              <a:xfrm>
                <a:off x="258" y="2811"/>
                <a:ext cx="5235" cy="12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1" name="Rectangle 556"/>
              <p:cNvSpPr>
                <a:spLocks noChangeArrowheads="1"/>
              </p:cNvSpPr>
              <p:nvPr/>
            </p:nvSpPr>
            <p:spPr bwMode="auto">
              <a:xfrm>
                <a:off x="258" y="2823"/>
                <a:ext cx="5235" cy="12"/>
              </a:xfrm>
              <a:prstGeom prst="rect">
                <a:avLst/>
              </a:prstGeom>
              <a:solidFill>
                <a:srgbClr val="92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2" name="Rectangle 557"/>
              <p:cNvSpPr>
                <a:spLocks noChangeArrowheads="1"/>
              </p:cNvSpPr>
              <p:nvPr/>
            </p:nvSpPr>
            <p:spPr bwMode="auto">
              <a:xfrm>
                <a:off x="258" y="2835"/>
                <a:ext cx="5235" cy="12"/>
              </a:xfrm>
              <a:prstGeom prst="rect">
                <a:avLst/>
              </a:prstGeom>
              <a:solidFill>
                <a:srgbClr val="91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3" name="Rectangle 558"/>
              <p:cNvSpPr>
                <a:spLocks noChangeArrowheads="1"/>
              </p:cNvSpPr>
              <p:nvPr/>
            </p:nvSpPr>
            <p:spPr bwMode="auto">
              <a:xfrm>
                <a:off x="258" y="2847"/>
                <a:ext cx="5235" cy="12"/>
              </a:xfrm>
              <a:prstGeom prst="rect">
                <a:avLst/>
              </a:prstGeom>
              <a:solidFill>
                <a:srgbClr val="91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4" name="Rectangle 559"/>
              <p:cNvSpPr>
                <a:spLocks noChangeArrowheads="1"/>
              </p:cNvSpPr>
              <p:nvPr/>
            </p:nvSpPr>
            <p:spPr bwMode="auto">
              <a:xfrm>
                <a:off x="258" y="2859"/>
                <a:ext cx="5235" cy="12"/>
              </a:xfrm>
              <a:prstGeom prst="rect">
                <a:avLst/>
              </a:prstGeom>
              <a:solidFill>
                <a:srgbClr val="90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5" name="Rectangle 560"/>
              <p:cNvSpPr>
                <a:spLocks noChangeArrowheads="1"/>
              </p:cNvSpPr>
              <p:nvPr/>
            </p:nvSpPr>
            <p:spPr bwMode="auto">
              <a:xfrm>
                <a:off x="258" y="2871"/>
                <a:ext cx="5235" cy="12"/>
              </a:xfrm>
              <a:prstGeom prst="rect">
                <a:avLst/>
              </a:prstGeom>
              <a:solidFill>
                <a:srgbClr val="8F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6" name="Rectangle 561"/>
              <p:cNvSpPr>
                <a:spLocks noChangeArrowheads="1"/>
              </p:cNvSpPr>
              <p:nvPr/>
            </p:nvSpPr>
            <p:spPr bwMode="auto">
              <a:xfrm>
                <a:off x="258" y="2883"/>
                <a:ext cx="5235" cy="12"/>
              </a:xfrm>
              <a:prstGeom prst="rect">
                <a:avLst/>
              </a:prstGeom>
              <a:solidFill>
                <a:srgbClr val="8E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7" name="Rectangle 562"/>
              <p:cNvSpPr>
                <a:spLocks noChangeArrowheads="1"/>
              </p:cNvSpPr>
              <p:nvPr/>
            </p:nvSpPr>
            <p:spPr bwMode="auto">
              <a:xfrm>
                <a:off x="258" y="2895"/>
                <a:ext cx="5235" cy="11"/>
              </a:xfrm>
              <a:prstGeom prst="rect">
                <a:avLst/>
              </a:prstGeom>
              <a:solidFill>
                <a:srgbClr val="8D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8" name="Rectangle 563"/>
              <p:cNvSpPr>
                <a:spLocks noChangeArrowheads="1"/>
              </p:cNvSpPr>
              <p:nvPr/>
            </p:nvSpPr>
            <p:spPr bwMode="auto">
              <a:xfrm>
                <a:off x="258" y="2906"/>
                <a:ext cx="5235" cy="12"/>
              </a:xfrm>
              <a:prstGeom prst="rect">
                <a:avLst/>
              </a:prstGeom>
              <a:solidFill>
                <a:srgbClr val="8D2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09" name="Rectangle 564"/>
              <p:cNvSpPr>
                <a:spLocks noChangeArrowheads="1"/>
              </p:cNvSpPr>
              <p:nvPr/>
            </p:nvSpPr>
            <p:spPr bwMode="auto">
              <a:xfrm>
                <a:off x="258" y="2918"/>
                <a:ext cx="5235" cy="12"/>
              </a:xfrm>
              <a:prstGeom prst="rect">
                <a:avLst/>
              </a:prstGeom>
              <a:solidFill>
                <a:srgbClr val="8C2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0" name="Rectangle 565"/>
              <p:cNvSpPr>
                <a:spLocks noChangeArrowheads="1"/>
              </p:cNvSpPr>
              <p:nvPr/>
            </p:nvSpPr>
            <p:spPr bwMode="auto">
              <a:xfrm>
                <a:off x="258" y="2930"/>
                <a:ext cx="5235" cy="12"/>
              </a:xfrm>
              <a:prstGeom prst="rect">
                <a:avLst/>
              </a:prstGeom>
              <a:solidFill>
                <a:srgbClr val="8B2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1" name="Rectangle 566"/>
              <p:cNvSpPr>
                <a:spLocks noChangeArrowheads="1"/>
              </p:cNvSpPr>
              <p:nvPr/>
            </p:nvSpPr>
            <p:spPr bwMode="auto">
              <a:xfrm>
                <a:off x="258" y="2942"/>
                <a:ext cx="5235" cy="12"/>
              </a:xfrm>
              <a:prstGeom prst="rect">
                <a:avLst/>
              </a:prstGeom>
              <a:solidFill>
                <a:srgbClr val="8A2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2" name="Rectangle 567"/>
              <p:cNvSpPr>
                <a:spLocks noChangeArrowheads="1"/>
              </p:cNvSpPr>
              <p:nvPr/>
            </p:nvSpPr>
            <p:spPr bwMode="auto">
              <a:xfrm>
                <a:off x="258" y="2954"/>
                <a:ext cx="5235" cy="12"/>
              </a:xfrm>
              <a:prstGeom prst="rect">
                <a:avLst/>
              </a:prstGeom>
              <a:solidFill>
                <a:srgbClr val="892D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3" name="Rectangle 568"/>
              <p:cNvSpPr>
                <a:spLocks noChangeArrowheads="1"/>
              </p:cNvSpPr>
              <p:nvPr/>
            </p:nvSpPr>
            <p:spPr bwMode="auto">
              <a:xfrm>
                <a:off x="258" y="2966"/>
                <a:ext cx="5235" cy="12"/>
              </a:xfrm>
              <a:prstGeom prst="rect">
                <a:avLst/>
              </a:prstGeom>
              <a:solidFill>
                <a:srgbClr val="872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4" name="Rectangle 569"/>
              <p:cNvSpPr>
                <a:spLocks noChangeArrowheads="1"/>
              </p:cNvSpPr>
              <p:nvPr/>
            </p:nvSpPr>
            <p:spPr bwMode="auto">
              <a:xfrm>
                <a:off x="258" y="2978"/>
                <a:ext cx="5235" cy="12"/>
              </a:xfrm>
              <a:prstGeom prst="rect">
                <a:avLst/>
              </a:prstGeom>
              <a:solidFill>
                <a:srgbClr val="862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5" name="Rectangle 570"/>
              <p:cNvSpPr>
                <a:spLocks noChangeArrowheads="1"/>
              </p:cNvSpPr>
              <p:nvPr/>
            </p:nvSpPr>
            <p:spPr bwMode="auto">
              <a:xfrm>
                <a:off x="258" y="2990"/>
                <a:ext cx="5235" cy="11"/>
              </a:xfrm>
              <a:prstGeom prst="rect">
                <a:avLst/>
              </a:prstGeom>
              <a:solidFill>
                <a:srgbClr val="852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6" name="Rectangle 571"/>
              <p:cNvSpPr>
                <a:spLocks noChangeArrowheads="1"/>
              </p:cNvSpPr>
              <p:nvPr/>
            </p:nvSpPr>
            <p:spPr bwMode="auto">
              <a:xfrm>
                <a:off x="258" y="3001"/>
                <a:ext cx="5235" cy="12"/>
              </a:xfrm>
              <a:prstGeom prst="rect">
                <a:avLst/>
              </a:prstGeom>
              <a:solidFill>
                <a:srgbClr val="84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7" name="Rectangle 572"/>
              <p:cNvSpPr>
                <a:spLocks noChangeArrowheads="1"/>
              </p:cNvSpPr>
              <p:nvPr/>
            </p:nvSpPr>
            <p:spPr bwMode="auto">
              <a:xfrm>
                <a:off x="258" y="3013"/>
                <a:ext cx="5235" cy="12"/>
              </a:xfrm>
              <a:prstGeom prst="rect">
                <a:avLst/>
              </a:prstGeom>
              <a:solidFill>
                <a:srgbClr val="82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8" name="Rectangle 573"/>
              <p:cNvSpPr>
                <a:spLocks noChangeArrowheads="1"/>
              </p:cNvSpPr>
              <p:nvPr/>
            </p:nvSpPr>
            <p:spPr bwMode="auto">
              <a:xfrm>
                <a:off x="258" y="3025"/>
                <a:ext cx="5235" cy="12"/>
              </a:xfrm>
              <a:prstGeom prst="rect">
                <a:avLst/>
              </a:prstGeom>
              <a:solidFill>
                <a:srgbClr val="812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19" name="Rectangle 574"/>
              <p:cNvSpPr>
                <a:spLocks noChangeArrowheads="1"/>
              </p:cNvSpPr>
              <p:nvPr/>
            </p:nvSpPr>
            <p:spPr bwMode="auto">
              <a:xfrm>
                <a:off x="258" y="3037"/>
                <a:ext cx="5235" cy="12"/>
              </a:xfrm>
              <a:prstGeom prst="rect">
                <a:avLst/>
              </a:prstGeom>
              <a:solidFill>
                <a:srgbClr val="802A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0" name="Rectangle 575"/>
              <p:cNvSpPr>
                <a:spLocks noChangeArrowheads="1"/>
              </p:cNvSpPr>
              <p:nvPr/>
            </p:nvSpPr>
            <p:spPr bwMode="auto">
              <a:xfrm>
                <a:off x="258" y="3049"/>
                <a:ext cx="5235" cy="12"/>
              </a:xfrm>
              <a:prstGeom prst="rect">
                <a:avLst/>
              </a:prstGeom>
              <a:solidFill>
                <a:srgbClr val="7E2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1" name="Rectangle 576"/>
              <p:cNvSpPr>
                <a:spLocks noChangeArrowheads="1"/>
              </p:cNvSpPr>
              <p:nvPr/>
            </p:nvSpPr>
            <p:spPr bwMode="auto">
              <a:xfrm>
                <a:off x="258" y="3061"/>
                <a:ext cx="5235" cy="12"/>
              </a:xfrm>
              <a:prstGeom prst="rect">
                <a:avLst/>
              </a:prstGeom>
              <a:solidFill>
                <a:srgbClr val="7D2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2" name="Rectangle 577"/>
              <p:cNvSpPr>
                <a:spLocks noChangeArrowheads="1"/>
              </p:cNvSpPr>
              <p:nvPr/>
            </p:nvSpPr>
            <p:spPr bwMode="auto">
              <a:xfrm>
                <a:off x="258" y="3073"/>
                <a:ext cx="5235" cy="12"/>
              </a:xfrm>
              <a:prstGeom prst="rect">
                <a:avLst/>
              </a:prstGeom>
              <a:solidFill>
                <a:srgbClr val="7B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3" name="Rectangle 578"/>
              <p:cNvSpPr>
                <a:spLocks noChangeArrowheads="1"/>
              </p:cNvSpPr>
              <p:nvPr/>
            </p:nvSpPr>
            <p:spPr bwMode="auto">
              <a:xfrm>
                <a:off x="258" y="3085"/>
                <a:ext cx="5235" cy="11"/>
              </a:xfrm>
              <a:prstGeom prst="rect">
                <a:avLst/>
              </a:prstGeom>
              <a:solidFill>
                <a:srgbClr val="7A28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4" name="Rectangle 579"/>
              <p:cNvSpPr>
                <a:spLocks noChangeArrowheads="1"/>
              </p:cNvSpPr>
              <p:nvPr/>
            </p:nvSpPr>
            <p:spPr bwMode="auto">
              <a:xfrm>
                <a:off x="258" y="3096"/>
                <a:ext cx="5235" cy="12"/>
              </a:xfrm>
              <a:prstGeom prst="rect">
                <a:avLst/>
              </a:prstGeom>
              <a:solidFill>
                <a:srgbClr val="792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5" name="Rectangle 580"/>
              <p:cNvSpPr>
                <a:spLocks noChangeArrowheads="1"/>
              </p:cNvSpPr>
              <p:nvPr/>
            </p:nvSpPr>
            <p:spPr bwMode="auto">
              <a:xfrm>
                <a:off x="258" y="3108"/>
                <a:ext cx="5235" cy="12"/>
              </a:xfrm>
              <a:prstGeom prst="rect">
                <a:avLst/>
              </a:prstGeom>
              <a:solidFill>
                <a:srgbClr val="772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6" name="Rectangle 581"/>
              <p:cNvSpPr>
                <a:spLocks noChangeArrowheads="1"/>
              </p:cNvSpPr>
              <p:nvPr/>
            </p:nvSpPr>
            <p:spPr bwMode="auto">
              <a:xfrm>
                <a:off x="258" y="3120"/>
                <a:ext cx="5235" cy="12"/>
              </a:xfrm>
              <a:prstGeom prst="rect">
                <a:avLst/>
              </a:prstGeom>
              <a:solidFill>
                <a:srgbClr val="752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7" name="Rectangle 582"/>
              <p:cNvSpPr>
                <a:spLocks noChangeArrowheads="1"/>
              </p:cNvSpPr>
              <p:nvPr/>
            </p:nvSpPr>
            <p:spPr bwMode="auto">
              <a:xfrm>
                <a:off x="258" y="3132"/>
                <a:ext cx="5235" cy="12"/>
              </a:xfrm>
              <a:prstGeom prst="rect">
                <a:avLst/>
              </a:prstGeom>
              <a:solidFill>
                <a:srgbClr val="732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8" name="Rectangle 583"/>
              <p:cNvSpPr>
                <a:spLocks noChangeArrowheads="1"/>
              </p:cNvSpPr>
              <p:nvPr/>
            </p:nvSpPr>
            <p:spPr bwMode="auto">
              <a:xfrm>
                <a:off x="258" y="3144"/>
                <a:ext cx="5235" cy="12"/>
              </a:xfrm>
              <a:prstGeom prst="rect">
                <a:avLst/>
              </a:prstGeom>
              <a:solidFill>
                <a:srgbClr val="722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29" name="Rectangle 584"/>
              <p:cNvSpPr>
                <a:spLocks noChangeArrowheads="1"/>
              </p:cNvSpPr>
              <p:nvPr/>
            </p:nvSpPr>
            <p:spPr bwMode="auto">
              <a:xfrm>
                <a:off x="258" y="3156"/>
                <a:ext cx="5235" cy="12"/>
              </a:xfrm>
              <a:prstGeom prst="rect">
                <a:avLst/>
              </a:prstGeom>
              <a:solidFill>
                <a:srgbClr val="7025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0" name="Rectangle 585"/>
              <p:cNvSpPr>
                <a:spLocks noChangeArrowheads="1"/>
              </p:cNvSpPr>
              <p:nvPr/>
            </p:nvSpPr>
            <p:spPr bwMode="auto">
              <a:xfrm>
                <a:off x="258" y="3168"/>
                <a:ext cx="5235" cy="12"/>
              </a:xfrm>
              <a:prstGeom prst="rect">
                <a:avLst/>
              </a:prstGeom>
              <a:solidFill>
                <a:srgbClr val="6F2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1" name="Rectangle 586"/>
              <p:cNvSpPr>
                <a:spLocks noChangeArrowheads="1"/>
              </p:cNvSpPr>
              <p:nvPr/>
            </p:nvSpPr>
            <p:spPr bwMode="auto">
              <a:xfrm>
                <a:off x="258" y="3180"/>
                <a:ext cx="5235" cy="11"/>
              </a:xfrm>
              <a:prstGeom prst="rect">
                <a:avLst/>
              </a:prstGeom>
              <a:solidFill>
                <a:srgbClr val="6D2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2" name="Rectangle 587"/>
              <p:cNvSpPr>
                <a:spLocks noChangeArrowheads="1"/>
              </p:cNvSpPr>
              <p:nvPr/>
            </p:nvSpPr>
            <p:spPr bwMode="auto">
              <a:xfrm>
                <a:off x="258" y="3191"/>
                <a:ext cx="5235" cy="12"/>
              </a:xfrm>
              <a:prstGeom prst="rect">
                <a:avLst/>
              </a:prstGeom>
              <a:solidFill>
                <a:srgbClr val="6C23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3" name="Rectangle 588"/>
              <p:cNvSpPr>
                <a:spLocks noChangeArrowheads="1"/>
              </p:cNvSpPr>
              <p:nvPr/>
            </p:nvSpPr>
            <p:spPr bwMode="auto">
              <a:xfrm>
                <a:off x="258" y="3203"/>
                <a:ext cx="5235" cy="12"/>
              </a:xfrm>
              <a:prstGeom prst="rect">
                <a:avLst/>
              </a:prstGeom>
              <a:solidFill>
                <a:srgbClr val="6A2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4" name="Rectangle 589"/>
              <p:cNvSpPr>
                <a:spLocks noChangeArrowheads="1"/>
              </p:cNvSpPr>
              <p:nvPr/>
            </p:nvSpPr>
            <p:spPr bwMode="auto">
              <a:xfrm>
                <a:off x="258" y="3215"/>
                <a:ext cx="5235" cy="12"/>
              </a:xfrm>
              <a:prstGeom prst="rect">
                <a:avLst/>
              </a:prstGeom>
              <a:solidFill>
                <a:srgbClr val="682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5" name="Rectangle 590"/>
              <p:cNvSpPr>
                <a:spLocks noChangeArrowheads="1"/>
              </p:cNvSpPr>
              <p:nvPr/>
            </p:nvSpPr>
            <p:spPr bwMode="auto">
              <a:xfrm>
                <a:off x="258" y="3227"/>
                <a:ext cx="5235" cy="12"/>
              </a:xfrm>
              <a:prstGeom prst="rect">
                <a:avLst/>
              </a:prstGeom>
              <a:solidFill>
                <a:srgbClr val="672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6" name="Rectangle 591"/>
              <p:cNvSpPr>
                <a:spLocks noChangeArrowheads="1"/>
              </p:cNvSpPr>
              <p:nvPr/>
            </p:nvSpPr>
            <p:spPr bwMode="auto">
              <a:xfrm>
                <a:off x="258" y="3239"/>
                <a:ext cx="5235" cy="12"/>
              </a:xfrm>
              <a:prstGeom prst="rect">
                <a:avLst/>
              </a:prstGeom>
              <a:solidFill>
                <a:srgbClr val="652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7" name="Rectangle 592"/>
              <p:cNvSpPr>
                <a:spLocks noChangeArrowheads="1"/>
              </p:cNvSpPr>
              <p:nvPr/>
            </p:nvSpPr>
            <p:spPr bwMode="auto">
              <a:xfrm>
                <a:off x="258" y="3251"/>
                <a:ext cx="5235" cy="12"/>
              </a:xfrm>
              <a:prstGeom prst="rect">
                <a:avLst/>
              </a:prstGeom>
              <a:solidFill>
                <a:srgbClr val="632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8" name="Rectangle 593"/>
              <p:cNvSpPr>
                <a:spLocks noChangeArrowheads="1"/>
              </p:cNvSpPr>
              <p:nvPr/>
            </p:nvSpPr>
            <p:spPr bwMode="auto">
              <a:xfrm>
                <a:off x="258" y="3263"/>
                <a:ext cx="5235" cy="12"/>
              </a:xfrm>
              <a:prstGeom prst="rect">
                <a:avLst/>
              </a:prstGeom>
              <a:solidFill>
                <a:srgbClr val="622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39" name="Rectangle 594"/>
              <p:cNvSpPr>
                <a:spLocks noChangeArrowheads="1"/>
              </p:cNvSpPr>
              <p:nvPr/>
            </p:nvSpPr>
            <p:spPr bwMode="auto">
              <a:xfrm>
                <a:off x="258" y="3275"/>
                <a:ext cx="5235" cy="11"/>
              </a:xfrm>
              <a:prstGeom prst="rect">
                <a:avLst/>
              </a:prstGeom>
              <a:solidFill>
                <a:srgbClr val="601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0" name="Rectangle 595"/>
              <p:cNvSpPr>
                <a:spLocks noChangeArrowheads="1"/>
              </p:cNvSpPr>
              <p:nvPr/>
            </p:nvSpPr>
            <p:spPr bwMode="auto">
              <a:xfrm>
                <a:off x="258" y="3286"/>
                <a:ext cx="5235" cy="12"/>
              </a:xfrm>
              <a:prstGeom prst="rect">
                <a:avLst/>
              </a:prstGeom>
              <a:solidFill>
                <a:srgbClr val="5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1" name="Rectangle 596"/>
              <p:cNvSpPr>
                <a:spLocks noChangeArrowheads="1"/>
              </p:cNvSpPr>
              <p:nvPr/>
            </p:nvSpPr>
            <p:spPr bwMode="auto">
              <a:xfrm>
                <a:off x="258" y="3298"/>
                <a:ext cx="5235" cy="12"/>
              </a:xfrm>
              <a:prstGeom prst="rect">
                <a:avLst/>
              </a:prstGeom>
              <a:solidFill>
                <a:srgbClr val="5D1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2" name="Rectangle 597"/>
              <p:cNvSpPr>
                <a:spLocks noChangeArrowheads="1"/>
              </p:cNvSpPr>
              <p:nvPr/>
            </p:nvSpPr>
            <p:spPr bwMode="auto">
              <a:xfrm>
                <a:off x="258" y="3310"/>
                <a:ext cx="5235" cy="12"/>
              </a:xfrm>
              <a:prstGeom prst="rect">
                <a:avLst/>
              </a:prstGeom>
              <a:solidFill>
                <a:srgbClr val="5C1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3" name="Rectangle 598"/>
              <p:cNvSpPr>
                <a:spLocks noChangeArrowheads="1"/>
              </p:cNvSpPr>
              <p:nvPr/>
            </p:nvSpPr>
            <p:spPr bwMode="auto">
              <a:xfrm>
                <a:off x="258" y="3322"/>
                <a:ext cx="5235" cy="12"/>
              </a:xfrm>
              <a:prstGeom prst="rect">
                <a:avLst/>
              </a:prstGeom>
              <a:solidFill>
                <a:srgbClr val="5B1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4" name="Rectangle 599"/>
              <p:cNvSpPr>
                <a:spLocks noChangeArrowheads="1"/>
              </p:cNvSpPr>
              <p:nvPr/>
            </p:nvSpPr>
            <p:spPr bwMode="auto">
              <a:xfrm>
                <a:off x="258" y="3334"/>
                <a:ext cx="5235" cy="12"/>
              </a:xfrm>
              <a:prstGeom prst="rect">
                <a:avLst/>
              </a:prstGeom>
              <a:solidFill>
                <a:srgbClr val="591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5" name="Rectangle 600"/>
              <p:cNvSpPr>
                <a:spLocks noChangeArrowheads="1"/>
              </p:cNvSpPr>
              <p:nvPr/>
            </p:nvSpPr>
            <p:spPr bwMode="auto">
              <a:xfrm>
                <a:off x="258" y="3346"/>
                <a:ext cx="5235" cy="12"/>
              </a:xfrm>
              <a:prstGeom prst="rect">
                <a:avLst/>
              </a:prstGeom>
              <a:solidFill>
                <a:srgbClr val="581D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6" name="Rectangle 601"/>
              <p:cNvSpPr>
                <a:spLocks noChangeArrowheads="1"/>
              </p:cNvSpPr>
              <p:nvPr/>
            </p:nvSpPr>
            <p:spPr bwMode="auto">
              <a:xfrm>
                <a:off x="258" y="3358"/>
                <a:ext cx="5235" cy="12"/>
              </a:xfrm>
              <a:prstGeom prst="rect">
                <a:avLst/>
              </a:prstGeom>
              <a:solidFill>
                <a:srgbClr val="57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7" name="Rectangle 602"/>
              <p:cNvSpPr>
                <a:spLocks noChangeArrowheads="1"/>
              </p:cNvSpPr>
              <p:nvPr/>
            </p:nvSpPr>
            <p:spPr bwMode="auto">
              <a:xfrm>
                <a:off x="258" y="3370"/>
                <a:ext cx="5235" cy="11"/>
              </a:xfrm>
              <a:prstGeom prst="rect">
                <a:avLst/>
              </a:prstGeom>
              <a:solidFill>
                <a:srgbClr val="55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8" name="Rectangle 603"/>
              <p:cNvSpPr>
                <a:spLocks noChangeArrowheads="1"/>
              </p:cNvSpPr>
              <p:nvPr/>
            </p:nvSpPr>
            <p:spPr bwMode="auto">
              <a:xfrm>
                <a:off x="258" y="3381"/>
                <a:ext cx="5235" cy="12"/>
              </a:xfrm>
              <a:prstGeom prst="rect">
                <a:avLst/>
              </a:prstGeom>
              <a:solidFill>
                <a:srgbClr val="541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49" name="Rectangle 604"/>
              <p:cNvSpPr>
                <a:spLocks noChangeArrowheads="1"/>
              </p:cNvSpPr>
              <p:nvPr/>
            </p:nvSpPr>
            <p:spPr bwMode="auto">
              <a:xfrm>
                <a:off x="258" y="3393"/>
                <a:ext cx="5235" cy="12"/>
              </a:xfrm>
              <a:prstGeom prst="rect">
                <a:avLst/>
              </a:prstGeom>
              <a:solidFill>
                <a:srgbClr val="531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0" name="Rectangle 605"/>
              <p:cNvSpPr>
                <a:spLocks noChangeArrowheads="1"/>
              </p:cNvSpPr>
              <p:nvPr/>
            </p:nvSpPr>
            <p:spPr bwMode="auto">
              <a:xfrm>
                <a:off x="258" y="3405"/>
                <a:ext cx="5235" cy="12"/>
              </a:xfrm>
              <a:prstGeom prst="rect">
                <a:avLst/>
              </a:prstGeom>
              <a:solidFill>
                <a:srgbClr val="521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1" name="Rectangle 606"/>
              <p:cNvSpPr>
                <a:spLocks noChangeArrowheads="1"/>
              </p:cNvSpPr>
              <p:nvPr/>
            </p:nvSpPr>
            <p:spPr bwMode="auto">
              <a:xfrm>
                <a:off x="258" y="3417"/>
                <a:ext cx="5235" cy="12"/>
              </a:xfrm>
              <a:prstGeom prst="rect">
                <a:avLst/>
              </a:prstGeom>
              <a:solidFill>
                <a:srgbClr val="51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2" name="Rectangle 607"/>
              <p:cNvSpPr>
                <a:spLocks noChangeArrowheads="1"/>
              </p:cNvSpPr>
              <p:nvPr/>
            </p:nvSpPr>
            <p:spPr bwMode="auto">
              <a:xfrm>
                <a:off x="258" y="3429"/>
                <a:ext cx="5235" cy="12"/>
              </a:xfrm>
              <a:prstGeom prst="rect">
                <a:avLst/>
              </a:prstGeom>
              <a:solidFill>
                <a:srgbClr val="50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3" name="Rectangle 608"/>
              <p:cNvSpPr>
                <a:spLocks noChangeArrowheads="1"/>
              </p:cNvSpPr>
              <p:nvPr/>
            </p:nvSpPr>
            <p:spPr bwMode="auto">
              <a:xfrm>
                <a:off x="258" y="3441"/>
                <a:ext cx="5235" cy="12"/>
              </a:xfrm>
              <a:prstGeom prst="rect">
                <a:avLst/>
              </a:prstGeom>
              <a:solidFill>
                <a:srgbClr val="4F1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4" name="Rectangle 609"/>
              <p:cNvSpPr>
                <a:spLocks noChangeArrowheads="1"/>
              </p:cNvSpPr>
              <p:nvPr/>
            </p:nvSpPr>
            <p:spPr bwMode="auto">
              <a:xfrm>
                <a:off x="258" y="3453"/>
                <a:ext cx="5235" cy="12"/>
              </a:xfrm>
              <a:prstGeom prst="rect">
                <a:avLst/>
              </a:prstGeom>
              <a:solidFill>
                <a:srgbClr val="4E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5" name="Rectangle 610"/>
              <p:cNvSpPr>
                <a:spLocks noChangeArrowheads="1"/>
              </p:cNvSpPr>
              <p:nvPr/>
            </p:nvSpPr>
            <p:spPr bwMode="auto">
              <a:xfrm>
                <a:off x="258" y="3465"/>
                <a:ext cx="5235" cy="11"/>
              </a:xfrm>
              <a:prstGeom prst="rect">
                <a:avLst/>
              </a:prstGeom>
              <a:solidFill>
                <a:srgbClr val="4D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6" name="Rectangle 611"/>
              <p:cNvSpPr>
                <a:spLocks noChangeArrowheads="1"/>
              </p:cNvSpPr>
              <p:nvPr/>
            </p:nvSpPr>
            <p:spPr bwMode="auto">
              <a:xfrm>
                <a:off x="258" y="3476"/>
                <a:ext cx="5235" cy="12"/>
              </a:xfrm>
              <a:prstGeom prst="rect">
                <a:avLst/>
              </a:prstGeom>
              <a:solidFill>
                <a:srgbClr val="4C1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7" name="Rectangle 612"/>
              <p:cNvSpPr>
                <a:spLocks noChangeArrowheads="1"/>
              </p:cNvSpPr>
              <p:nvPr/>
            </p:nvSpPr>
            <p:spPr bwMode="auto">
              <a:xfrm>
                <a:off x="258" y="3488"/>
                <a:ext cx="5235" cy="12"/>
              </a:xfrm>
              <a:prstGeom prst="rect">
                <a:avLst/>
              </a:prstGeom>
              <a:solidFill>
                <a:srgbClr val="4C1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8" name="Rectangle 613"/>
              <p:cNvSpPr>
                <a:spLocks noChangeArrowheads="1"/>
              </p:cNvSpPr>
              <p:nvPr/>
            </p:nvSpPr>
            <p:spPr bwMode="auto">
              <a:xfrm>
                <a:off x="258" y="3500"/>
                <a:ext cx="5235" cy="12"/>
              </a:xfrm>
              <a:prstGeom prst="rect">
                <a:avLst/>
              </a:prstGeom>
              <a:solidFill>
                <a:srgbClr val="4B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59" name="Rectangle 614"/>
              <p:cNvSpPr>
                <a:spLocks noChangeArrowheads="1"/>
              </p:cNvSpPr>
              <p:nvPr/>
            </p:nvSpPr>
            <p:spPr bwMode="auto">
              <a:xfrm>
                <a:off x="258" y="3512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60" name="Rectangle 615"/>
              <p:cNvSpPr>
                <a:spLocks noChangeArrowheads="1"/>
              </p:cNvSpPr>
              <p:nvPr/>
            </p:nvSpPr>
            <p:spPr bwMode="auto">
              <a:xfrm>
                <a:off x="258" y="3524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61" name="Rectangle 616"/>
              <p:cNvSpPr>
                <a:spLocks noChangeArrowheads="1"/>
              </p:cNvSpPr>
              <p:nvPr/>
            </p:nvSpPr>
            <p:spPr bwMode="auto">
              <a:xfrm>
                <a:off x="258" y="3536"/>
                <a:ext cx="5235" cy="12"/>
              </a:xfrm>
              <a:prstGeom prst="rect">
                <a:avLst/>
              </a:prstGeom>
              <a:solidFill>
                <a:srgbClr val="49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62" name="Rectangle 617"/>
              <p:cNvSpPr>
                <a:spLocks noChangeArrowheads="1"/>
              </p:cNvSpPr>
              <p:nvPr/>
            </p:nvSpPr>
            <p:spPr bwMode="auto">
              <a:xfrm>
                <a:off x="258" y="3548"/>
                <a:ext cx="5235" cy="12"/>
              </a:xfrm>
              <a:prstGeom prst="rect">
                <a:avLst/>
              </a:prstGeom>
              <a:solidFill>
                <a:srgbClr val="48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63" name="Rectangle 618"/>
              <p:cNvSpPr>
                <a:spLocks noChangeArrowheads="1"/>
              </p:cNvSpPr>
              <p:nvPr/>
            </p:nvSpPr>
            <p:spPr bwMode="auto">
              <a:xfrm>
                <a:off x="258" y="3560"/>
                <a:ext cx="5235" cy="11"/>
              </a:xfrm>
              <a:prstGeom prst="rect">
                <a:avLst/>
              </a:prstGeom>
              <a:solidFill>
                <a:srgbClr val="48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64" name="Rectangle 619"/>
              <p:cNvSpPr>
                <a:spLocks noChangeArrowheads="1"/>
              </p:cNvSpPr>
              <p:nvPr/>
            </p:nvSpPr>
            <p:spPr bwMode="auto">
              <a:xfrm>
                <a:off x="258" y="3571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65" name="Rectangle 620"/>
              <p:cNvSpPr>
                <a:spLocks noChangeArrowheads="1"/>
              </p:cNvSpPr>
              <p:nvPr/>
            </p:nvSpPr>
            <p:spPr bwMode="auto">
              <a:xfrm>
                <a:off x="258" y="3583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66" name="Rectangle 621"/>
              <p:cNvSpPr>
                <a:spLocks noChangeArrowheads="1"/>
              </p:cNvSpPr>
              <p:nvPr/>
            </p:nvSpPr>
            <p:spPr bwMode="auto">
              <a:xfrm>
                <a:off x="258" y="3595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6" name="Rectangle 623"/>
            <p:cNvSpPr>
              <a:spLocks noChangeArrowheads="1"/>
            </p:cNvSpPr>
            <p:nvPr/>
          </p:nvSpPr>
          <p:spPr bwMode="auto">
            <a:xfrm>
              <a:off x="348" y="1667"/>
              <a:ext cx="15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z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24"/>
            <p:cNvSpPr>
              <a:spLocks noChangeArrowheads="1"/>
            </p:cNvSpPr>
            <p:nvPr/>
          </p:nvSpPr>
          <p:spPr bwMode="auto">
            <a:xfrm>
              <a:off x="661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25"/>
            <p:cNvSpPr>
              <a:spLocks noChangeArrowheads="1"/>
            </p:cNvSpPr>
            <p:nvPr/>
          </p:nvSpPr>
          <p:spPr bwMode="auto">
            <a:xfrm>
              <a:off x="1150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26"/>
            <p:cNvSpPr>
              <a:spLocks noChangeArrowheads="1"/>
            </p:cNvSpPr>
            <p:nvPr/>
          </p:nvSpPr>
          <p:spPr bwMode="auto">
            <a:xfrm>
              <a:off x="1639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27"/>
            <p:cNvSpPr>
              <a:spLocks noChangeArrowheads="1"/>
            </p:cNvSpPr>
            <p:nvPr/>
          </p:nvSpPr>
          <p:spPr bwMode="auto">
            <a:xfrm>
              <a:off x="2130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628"/>
            <p:cNvSpPr>
              <a:spLocks noChangeArrowheads="1"/>
            </p:cNvSpPr>
            <p:nvPr/>
          </p:nvSpPr>
          <p:spPr bwMode="auto">
            <a:xfrm>
              <a:off x="2619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629"/>
            <p:cNvSpPr>
              <a:spLocks noChangeArrowheads="1"/>
            </p:cNvSpPr>
            <p:nvPr/>
          </p:nvSpPr>
          <p:spPr bwMode="auto">
            <a:xfrm>
              <a:off x="3108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630"/>
            <p:cNvSpPr>
              <a:spLocks noChangeArrowheads="1"/>
            </p:cNvSpPr>
            <p:nvPr/>
          </p:nvSpPr>
          <p:spPr bwMode="auto">
            <a:xfrm>
              <a:off x="3598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631"/>
            <p:cNvSpPr>
              <a:spLocks noChangeArrowheads="1"/>
            </p:cNvSpPr>
            <p:nvPr/>
          </p:nvSpPr>
          <p:spPr bwMode="auto">
            <a:xfrm>
              <a:off x="4089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632"/>
            <p:cNvSpPr>
              <a:spLocks noChangeArrowheads="1"/>
            </p:cNvSpPr>
            <p:nvPr/>
          </p:nvSpPr>
          <p:spPr bwMode="auto">
            <a:xfrm>
              <a:off x="4578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633"/>
            <p:cNvSpPr>
              <a:spLocks noChangeArrowheads="1"/>
            </p:cNvSpPr>
            <p:nvPr/>
          </p:nvSpPr>
          <p:spPr bwMode="auto">
            <a:xfrm>
              <a:off x="5067" y="1654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634"/>
            <p:cNvSpPr>
              <a:spLocks noChangeArrowheads="1"/>
            </p:cNvSpPr>
            <p:nvPr/>
          </p:nvSpPr>
          <p:spPr bwMode="auto">
            <a:xfrm>
              <a:off x="372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635"/>
            <p:cNvSpPr>
              <a:spLocks noChangeArrowheads="1"/>
            </p:cNvSpPr>
            <p:nvPr/>
          </p:nvSpPr>
          <p:spPr bwMode="auto">
            <a:xfrm>
              <a:off x="747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636"/>
            <p:cNvSpPr>
              <a:spLocks noChangeArrowheads="1"/>
            </p:cNvSpPr>
            <p:nvPr/>
          </p:nvSpPr>
          <p:spPr bwMode="auto">
            <a:xfrm>
              <a:off x="1237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637"/>
            <p:cNvSpPr>
              <a:spLocks noChangeArrowheads="1"/>
            </p:cNvSpPr>
            <p:nvPr/>
          </p:nvSpPr>
          <p:spPr bwMode="auto">
            <a:xfrm>
              <a:off x="1726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638"/>
            <p:cNvSpPr>
              <a:spLocks noChangeArrowheads="1"/>
            </p:cNvSpPr>
            <p:nvPr/>
          </p:nvSpPr>
          <p:spPr bwMode="auto">
            <a:xfrm>
              <a:off x="2216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639"/>
            <p:cNvSpPr>
              <a:spLocks noChangeArrowheads="1"/>
            </p:cNvSpPr>
            <p:nvPr/>
          </p:nvSpPr>
          <p:spPr bwMode="auto">
            <a:xfrm>
              <a:off x="2706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640"/>
            <p:cNvSpPr>
              <a:spLocks noChangeArrowheads="1"/>
            </p:cNvSpPr>
            <p:nvPr/>
          </p:nvSpPr>
          <p:spPr bwMode="auto">
            <a:xfrm>
              <a:off x="3195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641"/>
            <p:cNvSpPr>
              <a:spLocks noChangeArrowheads="1"/>
            </p:cNvSpPr>
            <p:nvPr/>
          </p:nvSpPr>
          <p:spPr bwMode="auto">
            <a:xfrm>
              <a:off x="3685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642"/>
            <p:cNvSpPr>
              <a:spLocks noChangeArrowheads="1"/>
            </p:cNvSpPr>
            <p:nvPr/>
          </p:nvSpPr>
          <p:spPr bwMode="auto">
            <a:xfrm>
              <a:off x="4175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643"/>
            <p:cNvSpPr>
              <a:spLocks noChangeArrowheads="1"/>
            </p:cNvSpPr>
            <p:nvPr/>
          </p:nvSpPr>
          <p:spPr bwMode="auto">
            <a:xfrm>
              <a:off x="4664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644"/>
            <p:cNvSpPr>
              <a:spLocks noChangeArrowheads="1"/>
            </p:cNvSpPr>
            <p:nvPr/>
          </p:nvSpPr>
          <p:spPr bwMode="auto">
            <a:xfrm>
              <a:off x="5154" y="1898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645"/>
            <p:cNvSpPr>
              <a:spLocks noChangeArrowheads="1"/>
            </p:cNvSpPr>
            <p:nvPr/>
          </p:nvSpPr>
          <p:spPr bwMode="auto">
            <a:xfrm>
              <a:off x="326" y="2142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2000" b="1" dirty="0" smtClean="0"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</a:t>
              </a: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646"/>
            <p:cNvSpPr>
              <a:spLocks noChangeArrowheads="1"/>
            </p:cNvSpPr>
            <p:nvPr/>
          </p:nvSpPr>
          <p:spPr bwMode="auto">
            <a:xfrm>
              <a:off x="580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0,6915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647"/>
            <p:cNvSpPr>
              <a:spLocks noChangeArrowheads="1"/>
            </p:cNvSpPr>
            <p:nvPr/>
          </p:nvSpPr>
          <p:spPr bwMode="auto">
            <a:xfrm>
              <a:off x="1070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0,6950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648"/>
            <p:cNvSpPr>
              <a:spLocks noChangeArrowheads="1"/>
            </p:cNvSpPr>
            <p:nvPr/>
          </p:nvSpPr>
          <p:spPr bwMode="auto">
            <a:xfrm>
              <a:off x="1559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0,6985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24" name="Rectangle 649"/>
            <p:cNvSpPr>
              <a:spLocks noChangeArrowheads="1"/>
            </p:cNvSpPr>
            <p:nvPr/>
          </p:nvSpPr>
          <p:spPr bwMode="auto">
            <a:xfrm>
              <a:off x="2049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0,7019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25" name="Rectangle 650"/>
            <p:cNvSpPr>
              <a:spLocks noChangeArrowheads="1"/>
            </p:cNvSpPr>
            <p:nvPr/>
          </p:nvSpPr>
          <p:spPr bwMode="auto">
            <a:xfrm>
              <a:off x="2539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0,7054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26" name="Rectangle 651"/>
            <p:cNvSpPr>
              <a:spLocks noChangeArrowheads="1"/>
            </p:cNvSpPr>
            <p:nvPr/>
          </p:nvSpPr>
          <p:spPr bwMode="auto">
            <a:xfrm>
              <a:off x="3028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0,7088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27" name="Rectangle 652"/>
            <p:cNvSpPr>
              <a:spLocks noChangeArrowheads="1"/>
            </p:cNvSpPr>
            <p:nvPr/>
          </p:nvSpPr>
          <p:spPr bwMode="auto">
            <a:xfrm>
              <a:off x="3518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0,7123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28" name="Rectangle 653"/>
            <p:cNvSpPr>
              <a:spLocks noChangeArrowheads="1"/>
            </p:cNvSpPr>
            <p:nvPr/>
          </p:nvSpPr>
          <p:spPr bwMode="auto">
            <a:xfrm>
              <a:off x="4008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0,7157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29" name="Rectangle 654"/>
            <p:cNvSpPr>
              <a:spLocks noChangeArrowheads="1"/>
            </p:cNvSpPr>
            <p:nvPr/>
          </p:nvSpPr>
          <p:spPr bwMode="auto">
            <a:xfrm>
              <a:off x="4497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0,7190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0" name="Rectangle 655"/>
            <p:cNvSpPr>
              <a:spLocks noChangeArrowheads="1"/>
            </p:cNvSpPr>
            <p:nvPr/>
          </p:nvSpPr>
          <p:spPr bwMode="auto">
            <a:xfrm>
              <a:off x="4987" y="215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0,7224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1" name="Rectangle 656"/>
            <p:cNvSpPr>
              <a:spLocks noChangeArrowheads="1"/>
            </p:cNvSpPr>
            <p:nvPr/>
          </p:nvSpPr>
          <p:spPr bwMode="auto">
            <a:xfrm>
              <a:off x="326" y="2386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2" name="Rectangle 657"/>
            <p:cNvSpPr>
              <a:spLocks noChangeArrowheads="1"/>
            </p:cNvSpPr>
            <p:nvPr/>
          </p:nvSpPr>
          <p:spPr bwMode="auto">
            <a:xfrm>
              <a:off x="580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0,7257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3" name="Rectangle 658"/>
            <p:cNvSpPr>
              <a:spLocks noChangeArrowheads="1"/>
            </p:cNvSpPr>
            <p:nvPr/>
          </p:nvSpPr>
          <p:spPr bwMode="auto">
            <a:xfrm>
              <a:off x="1070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0,7291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4" name="Rectangle 659"/>
            <p:cNvSpPr>
              <a:spLocks noChangeArrowheads="1"/>
            </p:cNvSpPr>
            <p:nvPr/>
          </p:nvSpPr>
          <p:spPr bwMode="auto">
            <a:xfrm>
              <a:off x="1559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0,7324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5" name="Rectangle 660"/>
            <p:cNvSpPr>
              <a:spLocks noChangeArrowheads="1"/>
            </p:cNvSpPr>
            <p:nvPr/>
          </p:nvSpPr>
          <p:spPr bwMode="auto">
            <a:xfrm>
              <a:off x="2049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0,7357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6" name="Rectangle 661"/>
            <p:cNvSpPr>
              <a:spLocks noChangeArrowheads="1"/>
            </p:cNvSpPr>
            <p:nvPr/>
          </p:nvSpPr>
          <p:spPr bwMode="auto">
            <a:xfrm>
              <a:off x="2539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0,7389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7" name="Rectangle 662"/>
            <p:cNvSpPr>
              <a:spLocks noChangeArrowheads="1"/>
            </p:cNvSpPr>
            <p:nvPr/>
          </p:nvSpPr>
          <p:spPr bwMode="auto">
            <a:xfrm>
              <a:off x="3028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0,7422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8" name="Rectangle 663"/>
            <p:cNvSpPr>
              <a:spLocks noChangeArrowheads="1"/>
            </p:cNvSpPr>
            <p:nvPr/>
          </p:nvSpPr>
          <p:spPr bwMode="auto">
            <a:xfrm>
              <a:off x="3518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0,7454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39" name="Rectangle 664"/>
            <p:cNvSpPr>
              <a:spLocks noChangeArrowheads="1"/>
            </p:cNvSpPr>
            <p:nvPr/>
          </p:nvSpPr>
          <p:spPr bwMode="auto">
            <a:xfrm>
              <a:off x="4008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0,7486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40" name="Rectangle 665"/>
            <p:cNvSpPr>
              <a:spLocks noChangeArrowheads="1"/>
            </p:cNvSpPr>
            <p:nvPr/>
          </p:nvSpPr>
          <p:spPr bwMode="auto">
            <a:xfrm>
              <a:off x="4497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0,7517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41" name="Rectangle 666"/>
            <p:cNvSpPr>
              <a:spLocks noChangeArrowheads="1"/>
            </p:cNvSpPr>
            <p:nvPr/>
          </p:nvSpPr>
          <p:spPr bwMode="auto">
            <a:xfrm>
              <a:off x="4987" y="239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0,7549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42" name="Rectangle 667"/>
            <p:cNvSpPr>
              <a:spLocks noChangeArrowheads="1"/>
            </p:cNvSpPr>
            <p:nvPr/>
          </p:nvSpPr>
          <p:spPr bwMode="auto">
            <a:xfrm>
              <a:off x="326" y="2630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2000" b="1" dirty="0" smtClean="0"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</a:t>
              </a: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43" name="Rectangle 668"/>
            <p:cNvSpPr>
              <a:spLocks noChangeArrowheads="1"/>
            </p:cNvSpPr>
            <p:nvPr/>
          </p:nvSpPr>
          <p:spPr bwMode="auto">
            <a:xfrm>
              <a:off x="580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0,7580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44" name="Rectangle 669"/>
            <p:cNvSpPr>
              <a:spLocks noChangeArrowheads="1"/>
            </p:cNvSpPr>
            <p:nvPr/>
          </p:nvSpPr>
          <p:spPr bwMode="auto">
            <a:xfrm>
              <a:off x="1070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0,7611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47" name="Rectangle 670"/>
            <p:cNvSpPr>
              <a:spLocks noChangeArrowheads="1"/>
            </p:cNvSpPr>
            <p:nvPr/>
          </p:nvSpPr>
          <p:spPr bwMode="auto">
            <a:xfrm>
              <a:off x="1559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0,7642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58" name="Rectangle 671"/>
            <p:cNvSpPr>
              <a:spLocks noChangeArrowheads="1"/>
            </p:cNvSpPr>
            <p:nvPr/>
          </p:nvSpPr>
          <p:spPr bwMode="auto">
            <a:xfrm>
              <a:off x="2049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0,7673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59" name="Rectangle 672"/>
            <p:cNvSpPr>
              <a:spLocks noChangeArrowheads="1"/>
            </p:cNvSpPr>
            <p:nvPr/>
          </p:nvSpPr>
          <p:spPr bwMode="auto">
            <a:xfrm>
              <a:off x="2539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0,7704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0" name="Rectangle 673"/>
            <p:cNvSpPr>
              <a:spLocks noChangeArrowheads="1"/>
            </p:cNvSpPr>
            <p:nvPr/>
          </p:nvSpPr>
          <p:spPr bwMode="auto">
            <a:xfrm>
              <a:off x="3028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0,7734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1" name="Rectangle 674"/>
            <p:cNvSpPr>
              <a:spLocks noChangeArrowheads="1"/>
            </p:cNvSpPr>
            <p:nvPr/>
          </p:nvSpPr>
          <p:spPr bwMode="auto">
            <a:xfrm>
              <a:off x="3518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0,7764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2" name="Rectangle 675"/>
            <p:cNvSpPr>
              <a:spLocks noChangeArrowheads="1"/>
            </p:cNvSpPr>
            <p:nvPr/>
          </p:nvSpPr>
          <p:spPr bwMode="auto">
            <a:xfrm>
              <a:off x="4008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0,7794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3" name="Rectangle 676"/>
            <p:cNvSpPr>
              <a:spLocks noChangeArrowheads="1"/>
            </p:cNvSpPr>
            <p:nvPr/>
          </p:nvSpPr>
          <p:spPr bwMode="auto">
            <a:xfrm>
              <a:off x="4497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0,7823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4" name="Rectangle 677"/>
            <p:cNvSpPr>
              <a:spLocks noChangeArrowheads="1"/>
            </p:cNvSpPr>
            <p:nvPr/>
          </p:nvSpPr>
          <p:spPr bwMode="auto">
            <a:xfrm>
              <a:off x="4987" y="2642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0,7852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5" name="Rectangle 678"/>
            <p:cNvSpPr>
              <a:spLocks noChangeArrowheads="1"/>
            </p:cNvSpPr>
            <p:nvPr/>
          </p:nvSpPr>
          <p:spPr bwMode="auto">
            <a:xfrm>
              <a:off x="326" y="2874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6" name="Rectangle 679"/>
            <p:cNvSpPr>
              <a:spLocks noChangeArrowheads="1"/>
            </p:cNvSpPr>
            <p:nvPr/>
          </p:nvSpPr>
          <p:spPr bwMode="auto">
            <a:xfrm>
              <a:off x="580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0,7881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7" name="Rectangle 680"/>
            <p:cNvSpPr>
              <a:spLocks noChangeArrowheads="1"/>
            </p:cNvSpPr>
            <p:nvPr/>
          </p:nvSpPr>
          <p:spPr bwMode="auto">
            <a:xfrm>
              <a:off x="1070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0,7910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8" name="Rectangle 681"/>
            <p:cNvSpPr>
              <a:spLocks noChangeArrowheads="1"/>
            </p:cNvSpPr>
            <p:nvPr/>
          </p:nvSpPr>
          <p:spPr bwMode="auto">
            <a:xfrm>
              <a:off x="1559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0,7939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69" name="Rectangle 682"/>
            <p:cNvSpPr>
              <a:spLocks noChangeArrowheads="1"/>
            </p:cNvSpPr>
            <p:nvPr/>
          </p:nvSpPr>
          <p:spPr bwMode="auto">
            <a:xfrm>
              <a:off x="2049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0,7967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0" name="Rectangle 683"/>
            <p:cNvSpPr>
              <a:spLocks noChangeArrowheads="1"/>
            </p:cNvSpPr>
            <p:nvPr/>
          </p:nvSpPr>
          <p:spPr bwMode="auto">
            <a:xfrm>
              <a:off x="2539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0,7995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1" name="Rectangle 684"/>
            <p:cNvSpPr>
              <a:spLocks noChangeArrowheads="1"/>
            </p:cNvSpPr>
            <p:nvPr/>
          </p:nvSpPr>
          <p:spPr bwMode="auto">
            <a:xfrm>
              <a:off x="3028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0,8023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2" name="Rectangle 685"/>
            <p:cNvSpPr>
              <a:spLocks noChangeArrowheads="1"/>
            </p:cNvSpPr>
            <p:nvPr/>
          </p:nvSpPr>
          <p:spPr bwMode="auto">
            <a:xfrm>
              <a:off x="3518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0,8051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3" name="Rectangle 686"/>
            <p:cNvSpPr>
              <a:spLocks noChangeArrowheads="1"/>
            </p:cNvSpPr>
            <p:nvPr/>
          </p:nvSpPr>
          <p:spPr bwMode="auto">
            <a:xfrm>
              <a:off x="4008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0,8078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4" name="Rectangle 687"/>
            <p:cNvSpPr>
              <a:spLocks noChangeArrowheads="1"/>
            </p:cNvSpPr>
            <p:nvPr/>
          </p:nvSpPr>
          <p:spPr bwMode="auto">
            <a:xfrm>
              <a:off x="4497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0,8106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5" name="Rectangle 688"/>
            <p:cNvSpPr>
              <a:spLocks noChangeArrowheads="1"/>
            </p:cNvSpPr>
            <p:nvPr/>
          </p:nvSpPr>
          <p:spPr bwMode="auto">
            <a:xfrm>
              <a:off x="4987" y="2886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0,8133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6" name="Rectangle 689"/>
            <p:cNvSpPr>
              <a:spLocks noChangeArrowheads="1"/>
            </p:cNvSpPr>
            <p:nvPr/>
          </p:nvSpPr>
          <p:spPr bwMode="auto">
            <a:xfrm>
              <a:off x="326" y="3117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7" name="Rectangle 690"/>
            <p:cNvSpPr>
              <a:spLocks noChangeArrowheads="1"/>
            </p:cNvSpPr>
            <p:nvPr/>
          </p:nvSpPr>
          <p:spPr bwMode="auto">
            <a:xfrm>
              <a:off x="580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0,8159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8" name="Rectangle 691"/>
            <p:cNvSpPr>
              <a:spLocks noChangeArrowheads="1"/>
            </p:cNvSpPr>
            <p:nvPr/>
          </p:nvSpPr>
          <p:spPr bwMode="auto">
            <a:xfrm>
              <a:off x="1070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0,8186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79" name="Rectangle 692"/>
            <p:cNvSpPr>
              <a:spLocks noChangeArrowheads="1"/>
            </p:cNvSpPr>
            <p:nvPr/>
          </p:nvSpPr>
          <p:spPr bwMode="auto">
            <a:xfrm>
              <a:off x="1559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0,8212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0" name="Rectangle 693"/>
            <p:cNvSpPr>
              <a:spLocks noChangeArrowheads="1"/>
            </p:cNvSpPr>
            <p:nvPr/>
          </p:nvSpPr>
          <p:spPr bwMode="auto">
            <a:xfrm>
              <a:off x="2049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0,8238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1" name="Rectangle 694"/>
            <p:cNvSpPr>
              <a:spLocks noChangeArrowheads="1"/>
            </p:cNvSpPr>
            <p:nvPr/>
          </p:nvSpPr>
          <p:spPr bwMode="auto">
            <a:xfrm>
              <a:off x="2539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0,8264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2" name="Rectangle 695"/>
            <p:cNvSpPr>
              <a:spLocks noChangeArrowheads="1"/>
            </p:cNvSpPr>
            <p:nvPr/>
          </p:nvSpPr>
          <p:spPr bwMode="auto">
            <a:xfrm>
              <a:off x="3028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0,8289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3" name="Rectangle 696"/>
            <p:cNvSpPr>
              <a:spLocks noChangeArrowheads="1"/>
            </p:cNvSpPr>
            <p:nvPr/>
          </p:nvSpPr>
          <p:spPr bwMode="auto">
            <a:xfrm>
              <a:off x="3518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0,8315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4" name="Rectangle 697"/>
            <p:cNvSpPr>
              <a:spLocks noChangeArrowheads="1"/>
            </p:cNvSpPr>
            <p:nvPr/>
          </p:nvSpPr>
          <p:spPr bwMode="auto">
            <a:xfrm>
              <a:off x="4008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0,8340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5" name="Rectangle 698"/>
            <p:cNvSpPr>
              <a:spLocks noChangeArrowheads="1"/>
            </p:cNvSpPr>
            <p:nvPr/>
          </p:nvSpPr>
          <p:spPr bwMode="auto">
            <a:xfrm>
              <a:off x="4497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0,8365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6" name="Rectangle 699"/>
            <p:cNvSpPr>
              <a:spLocks noChangeArrowheads="1"/>
            </p:cNvSpPr>
            <p:nvPr/>
          </p:nvSpPr>
          <p:spPr bwMode="auto">
            <a:xfrm>
              <a:off x="4987" y="313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0,8389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7" name="Rectangle 700"/>
            <p:cNvSpPr>
              <a:spLocks noChangeArrowheads="1"/>
            </p:cNvSpPr>
            <p:nvPr/>
          </p:nvSpPr>
          <p:spPr bwMode="auto">
            <a:xfrm>
              <a:off x="372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8" name="Rectangle 701"/>
            <p:cNvSpPr>
              <a:spLocks noChangeArrowheads="1"/>
            </p:cNvSpPr>
            <p:nvPr/>
          </p:nvSpPr>
          <p:spPr bwMode="auto">
            <a:xfrm>
              <a:off x="747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89" name="Rectangle 702"/>
            <p:cNvSpPr>
              <a:spLocks noChangeArrowheads="1"/>
            </p:cNvSpPr>
            <p:nvPr/>
          </p:nvSpPr>
          <p:spPr bwMode="auto">
            <a:xfrm>
              <a:off x="1237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0" name="Rectangle 703"/>
            <p:cNvSpPr>
              <a:spLocks noChangeArrowheads="1"/>
            </p:cNvSpPr>
            <p:nvPr/>
          </p:nvSpPr>
          <p:spPr bwMode="auto">
            <a:xfrm>
              <a:off x="1726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1" name="Rectangle 704"/>
            <p:cNvSpPr>
              <a:spLocks noChangeArrowheads="1"/>
            </p:cNvSpPr>
            <p:nvPr/>
          </p:nvSpPr>
          <p:spPr bwMode="auto">
            <a:xfrm>
              <a:off x="2216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2" name="Rectangle 705"/>
            <p:cNvSpPr>
              <a:spLocks noChangeArrowheads="1"/>
            </p:cNvSpPr>
            <p:nvPr/>
          </p:nvSpPr>
          <p:spPr bwMode="auto">
            <a:xfrm>
              <a:off x="2706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3" name="Rectangle 706"/>
            <p:cNvSpPr>
              <a:spLocks noChangeArrowheads="1"/>
            </p:cNvSpPr>
            <p:nvPr/>
          </p:nvSpPr>
          <p:spPr bwMode="auto">
            <a:xfrm>
              <a:off x="3195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4" name="Rectangle 707"/>
            <p:cNvSpPr>
              <a:spLocks noChangeArrowheads="1"/>
            </p:cNvSpPr>
            <p:nvPr/>
          </p:nvSpPr>
          <p:spPr bwMode="auto">
            <a:xfrm>
              <a:off x="3685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5" name="Rectangle 708"/>
            <p:cNvSpPr>
              <a:spLocks noChangeArrowheads="1"/>
            </p:cNvSpPr>
            <p:nvPr/>
          </p:nvSpPr>
          <p:spPr bwMode="auto">
            <a:xfrm>
              <a:off x="4175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6" name="Rectangle 709"/>
            <p:cNvSpPr>
              <a:spLocks noChangeArrowheads="1"/>
            </p:cNvSpPr>
            <p:nvPr/>
          </p:nvSpPr>
          <p:spPr bwMode="auto">
            <a:xfrm>
              <a:off x="4664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7" name="Rectangle 710"/>
            <p:cNvSpPr>
              <a:spLocks noChangeArrowheads="1"/>
            </p:cNvSpPr>
            <p:nvPr/>
          </p:nvSpPr>
          <p:spPr bwMode="auto">
            <a:xfrm>
              <a:off x="5154" y="3361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898" name="Line 711"/>
            <p:cNvSpPr>
              <a:spLocks noChangeShapeType="1"/>
            </p:cNvSpPr>
            <p:nvPr/>
          </p:nvSpPr>
          <p:spPr bwMode="auto">
            <a:xfrm>
              <a:off x="264" y="1886"/>
              <a:ext cx="5227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899" name="Rectangle 712"/>
            <p:cNvSpPr>
              <a:spLocks noChangeArrowheads="1"/>
            </p:cNvSpPr>
            <p:nvPr/>
          </p:nvSpPr>
          <p:spPr bwMode="auto">
            <a:xfrm>
              <a:off x="264" y="1886"/>
              <a:ext cx="522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900" name="Rectangle 713"/>
            <p:cNvSpPr>
              <a:spLocks noChangeArrowheads="1"/>
            </p:cNvSpPr>
            <p:nvPr/>
          </p:nvSpPr>
          <p:spPr bwMode="auto">
            <a:xfrm>
              <a:off x="258" y="1636"/>
              <a:ext cx="5236" cy="1972"/>
            </a:xfrm>
            <a:prstGeom prst="rect">
              <a:avLst/>
            </a:prstGeom>
            <a:noFill/>
            <a:ln w="8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45853" name="Group 445"/>
          <p:cNvGrpSpPr>
            <a:grpSpLocks/>
          </p:cNvGrpSpPr>
          <p:nvPr/>
        </p:nvGrpSpPr>
        <p:grpSpPr bwMode="auto">
          <a:xfrm>
            <a:off x="2058988" y="1701800"/>
            <a:ext cx="5008562" cy="1033463"/>
            <a:chOff x="1297" y="888"/>
            <a:chExt cx="3155" cy="651"/>
          </a:xfrm>
        </p:grpSpPr>
        <p:sp>
          <p:nvSpPr>
            <p:cNvPr id="145845" name="Rectangle 437"/>
            <p:cNvSpPr>
              <a:spLocks noChangeArrowheads="1"/>
            </p:cNvSpPr>
            <p:nvPr/>
          </p:nvSpPr>
          <p:spPr bwMode="auto">
            <a:xfrm>
              <a:off x="1320" y="888"/>
              <a:ext cx="3132" cy="564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846" name="Rectangle 438"/>
            <p:cNvSpPr>
              <a:spLocks noChangeArrowheads="1"/>
            </p:cNvSpPr>
            <p:nvPr/>
          </p:nvSpPr>
          <p:spPr bwMode="auto">
            <a:xfrm>
              <a:off x="1297" y="954"/>
              <a:ext cx="3120" cy="5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Probabilidades Cumulativas para 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Normal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Padrão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45851" name="AutoShape 443"/>
          <p:cNvSpPr>
            <a:spLocks noChangeArrowheads="1"/>
          </p:cNvSpPr>
          <p:nvPr/>
        </p:nvSpPr>
        <p:spPr bwMode="auto">
          <a:xfrm rot="5400000">
            <a:off x="1838325" y="2057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849" name="Rectangle 441"/>
          <p:cNvSpPr>
            <a:spLocks noChangeArrowheads="1"/>
          </p:cNvSpPr>
          <p:nvPr/>
        </p:nvSpPr>
        <p:spPr bwMode="auto">
          <a:xfrm>
            <a:off x="7216179" y="3807731"/>
            <a:ext cx="945071" cy="41910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850" name="Rectangle 442"/>
          <p:cNvSpPr>
            <a:spLocks noChangeArrowheads="1"/>
          </p:cNvSpPr>
          <p:nvPr/>
        </p:nvSpPr>
        <p:spPr bwMode="auto">
          <a:xfrm>
            <a:off x="7340301" y="2658381"/>
            <a:ext cx="697278" cy="40005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848" name="Rectangle 440"/>
          <p:cNvSpPr>
            <a:spLocks noChangeArrowheads="1"/>
          </p:cNvSpPr>
          <p:nvPr/>
        </p:nvSpPr>
        <p:spPr bwMode="auto">
          <a:xfrm>
            <a:off x="131225" y="3808184"/>
            <a:ext cx="461010" cy="41910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45854" name="Group 446"/>
          <p:cNvGrpSpPr>
            <a:grpSpLocks/>
          </p:cNvGrpSpPr>
          <p:nvPr/>
        </p:nvGrpSpPr>
        <p:grpSpPr bwMode="auto">
          <a:xfrm>
            <a:off x="2365375" y="309563"/>
            <a:ext cx="4549776" cy="523874"/>
            <a:chOff x="1490" y="123"/>
            <a:chExt cx="2866" cy="330"/>
          </a:xfrm>
        </p:grpSpPr>
        <p:sp>
          <p:nvSpPr>
            <p:cNvPr id="145855" name="Text Box 447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45856" name="Object 44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97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24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4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857" name="Rectangle 449"/>
          <p:cNvSpPr>
            <a:spLocks noChangeArrowheads="1"/>
          </p:cNvSpPr>
          <p:nvPr/>
        </p:nvSpPr>
        <p:spPr bwMode="auto">
          <a:xfrm>
            <a:off x="0" y="979167"/>
            <a:ext cx="9167148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257300" lvl="2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5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51" grpId="0" animBg="1"/>
      <p:bldP spid="145849" grpId="0" animBg="1"/>
      <p:bldP spid="145850" grpId="0" animBg="1"/>
      <p:bldP spid="1458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768349" y="2354263"/>
            <a:ext cx="7576997" cy="1011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 resultados amostrais fornecem somente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estimativas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dos valores das características da 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768350" y="4602163"/>
            <a:ext cx="7588572" cy="13541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métodos de amostragem a</a:t>
            </a:r>
            <a:r>
              <a:rPr lang="pt-BR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propriados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os </a:t>
            </a:r>
          </a:p>
          <a:p>
            <a:pPr algn="l"/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resultados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amostrais podem fornecer “boas” </a:t>
            </a:r>
          </a:p>
          <a:p>
            <a:pPr algn="l"/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estimativas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das caracteristicas da 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85800" y="314325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Introdução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232" name="AutoShape 8"/>
          <p:cNvSpPr>
            <a:spLocks noChangeArrowheads="1"/>
          </p:cNvSpPr>
          <p:nvPr/>
        </p:nvSpPr>
        <p:spPr bwMode="auto">
          <a:xfrm rot="5400000">
            <a:off x="504825" y="5226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0235" name="AutoShape 11"/>
          <p:cNvSpPr>
            <a:spLocks noChangeArrowheads="1"/>
          </p:cNvSpPr>
          <p:nvPr/>
        </p:nvSpPr>
        <p:spPr bwMode="auto">
          <a:xfrm rot="5400000">
            <a:off x="500063" y="2787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763587" y="3478213"/>
            <a:ext cx="7581759" cy="1011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razão é simplesmente que a amostra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contém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somente uma parte da 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237" name="AutoShape 13"/>
          <p:cNvSpPr>
            <a:spLocks noChangeArrowheads="1"/>
          </p:cNvSpPr>
          <p:nvPr/>
        </p:nvSpPr>
        <p:spPr bwMode="auto">
          <a:xfrm rot="5400000">
            <a:off x="500063" y="3892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63588" y="1203324"/>
            <a:ext cx="7581760" cy="1044576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razão pela qual selecionamos uma amostra é coletar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dados para responder a uma questão de pesquisa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sobre uma 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5400000">
            <a:off x="481675" y="159330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 autoUpdateAnimBg="0"/>
      <p:bldP spid="180228" grpId="0" animBg="1" autoUpdateAnimBg="0"/>
      <p:bldP spid="180232" grpId="0" animBg="1"/>
      <p:bldP spid="180235" grpId="0" animBg="1"/>
      <p:bldP spid="180236" grpId="0" animBg="1" autoUpdateAnimBg="0"/>
      <p:bldP spid="180237" grpId="0" animBg="1"/>
      <p:bldP spid="11" grpId="0" animBg="1" autoUpdateAnimBg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50" name="AutoShape 498"/>
          <p:cNvSpPr>
            <a:spLocks noChangeArrowheads="1"/>
          </p:cNvSpPr>
          <p:nvPr/>
        </p:nvSpPr>
        <p:spPr bwMode="auto">
          <a:xfrm rot="5400000">
            <a:off x="1082675" y="3981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6449" name="Rectangle 497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25990" name="Object 3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72325" y="4903788"/>
          <a:ext cx="2492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1" name="Equation" r:id="rId4" imgW="201600" imgH="188640" progId="">
                  <p:embed/>
                </p:oleObj>
              </mc:Choice>
              <mc:Fallback>
                <p:oleObj name="Equation" r:id="rId4" imgW="201600" imgH="188640" progId="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903788"/>
                        <a:ext cx="2492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4119563" y="5154613"/>
            <a:ext cx="8752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1.090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5994" name="Line 42"/>
          <p:cNvSpPr>
            <a:spLocks noChangeShapeType="1"/>
          </p:cNvSpPr>
          <p:nvPr/>
        </p:nvSpPr>
        <p:spPr bwMode="auto">
          <a:xfrm>
            <a:off x="2087563" y="50339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6448" name="Freeform 496"/>
          <p:cNvSpPr>
            <a:spLocks/>
          </p:cNvSpPr>
          <p:nvPr/>
        </p:nvSpPr>
        <p:spPr bwMode="auto">
          <a:xfrm>
            <a:off x="2341563" y="1965325"/>
            <a:ext cx="4505325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37" y="1928"/>
              </a:cxn>
              <a:cxn ang="0">
                <a:pos x="2797" y="1862"/>
              </a:cxn>
              <a:cxn ang="0">
                <a:pos x="2719" y="1846"/>
              </a:cxn>
              <a:cxn ang="0">
                <a:pos x="2573" y="1802"/>
              </a:cxn>
              <a:cxn ang="0">
                <a:pos x="2451" y="1753"/>
              </a:cxn>
              <a:cxn ang="0">
                <a:pos x="2331" y="1700"/>
              </a:cxn>
              <a:cxn ang="0">
                <a:pos x="2278" y="1661"/>
              </a:cxn>
              <a:cxn ang="0">
                <a:pos x="2197" y="1594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601" y="190"/>
              </a:cxn>
              <a:cxn ang="0">
                <a:pos x="1549" y="109"/>
              </a:cxn>
              <a:cxn ang="0">
                <a:pos x="1479" y="31"/>
              </a:cxn>
              <a:cxn ang="0">
                <a:pos x="1408" y="4"/>
              </a:cxn>
            </a:cxnLst>
            <a:rect l="0" t="0" r="r" b="b"/>
            <a:pathLst>
              <a:path w="2838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37" y="1928"/>
                </a:lnTo>
                <a:lnTo>
                  <a:pt x="2838" y="1901"/>
                </a:lnTo>
                <a:lnTo>
                  <a:pt x="2838" y="1877"/>
                </a:lnTo>
                <a:lnTo>
                  <a:pt x="2797" y="1862"/>
                </a:lnTo>
                <a:lnTo>
                  <a:pt x="2757" y="1855"/>
                </a:lnTo>
                <a:lnTo>
                  <a:pt x="2692" y="1835"/>
                </a:lnTo>
                <a:lnTo>
                  <a:pt x="2719" y="1846"/>
                </a:lnTo>
                <a:lnTo>
                  <a:pt x="2661" y="1828"/>
                </a:lnTo>
                <a:lnTo>
                  <a:pt x="2614" y="1814"/>
                </a:lnTo>
                <a:lnTo>
                  <a:pt x="2573" y="1802"/>
                </a:lnTo>
                <a:lnTo>
                  <a:pt x="2525" y="1786"/>
                </a:lnTo>
                <a:lnTo>
                  <a:pt x="2481" y="1768"/>
                </a:lnTo>
                <a:lnTo>
                  <a:pt x="2451" y="1753"/>
                </a:lnTo>
                <a:lnTo>
                  <a:pt x="2409" y="1736"/>
                </a:lnTo>
                <a:lnTo>
                  <a:pt x="2364" y="1715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78" y="1661"/>
                </a:lnTo>
                <a:lnTo>
                  <a:pt x="2257" y="1648"/>
                </a:lnTo>
                <a:lnTo>
                  <a:pt x="2232" y="1624"/>
                </a:lnTo>
                <a:lnTo>
                  <a:pt x="2197" y="1594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8" y="1279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78" y="152"/>
                </a:lnTo>
                <a:lnTo>
                  <a:pt x="1601" y="190"/>
                </a:lnTo>
                <a:lnTo>
                  <a:pt x="1589" y="170"/>
                </a:lnTo>
                <a:lnTo>
                  <a:pt x="1565" y="136"/>
                </a:lnTo>
                <a:lnTo>
                  <a:pt x="1549" y="109"/>
                </a:lnTo>
                <a:lnTo>
                  <a:pt x="1528" y="80"/>
                </a:lnTo>
                <a:lnTo>
                  <a:pt x="1504" y="50"/>
                </a:lnTo>
                <a:lnTo>
                  <a:pt x="1479" y="31"/>
                </a:lnTo>
                <a:lnTo>
                  <a:pt x="1458" y="13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5996" name="Freeform 44"/>
          <p:cNvSpPr>
            <a:spLocks noChangeArrowheads="1"/>
          </p:cNvSpPr>
          <p:nvPr/>
        </p:nvSpPr>
        <p:spPr bwMode="auto">
          <a:xfrm flipH="1">
            <a:off x="4551363" y="49609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26451" name="Object 49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319920"/>
              </p:ext>
            </p:extLst>
          </p:nvPr>
        </p:nvGraphicFramePr>
        <p:xfrm>
          <a:off x="5451475" y="2273300"/>
          <a:ext cx="1190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2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0" name="Picture 49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2273300"/>
                        <a:ext cx="1190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4" name="Freeform 32"/>
          <p:cNvSpPr>
            <a:spLocks/>
          </p:cNvSpPr>
          <p:nvPr/>
        </p:nvSpPr>
        <p:spPr bwMode="auto">
          <a:xfrm>
            <a:off x="2338388" y="1954213"/>
            <a:ext cx="2928937" cy="3074987"/>
          </a:xfrm>
          <a:custGeom>
            <a:avLst/>
            <a:gdLst/>
            <a:ahLst/>
            <a:cxnLst>
              <a:cxn ang="0">
                <a:pos x="1373" y="5"/>
              </a:cxn>
              <a:cxn ang="0">
                <a:pos x="1309" y="45"/>
              </a:cxn>
              <a:cxn ang="0">
                <a:pos x="1254" y="109"/>
              </a:cxn>
              <a:cxn ang="0">
                <a:pos x="1212" y="175"/>
              </a:cxn>
              <a:cxn ang="0">
                <a:pos x="1173" y="249"/>
              </a:cxn>
              <a:cxn ang="0">
                <a:pos x="1134" y="332"/>
              </a:cxn>
              <a:cxn ang="0">
                <a:pos x="1104" y="396"/>
              </a:cxn>
              <a:cxn ang="0">
                <a:pos x="1076" y="465"/>
              </a:cxn>
              <a:cxn ang="0">
                <a:pos x="1047" y="534"/>
              </a:cxn>
              <a:cxn ang="0">
                <a:pos x="1020" y="612"/>
              </a:cxn>
              <a:cxn ang="0">
                <a:pos x="999" y="684"/>
              </a:cxn>
              <a:cxn ang="0">
                <a:pos x="971" y="762"/>
              </a:cxn>
              <a:cxn ang="0">
                <a:pos x="957" y="822"/>
              </a:cxn>
              <a:cxn ang="0">
                <a:pos x="937" y="898"/>
              </a:cxn>
              <a:cxn ang="0">
                <a:pos x="917" y="976"/>
              </a:cxn>
              <a:cxn ang="0">
                <a:pos x="899" y="1045"/>
              </a:cxn>
              <a:cxn ang="0">
                <a:pos x="872" y="1128"/>
              </a:cxn>
              <a:cxn ang="0">
                <a:pos x="844" y="1203"/>
              </a:cxn>
              <a:cxn ang="0">
                <a:pos x="816" y="1270"/>
              </a:cxn>
              <a:cxn ang="0">
                <a:pos x="788" y="1333"/>
              </a:cxn>
              <a:cxn ang="0">
                <a:pos x="750" y="1416"/>
              </a:cxn>
              <a:cxn ang="0">
                <a:pos x="705" y="1491"/>
              </a:cxn>
              <a:cxn ang="0">
                <a:pos x="660" y="1553"/>
              </a:cxn>
              <a:cxn ang="0">
                <a:pos x="597" y="1623"/>
              </a:cxn>
              <a:cxn ang="0">
                <a:pos x="544" y="1665"/>
              </a:cxn>
              <a:cxn ang="0">
                <a:pos x="462" y="1717"/>
              </a:cxn>
              <a:cxn ang="0">
                <a:pos x="387" y="1751"/>
              </a:cxn>
              <a:cxn ang="0">
                <a:pos x="323" y="1779"/>
              </a:cxn>
              <a:cxn ang="0">
                <a:pos x="265" y="1801"/>
              </a:cxn>
              <a:cxn ang="0">
                <a:pos x="196" y="1827"/>
              </a:cxn>
              <a:cxn ang="0">
                <a:pos x="114" y="1853"/>
              </a:cxn>
              <a:cxn ang="0">
                <a:pos x="43" y="1875"/>
              </a:cxn>
              <a:cxn ang="0">
                <a:pos x="0" y="1907"/>
              </a:cxn>
              <a:cxn ang="0">
                <a:pos x="1845" y="1937"/>
              </a:cxn>
              <a:cxn ang="0">
                <a:pos x="1844" y="796"/>
              </a:cxn>
              <a:cxn ang="0">
                <a:pos x="1816" y="705"/>
              </a:cxn>
              <a:cxn ang="0">
                <a:pos x="1781" y="603"/>
              </a:cxn>
              <a:cxn ang="0">
                <a:pos x="1755" y="528"/>
              </a:cxn>
              <a:cxn ang="0">
                <a:pos x="1724" y="447"/>
              </a:cxn>
              <a:cxn ang="0">
                <a:pos x="1688" y="365"/>
              </a:cxn>
              <a:cxn ang="0">
                <a:pos x="1676" y="335"/>
              </a:cxn>
              <a:cxn ang="0">
                <a:pos x="1638" y="258"/>
              </a:cxn>
              <a:cxn ang="0">
                <a:pos x="1611" y="207"/>
              </a:cxn>
              <a:cxn ang="0">
                <a:pos x="1575" y="152"/>
              </a:cxn>
              <a:cxn ang="0">
                <a:pos x="1568" y="143"/>
              </a:cxn>
              <a:cxn ang="0">
                <a:pos x="1605" y="198"/>
              </a:cxn>
              <a:cxn ang="0">
                <a:pos x="1581" y="158"/>
              </a:cxn>
              <a:cxn ang="0">
                <a:pos x="1528" y="85"/>
              </a:cxn>
              <a:cxn ang="0">
                <a:pos x="1483" y="36"/>
              </a:cxn>
              <a:cxn ang="0">
                <a:pos x="1438" y="7"/>
              </a:cxn>
            </a:cxnLst>
            <a:rect l="0" t="0" r="r" b="b"/>
            <a:pathLst>
              <a:path w="1845" h="1937">
                <a:moveTo>
                  <a:pt x="1406" y="0"/>
                </a:moveTo>
                <a:lnTo>
                  <a:pt x="1373" y="5"/>
                </a:lnTo>
                <a:lnTo>
                  <a:pt x="1343" y="15"/>
                </a:lnTo>
                <a:lnTo>
                  <a:pt x="1309" y="45"/>
                </a:lnTo>
                <a:lnTo>
                  <a:pt x="1283" y="75"/>
                </a:lnTo>
                <a:lnTo>
                  <a:pt x="1254" y="109"/>
                </a:lnTo>
                <a:lnTo>
                  <a:pt x="1230" y="145"/>
                </a:lnTo>
                <a:lnTo>
                  <a:pt x="1212" y="175"/>
                </a:lnTo>
                <a:lnTo>
                  <a:pt x="1191" y="218"/>
                </a:lnTo>
                <a:lnTo>
                  <a:pt x="1173" y="249"/>
                </a:lnTo>
                <a:lnTo>
                  <a:pt x="1154" y="291"/>
                </a:lnTo>
                <a:lnTo>
                  <a:pt x="1134" y="332"/>
                </a:lnTo>
                <a:lnTo>
                  <a:pt x="1118" y="365"/>
                </a:lnTo>
                <a:lnTo>
                  <a:pt x="1104" y="396"/>
                </a:lnTo>
                <a:lnTo>
                  <a:pt x="1088" y="428"/>
                </a:lnTo>
                <a:lnTo>
                  <a:pt x="1076" y="465"/>
                </a:lnTo>
                <a:lnTo>
                  <a:pt x="1059" y="500"/>
                </a:lnTo>
                <a:lnTo>
                  <a:pt x="1047" y="534"/>
                </a:lnTo>
                <a:lnTo>
                  <a:pt x="1034" y="573"/>
                </a:lnTo>
                <a:lnTo>
                  <a:pt x="1020" y="612"/>
                </a:lnTo>
                <a:lnTo>
                  <a:pt x="1012" y="646"/>
                </a:lnTo>
                <a:lnTo>
                  <a:pt x="999" y="684"/>
                </a:lnTo>
                <a:lnTo>
                  <a:pt x="984" y="725"/>
                </a:lnTo>
                <a:lnTo>
                  <a:pt x="971" y="762"/>
                </a:lnTo>
                <a:lnTo>
                  <a:pt x="962" y="794"/>
                </a:lnTo>
                <a:lnTo>
                  <a:pt x="957" y="822"/>
                </a:lnTo>
                <a:lnTo>
                  <a:pt x="945" y="867"/>
                </a:lnTo>
                <a:lnTo>
                  <a:pt x="937" y="898"/>
                </a:lnTo>
                <a:lnTo>
                  <a:pt x="928" y="940"/>
                </a:lnTo>
                <a:lnTo>
                  <a:pt x="917" y="976"/>
                </a:lnTo>
                <a:lnTo>
                  <a:pt x="908" y="1010"/>
                </a:lnTo>
                <a:lnTo>
                  <a:pt x="899" y="1045"/>
                </a:lnTo>
                <a:lnTo>
                  <a:pt x="887" y="1084"/>
                </a:lnTo>
                <a:lnTo>
                  <a:pt x="872" y="1128"/>
                </a:lnTo>
                <a:lnTo>
                  <a:pt x="857" y="1170"/>
                </a:lnTo>
                <a:lnTo>
                  <a:pt x="844" y="1203"/>
                </a:lnTo>
                <a:lnTo>
                  <a:pt x="832" y="1237"/>
                </a:lnTo>
                <a:lnTo>
                  <a:pt x="816" y="1270"/>
                </a:lnTo>
                <a:lnTo>
                  <a:pt x="805" y="1300"/>
                </a:lnTo>
                <a:lnTo>
                  <a:pt x="788" y="1333"/>
                </a:lnTo>
                <a:lnTo>
                  <a:pt x="767" y="1375"/>
                </a:lnTo>
                <a:cubicBezTo>
                  <a:pt x="762" y="1389"/>
                  <a:pt x="756" y="1404"/>
                  <a:pt x="750" y="1416"/>
                </a:cubicBezTo>
                <a:cubicBezTo>
                  <a:pt x="744" y="1428"/>
                  <a:pt x="739" y="1435"/>
                  <a:pt x="732" y="1448"/>
                </a:cubicBezTo>
                <a:cubicBezTo>
                  <a:pt x="725" y="1460"/>
                  <a:pt x="713" y="1479"/>
                  <a:pt x="705" y="1491"/>
                </a:cubicBezTo>
                <a:cubicBezTo>
                  <a:pt x="697" y="1503"/>
                  <a:pt x="691" y="1510"/>
                  <a:pt x="684" y="1520"/>
                </a:cubicBezTo>
                <a:cubicBezTo>
                  <a:pt x="677" y="1530"/>
                  <a:pt x="668" y="1542"/>
                  <a:pt x="660" y="1553"/>
                </a:cubicBezTo>
                <a:lnTo>
                  <a:pt x="633" y="1587"/>
                </a:lnTo>
                <a:lnTo>
                  <a:pt x="597" y="1623"/>
                </a:lnTo>
                <a:lnTo>
                  <a:pt x="576" y="1645"/>
                </a:lnTo>
                <a:lnTo>
                  <a:pt x="544" y="1665"/>
                </a:lnTo>
                <a:lnTo>
                  <a:pt x="502" y="1694"/>
                </a:lnTo>
                <a:lnTo>
                  <a:pt x="462" y="1717"/>
                </a:lnTo>
                <a:lnTo>
                  <a:pt x="425" y="1736"/>
                </a:lnTo>
                <a:lnTo>
                  <a:pt x="387" y="1751"/>
                </a:lnTo>
                <a:lnTo>
                  <a:pt x="358" y="1766"/>
                </a:lnTo>
                <a:lnTo>
                  <a:pt x="323" y="1779"/>
                </a:lnTo>
                <a:lnTo>
                  <a:pt x="287" y="1791"/>
                </a:lnTo>
                <a:lnTo>
                  <a:pt x="265" y="1801"/>
                </a:lnTo>
                <a:lnTo>
                  <a:pt x="233" y="1814"/>
                </a:lnTo>
                <a:lnTo>
                  <a:pt x="196" y="1827"/>
                </a:lnTo>
                <a:lnTo>
                  <a:pt x="156" y="1839"/>
                </a:lnTo>
                <a:lnTo>
                  <a:pt x="114" y="1853"/>
                </a:lnTo>
                <a:lnTo>
                  <a:pt x="73" y="1867"/>
                </a:lnTo>
                <a:lnTo>
                  <a:pt x="43" y="1875"/>
                </a:lnTo>
                <a:lnTo>
                  <a:pt x="0" y="1889"/>
                </a:lnTo>
                <a:lnTo>
                  <a:pt x="0" y="1907"/>
                </a:lnTo>
                <a:lnTo>
                  <a:pt x="0" y="1937"/>
                </a:lnTo>
                <a:lnTo>
                  <a:pt x="1845" y="1937"/>
                </a:lnTo>
                <a:lnTo>
                  <a:pt x="1845" y="825"/>
                </a:lnTo>
                <a:lnTo>
                  <a:pt x="1844" y="796"/>
                </a:lnTo>
                <a:lnTo>
                  <a:pt x="1828" y="744"/>
                </a:lnTo>
                <a:lnTo>
                  <a:pt x="1816" y="705"/>
                </a:lnTo>
                <a:lnTo>
                  <a:pt x="1799" y="655"/>
                </a:lnTo>
                <a:lnTo>
                  <a:pt x="1781" y="603"/>
                </a:lnTo>
                <a:lnTo>
                  <a:pt x="1768" y="562"/>
                </a:lnTo>
                <a:lnTo>
                  <a:pt x="1755" y="528"/>
                </a:lnTo>
                <a:lnTo>
                  <a:pt x="1740" y="489"/>
                </a:lnTo>
                <a:lnTo>
                  <a:pt x="1724" y="447"/>
                </a:lnTo>
                <a:lnTo>
                  <a:pt x="1707" y="410"/>
                </a:lnTo>
                <a:lnTo>
                  <a:pt x="1688" y="365"/>
                </a:lnTo>
                <a:lnTo>
                  <a:pt x="1698" y="386"/>
                </a:lnTo>
                <a:lnTo>
                  <a:pt x="1676" y="335"/>
                </a:lnTo>
                <a:lnTo>
                  <a:pt x="1659" y="301"/>
                </a:lnTo>
                <a:lnTo>
                  <a:pt x="1638" y="258"/>
                </a:lnTo>
                <a:lnTo>
                  <a:pt x="1623" y="225"/>
                </a:lnTo>
                <a:lnTo>
                  <a:pt x="1611" y="207"/>
                </a:lnTo>
                <a:lnTo>
                  <a:pt x="1584" y="163"/>
                </a:lnTo>
                <a:lnTo>
                  <a:pt x="1575" y="152"/>
                </a:lnTo>
                <a:lnTo>
                  <a:pt x="1564" y="137"/>
                </a:lnTo>
                <a:lnTo>
                  <a:pt x="1568" y="143"/>
                </a:lnTo>
                <a:lnTo>
                  <a:pt x="1597" y="185"/>
                </a:lnTo>
                <a:lnTo>
                  <a:pt x="1605" y="198"/>
                </a:lnTo>
                <a:lnTo>
                  <a:pt x="1588" y="173"/>
                </a:lnTo>
                <a:lnTo>
                  <a:pt x="1581" y="158"/>
                </a:lnTo>
                <a:lnTo>
                  <a:pt x="1552" y="115"/>
                </a:lnTo>
                <a:lnTo>
                  <a:pt x="1528" y="85"/>
                </a:lnTo>
                <a:lnTo>
                  <a:pt x="1504" y="57"/>
                </a:lnTo>
                <a:lnTo>
                  <a:pt x="1483" y="36"/>
                </a:lnTo>
                <a:lnTo>
                  <a:pt x="1462" y="19"/>
                </a:lnTo>
                <a:lnTo>
                  <a:pt x="1438" y="7"/>
                </a:lnTo>
                <a:lnTo>
                  <a:pt x="1406" y="2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100000">
                <a:srgbClr val="00A2DC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5995" name="Freeform 43"/>
          <p:cNvSpPr>
            <a:spLocks noChangeArrowheads="1"/>
          </p:cNvSpPr>
          <p:nvPr/>
        </p:nvSpPr>
        <p:spPr bwMode="auto">
          <a:xfrm>
            <a:off x="5254625" y="3197225"/>
            <a:ext cx="1588" cy="194627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4945063" y="5154613"/>
            <a:ext cx="8752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1.100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26441" name="Group 489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26442" name="Arc 490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443" name="Arc 491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444" name="Arc 492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445" name="Arc 493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446" name="Arc 494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447" name="Arc 49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5997" name="Line 45"/>
          <p:cNvSpPr>
            <a:spLocks noChangeShapeType="1"/>
          </p:cNvSpPr>
          <p:nvPr/>
        </p:nvSpPr>
        <p:spPr bwMode="auto">
          <a:xfrm>
            <a:off x="3390900" y="4178300"/>
            <a:ext cx="1035050" cy="56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1535113" y="3935413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Área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0,7517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6453" name="AutoShape 501"/>
          <p:cNvSpPr>
            <a:spLocks noChangeArrowheads="1"/>
          </p:cNvSpPr>
          <p:nvPr/>
        </p:nvSpPr>
        <p:spPr bwMode="auto">
          <a:xfrm rot="5400000">
            <a:off x="1171575" y="2190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454" name="Group 502"/>
          <p:cNvGrpSpPr>
            <a:grpSpLocks/>
          </p:cNvGrpSpPr>
          <p:nvPr/>
        </p:nvGrpSpPr>
        <p:grpSpPr bwMode="auto">
          <a:xfrm>
            <a:off x="1503362" y="309563"/>
            <a:ext cx="4643438" cy="523874"/>
            <a:chOff x="947" y="123"/>
            <a:chExt cx="2925" cy="330"/>
          </a:xfrm>
        </p:grpSpPr>
        <p:sp>
          <p:nvSpPr>
            <p:cNvPr id="126455" name="Text Box 503"/>
            <p:cNvSpPr txBox="1">
              <a:spLocks noChangeArrowheads="1"/>
            </p:cNvSpPr>
            <p:nvPr/>
          </p:nvSpPr>
          <p:spPr bwMode="auto">
            <a:xfrm>
              <a:off x="947" y="123"/>
              <a:ext cx="2925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</a:t>
              </a:r>
            </a:p>
          </p:txBody>
        </p:sp>
        <p:graphicFrame>
          <p:nvGraphicFramePr>
            <p:cNvPr id="126456" name="Object 50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11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83" name="Equation" r:id="rId8" imgW="163440" imgH="163440" progId="Equation.2">
                    <p:embed/>
                  </p:oleObj>
                </mc:Choice>
                <mc:Fallback>
                  <p:oleObj name="Equation" r:id="rId8" imgW="163440" imgH="163440" progId="Equation.2">
                    <p:embed/>
                    <p:pic>
                      <p:nvPicPr>
                        <p:cNvPr id="0" name="Picture 5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457" name="Rectangle 505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800100" lvl="1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26458" name="Group 506"/>
          <p:cNvGrpSpPr>
            <a:grpSpLocks/>
          </p:cNvGrpSpPr>
          <p:nvPr/>
        </p:nvGrpSpPr>
        <p:grpSpPr bwMode="auto">
          <a:xfrm>
            <a:off x="1312862" y="1838326"/>
            <a:ext cx="2506659" cy="1570038"/>
            <a:chOff x="827" y="1206"/>
            <a:chExt cx="1579" cy="989"/>
          </a:xfrm>
        </p:grpSpPr>
        <p:sp>
          <p:nvSpPr>
            <p:cNvPr id="126459" name="Text Box 507"/>
            <p:cNvSpPr txBox="1">
              <a:spLocks noChangeArrowheads="1"/>
            </p:cNvSpPr>
            <p:nvPr/>
          </p:nvSpPr>
          <p:spPr bwMode="auto">
            <a:xfrm>
              <a:off x="827" y="1206"/>
              <a:ext cx="1579" cy="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de   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 pontuações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 SAT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26460" name="Object 50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43" y="1520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84" name="Equation" r:id="rId10" imgW="163440" imgH="163440" progId="">
                    <p:embed/>
                  </p:oleObj>
                </mc:Choice>
                <mc:Fallback>
                  <p:oleObj name="Equation" r:id="rId10" imgW="163440" imgH="163440" progId="">
                    <p:embed/>
                    <p:pic>
                      <p:nvPicPr>
                        <p:cNvPr id="0" name="Picture 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520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6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2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2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26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50" grpId="0" animBg="1"/>
      <p:bldP spid="126449" grpId="0" animBg="1" autoUpdateAnimBg="0"/>
      <p:bldP spid="125993" grpId="0" autoUpdateAnimBg="0"/>
      <p:bldP spid="125994" grpId="0" animBg="1"/>
      <p:bldP spid="126448" grpId="0" animBg="1"/>
      <p:bldP spid="125996" grpId="0" animBg="1"/>
      <p:bldP spid="125984" grpId="0" animBg="1"/>
      <p:bldP spid="125995" grpId="0" animBg="1"/>
      <p:bldP spid="125991" grpId="0" autoUpdateAnimBg="0"/>
      <p:bldP spid="125997" grpId="0" animBg="1"/>
      <p:bldP spid="125998" grpId="0" autoUpdateAnimBg="0"/>
      <p:bldP spid="1264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1035050" y="1593850"/>
            <a:ext cx="783579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3: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Calcule o valor 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 extremidade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intervalo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022350" y="2832100"/>
            <a:ext cx="735489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Encontre a área sob a curva à esquerda da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extremidade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814638" y="2393950"/>
            <a:ext cx="426751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(1080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1090)/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14,6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0,68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789238" y="3651250"/>
            <a:ext cx="30235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0,68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0,2483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2454" name="AutoShape 6"/>
          <p:cNvSpPr>
            <a:spLocks noChangeArrowheads="1"/>
          </p:cNvSpPr>
          <p:nvPr/>
        </p:nvSpPr>
        <p:spPr bwMode="auto">
          <a:xfrm rot="5400000">
            <a:off x="733425" y="17256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2455" name="AutoShape 7"/>
          <p:cNvSpPr>
            <a:spLocks noChangeArrowheads="1"/>
          </p:cNvSpPr>
          <p:nvPr/>
        </p:nvSpPr>
        <p:spPr bwMode="auto">
          <a:xfrm rot="5400000">
            <a:off x="733425" y="29638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2456" name="AutoShape 8"/>
          <p:cNvSpPr>
            <a:spLocks noChangeArrowheads="1"/>
          </p:cNvSpPr>
          <p:nvPr/>
        </p:nvSpPr>
        <p:spPr bwMode="auto">
          <a:xfrm rot="5400000">
            <a:off x="2524125" y="25447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2457" name="AutoShape 9"/>
          <p:cNvSpPr>
            <a:spLocks noChangeArrowheads="1"/>
          </p:cNvSpPr>
          <p:nvPr/>
        </p:nvSpPr>
        <p:spPr bwMode="auto">
          <a:xfrm rot="5400000">
            <a:off x="2524125" y="37830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32607" name="Group 159"/>
          <p:cNvGrpSpPr>
            <a:grpSpLocks/>
          </p:cNvGrpSpPr>
          <p:nvPr/>
        </p:nvGrpSpPr>
        <p:grpSpPr bwMode="auto">
          <a:xfrm>
            <a:off x="2365375" y="309563"/>
            <a:ext cx="4549776" cy="523874"/>
            <a:chOff x="1490" y="123"/>
            <a:chExt cx="2866" cy="330"/>
          </a:xfrm>
        </p:grpSpPr>
        <p:sp>
          <p:nvSpPr>
            <p:cNvPr id="232608" name="Text Box 160"/>
            <p:cNvSpPr txBox="1">
              <a:spLocks noChangeArrowheads="1"/>
            </p:cNvSpPr>
            <p:nvPr/>
          </p:nvSpPr>
          <p:spPr bwMode="auto">
            <a:xfrm>
              <a:off x="1490" y="123"/>
              <a:ext cx="28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   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32609" name="Object 16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97" y="219"/>
            <a:ext cx="13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614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1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219"/>
                          <a:ext cx="13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2610" name="Rectangle 162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  <p:bldP spid="232451" grpId="0" autoUpdateAnimBg="0"/>
      <p:bldP spid="232452" grpId="0" autoUpdateAnimBg="0"/>
      <p:bldP spid="232453" grpId="0" autoUpdateAnimBg="0"/>
      <p:bldP spid="232454" grpId="0" animBg="1"/>
      <p:bldP spid="232455" grpId="0" animBg="1"/>
      <p:bldP spid="232456" grpId="0" animBg="1"/>
      <p:bldP spid="2324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09" name="Group 453"/>
          <p:cNvGrpSpPr>
            <a:grpSpLocks/>
          </p:cNvGrpSpPr>
          <p:nvPr/>
        </p:nvGrpSpPr>
        <p:grpSpPr bwMode="auto">
          <a:xfrm>
            <a:off x="505027" y="0"/>
            <a:ext cx="7772400" cy="814387"/>
            <a:chOff x="424" y="-72"/>
            <a:chExt cx="4896" cy="513"/>
          </a:xfrm>
        </p:grpSpPr>
        <p:sp>
          <p:nvSpPr>
            <p:cNvPr id="147910" name="Rectangle 454"/>
            <p:cNvSpPr>
              <a:spLocks noChangeArrowheads="1"/>
            </p:cNvSpPr>
            <p:nvPr/>
          </p:nvSpPr>
          <p:spPr bwMode="auto">
            <a:xfrm>
              <a:off x="424" y="-72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endPara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</a:t>
              </a:r>
            </a:p>
          </p:txBody>
        </p:sp>
        <p:graphicFrame>
          <p:nvGraphicFramePr>
            <p:cNvPr id="147911" name="Object 45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92" y="248"/>
            <a:ext cx="15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64" name="Equação" r:id="rId4" imgW="163440" imgH="163440" progId="Equation.3">
                    <p:embed/>
                  </p:oleObj>
                </mc:Choice>
                <mc:Fallback>
                  <p:oleObj name="Equação" r:id="rId4" imgW="163440" imgH="163440" progId="Equation.3">
                    <p:embed/>
                    <p:pic>
                      <p:nvPicPr>
                        <p:cNvPr id="0" name="Picture 4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248"/>
                          <a:ext cx="15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912" name="Rectangle 456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47913" name="Object 45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72325" y="4903788"/>
          <a:ext cx="2492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65" name="Equation" r:id="rId6" imgW="201600" imgH="188640" progId="">
                  <p:embed/>
                </p:oleObj>
              </mc:Choice>
              <mc:Fallback>
                <p:oleObj name="Equation" r:id="rId6" imgW="201600" imgH="188640" progId="">
                  <p:embed/>
                  <p:pic>
                    <p:nvPicPr>
                      <p:cNvPr id="0" name="Picture 45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903788"/>
                        <a:ext cx="2492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915" name="Rectangle 459"/>
          <p:cNvSpPr>
            <a:spLocks noChangeArrowheads="1"/>
          </p:cNvSpPr>
          <p:nvPr/>
        </p:nvSpPr>
        <p:spPr bwMode="auto">
          <a:xfrm>
            <a:off x="3421063" y="5154613"/>
            <a:ext cx="8752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1.080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7916" name="Rectangle 460"/>
          <p:cNvSpPr>
            <a:spLocks noChangeArrowheads="1"/>
          </p:cNvSpPr>
          <p:nvPr/>
        </p:nvSpPr>
        <p:spPr bwMode="auto">
          <a:xfrm>
            <a:off x="4297363" y="5154613"/>
            <a:ext cx="8752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1.090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7917" name="Line 461"/>
          <p:cNvSpPr>
            <a:spLocks noChangeShapeType="1"/>
          </p:cNvSpPr>
          <p:nvPr/>
        </p:nvSpPr>
        <p:spPr bwMode="auto">
          <a:xfrm>
            <a:off x="2087563" y="50339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918" name="Rectangle 462"/>
          <p:cNvSpPr>
            <a:spLocks noChangeArrowheads="1"/>
          </p:cNvSpPr>
          <p:nvPr/>
        </p:nvSpPr>
        <p:spPr bwMode="auto">
          <a:xfrm>
            <a:off x="1585913" y="3922713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0,2483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7923" name="Freeform 467"/>
          <p:cNvSpPr>
            <a:spLocks/>
          </p:cNvSpPr>
          <p:nvPr/>
        </p:nvSpPr>
        <p:spPr bwMode="auto">
          <a:xfrm>
            <a:off x="2341563" y="1965325"/>
            <a:ext cx="4513262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43" y="1930"/>
              </a:cxn>
              <a:cxn ang="0">
                <a:pos x="2796" y="1864"/>
              </a:cxn>
              <a:cxn ang="0">
                <a:pos x="2715" y="1844"/>
              </a:cxn>
              <a:cxn ang="0">
                <a:pos x="2566" y="1795"/>
              </a:cxn>
              <a:cxn ang="0">
                <a:pos x="2445" y="1751"/>
              </a:cxn>
              <a:cxn ang="0">
                <a:pos x="2331" y="1700"/>
              </a:cxn>
              <a:cxn ang="0">
                <a:pos x="2283" y="1666"/>
              </a:cxn>
              <a:cxn ang="0">
                <a:pos x="2200" y="1591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594" y="179"/>
              </a:cxn>
              <a:cxn ang="0">
                <a:pos x="1525" y="86"/>
              </a:cxn>
              <a:cxn ang="0">
                <a:pos x="1458" y="22"/>
              </a:cxn>
            </a:cxnLst>
            <a:rect l="0" t="0" r="r" b="b"/>
            <a:pathLst>
              <a:path w="2843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43" y="1930"/>
                </a:lnTo>
                <a:lnTo>
                  <a:pt x="2841" y="1902"/>
                </a:lnTo>
                <a:lnTo>
                  <a:pt x="2841" y="1874"/>
                </a:lnTo>
                <a:lnTo>
                  <a:pt x="2796" y="1864"/>
                </a:lnTo>
                <a:lnTo>
                  <a:pt x="2746" y="1852"/>
                </a:lnTo>
                <a:lnTo>
                  <a:pt x="2689" y="1838"/>
                </a:lnTo>
                <a:lnTo>
                  <a:pt x="2715" y="1844"/>
                </a:lnTo>
                <a:lnTo>
                  <a:pt x="2656" y="1825"/>
                </a:lnTo>
                <a:lnTo>
                  <a:pt x="2613" y="1813"/>
                </a:lnTo>
                <a:lnTo>
                  <a:pt x="2566" y="1795"/>
                </a:lnTo>
                <a:lnTo>
                  <a:pt x="2515" y="1778"/>
                </a:lnTo>
                <a:lnTo>
                  <a:pt x="2481" y="1768"/>
                </a:lnTo>
                <a:lnTo>
                  <a:pt x="2445" y="1751"/>
                </a:lnTo>
                <a:lnTo>
                  <a:pt x="2409" y="1736"/>
                </a:lnTo>
                <a:lnTo>
                  <a:pt x="2367" y="1714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83" y="1666"/>
                </a:lnTo>
                <a:lnTo>
                  <a:pt x="2257" y="1648"/>
                </a:lnTo>
                <a:lnTo>
                  <a:pt x="2232" y="1624"/>
                </a:lnTo>
                <a:lnTo>
                  <a:pt x="2200" y="1591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4" y="1278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78" y="156"/>
                </a:lnTo>
                <a:lnTo>
                  <a:pt x="1594" y="179"/>
                </a:lnTo>
                <a:lnTo>
                  <a:pt x="1565" y="136"/>
                </a:lnTo>
                <a:lnTo>
                  <a:pt x="1554" y="113"/>
                </a:lnTo>
                <a:lnTo>
                  <a:pt x="1525" y="86"/>
                </a:lnTo>
                <a:lnTo>
                  <a:pt x="1499" y="56"/>
                </a:lnTo>
                <a:lnTo>
                  <a:pt x="1477" y="36"/>
                </a:lnTo>
                <a:lnTo>
                  <a:pt x="1458" y="22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7932" name="Freeform 476"/>
          <p:cNvSpPr>
            <a:spLocks noChangeArrowheads="1"/>
          </p:cNvSpPr>
          <p:nvPr/>
        </p:nvSpPr>
        <p:spPr bwMode="auto">
          <a:xfrm flipH="1">
            <a:off x="4551363" y="49609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936" name="Freeform 480"/>
          <p:cNvSpPr>
            <a:spLocks/>
          </p:cNvSpPr>
          <p:nvPr/>
        </p:nvSpPr>
        <p:spPr bwMode="auto">
          <a:xfrm>
            <a:off x="2339975" y="3111500"/>
            <a:ext cx="1560513" cy="1919288"/>
          </a:xfrm>
          <a:custGeom>
            <a:avLst/>
            <a:gdLst/>
            <a:ahLst/>
            <a:cxnLst>
              <a:cxn ang="0">
                <a:pos x="983" y="1209"/>
              </a:cxn>
              <a:cxn ang="0">
                <a:pos x="2" y="1209"/>
              </a:cxn>
              <a:cxn ang="0">
                <a:pos x="2" y="1188"/>
              </a:cxn>
              <a:cxn ang="0">
                <a:pos x="0" y="1158"/>
              </a:cxn>
              <a:cxn ang="0">
                <a:pos x="23" y="1155"/>
              </a:cxn>
              <a:cxn ang="0">
                <a:pos x="44" y="1148"/>
              </a:cxn>
              <a:cxn ang="0">
                <a:pos x="118" y="1124"/>
              </a:cxn>
              <a:cxn ang="0">
                <a:pos x="185" y="1104"/>
              </a:cxn>
              <a:cxn ang="0">
                <a:pos x="274" y="1071"/>
              </a:cxn>
              <a:cxn ang="0">
                <a:pos x="383" y="1026"/>
              </a:cxn>
              <a:cxn ang="0">
                <a:pos x="491" y="972"/>
              </a:cxn>
              <a:cxn ang="0">
                <a:pos x="593" y="900"/>
              </a:cxn>
              <a:cxn ang="0">
                <a:pos x="674" y="813"/>
              </a:cxn>
              <a:cxn ang="0">
                <a:pos x="743" y="693"/>
              </a:cxn>
              <a:cxn ang="0">
                <a:pos x="812" y="555"/>
              </a:cxn>
              <a:cxn ang="0">
                <a:pos x="866" y="417"/>
              </a:cxn>
              <a:cxn ang="0">
                <a:pos x="896" y="321"/>
              </a:cxn>
              <a:cxn ang="0">
                <a:pos x="923" y="215"/>
              </a:cxn>
              <a:cxn ang="0">
                <a:pos x="950" y="114"/>
              </a:cxn>
              <a:cxn ang="0">
                <a:pos x="983" y="0"/>
              </a:cxn>
            </a:cxnLst>
            <a:rect l="0" t="0" r="r" b="b"/>
            <a:pathLst>
              <a:path w="983" h="1209">
                <a:moveTo>
                  <a:pt x="983" y="1209"/>
                </a:moveTo>
                <a:lnTo>
                  <a:pt x="2" y="1209"/>
                </a:lnTo>
                <a:lnTo>
                  <a:pt x="2" y="1188"/>
                </a:lnTo>
                <a:lnTo>
                  <a:pt x="0" y="1158"/>
                </a:lnTo>
                <a:lnTo>
                  <a:pt x="23" y="1155"/>
                </a:lnTo>
                <a:lnTo>
                  <a:pt x="44" y="1148"/>
                </a:lnTo>
                <a:lnTo>
                  <a:pt x="118" y="1124"/>
                </a:lnTo>
                <a:lnTo>
                  <a:pt x="185" y="1104"/>
                </a:lnTo>
                <a:lnTo>
                  <a:pt x="274" y="1071"/>
                </a:lnTo>
                <a:lnTo>
                  <a:pt x="383" y="1026"/>
                </a:lnTo>
                <a:lnTo>
                  <a:pt x="491" y="972"/>
                </a:lnTo>
                <a:lnTo>
                  <a:pt x="593" y="900"/>
                </a:lnTo>
                <a:lnTo>
                  <a:pt x="674" y="813"/>
                </a:lnTo>
                <a:lnTo>
                  <a:pt x="743" y="693"/>
                </a:lnTo>
                <a:lnTo>
                  <a:pt x="812" y="555"/>
                </a:lnTo>
                <a:lnTo>
                  <a:pt x="866" y="417"/>
                </a:lnTo>
                <a:lnTo>
                  <a:pt x="896" y="321"/>
                </a:lnTo>
                <a:lnTo>
                  <a:pt x="923" y="215"/>
                </a:lnTo>
                <a:lnTo>
                  <a:pt x="950" y="114"/>
                </a:lnTo>
                <a:lnTo>
                  <a:pt x="983" y="0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100000">
                <a:srgbClr val="00A2DC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147925" name="Group 469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47926" name="Arc 470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927" name="Arc 471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928" name="Arc 472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929" name="Arc 473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930" name="Arc 474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931" name="Arc 47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7934" name="Freeform 478"/>
          <p:cNvSpPr>
            <a:spLocks noChangeArrowheads="1"/>
          </p:cNvSpPr>
          <p:nvPr/>
        </p:nvSpPr>
        <p:spPr bwMode="auto">
          <a:xfrm>
            <a:off x="3902075" y="3101975"/>
            <a:ext cx="42863" cy="200342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935" name="Line 479"/>
          <p:cNvSpPr>
            <a:spLocks noChangeShapeType="1"/>
          </p:cNvSpPr>
          <p:nvPr/>
        </p:nvSpPr>
        <p:spPr bwMode="auto">
          <a:xfrm>
            <a:off x="3295650" y="4330700"/>
            <a:ext cx="2413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47937" name="Object 48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233583"/>
              </p:ext>
            </p:extLst>
          </p:nvPr>
        </p:nvGraphicFramePr>
        <p:xfrm>
          <a:off x="5451475" y="2273300"/>
          <a:ext cx="1190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66" name="Equation" r:id="rId8" imgW="596880" imgH="203040" progId="Equation.DSMT4">
                  <p:embed/>
                </p:oleObj>
              </mc:Choice>
              <mc:Fallback>
                <p:oleObj name="Equation" r:id="rId8" imgW="596880" imgH="203040" progId="Equation.DSMT4">
                  <p:embed/>
                  <p:pic>
                    <p:nvPicPr>
                      <p:cNvPr id="0" name="Picture 48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2273300"/>
                        <a:ext cx="1190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938" name="AutoShape 482"/>
          <p:cNvSpPr>
            <a:spLocks noChangeArrowheads="1"/>
          </p:cNvSpPr>
          <p:nvPr/>
        </p:nvSpPr>
        <p:spPr bwMode="auto">
          <a:xfrm rot="5400000">
            <a:off x="1171575" y="4133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939" name="AutoShape 483"/>
          <p:cNvSpPr>
            <a:spLocks noChangeArrowheads="1"/>
          </p:cNvSpPr>
          <p:nvPr/>
        </p:nvSpPr>
        <p:spPr bwMode="auto">
          <a:xfrm rot="5400000">
            <a:off x="1171575" y="2209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940" name="Rectangle 484"/>
          <p:cNvSpPr>
            <a:spLocks noChangeArrowheads="1"/>
          </p:cNvSpPr>
          <p:nvPr/>
        </p:nvSpPr>
        <p:spPr bwMode="auto">
          <a:xfrm>
            <a:off x="677863" y="1106488"/>
            <a:ext cx="5770562" cy="676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Faculdade de St. Andrew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47941" name="Group 485"/>
          <p:cNvGrpSpPr>
            <a:grpSpLocks/>
          </p:cNvGrpSpPr>
          <p:nvPr/>
        </p:nvGrpSpPr>
        <p:grpSpPr bwMode="auto">
          <a:xfrm>
            <a:off x="1312863" y="1787526"/>
            <a:ext cx="2584449" cy="1570038"/>
            <a:chOff x="827" y="1206"/>
            <a:chExt cx="1628" cy="989"/>
          </a:xfrm>
        </p:grpSpPr>
        <p:sp>
          <p:nvSpPr>
            <p:cNvPr id="147942" name="Text Box 486"/>
            <p:cNvSpPr txBox="1">
              <a:spLocks noChangeArrowheads="1"/>
            </p:cNvSpPr>
            <p:nvPr/>
          </p:nvSpPr>
          <p:spPr bwMode="auto">
            <a:xfrm>
              <a:off x="827" y="1206"/>
              <a:ext cx="1628" cy="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de   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pontuações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 SAT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47943" name="Object 48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43" y="1527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67" name="Equation" r:id="rId10" imgW="163440" imgH="163440" progId="">
                    <p:embed/>
                  </p:oleObj>
                </mc:Choice>
                <mc:Fallback>
                  <p:oleObj name="Equation" r:id="rId10" imgW="163440" imgH="163440" progId="">
                    <p:embed/>
                    <p:pic>
                      <p:nvPicPr>
                        <p:cNvPr id="0" name="Picture 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527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4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4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4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47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4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4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4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12" grpId="0" animBg="1" autoUpdateAnimBg="0"/>
      <p:bldP spid="147915" grpId="0" autoUpdateAnimBg="0"/>
      <p:bldP spid="147916" grpId="0" autoUpdateAnimBg="0"/>
      <p:bldP spid="147917" grpId="0" animBg="1"/>
      <p:bldP spid="147918" grpId="0" autoUpdateAnimBg="0"/>
      <p:bldP spid="147923" grpId="0" animBg="1"/>
      <p:bldP spid="147932" grpId="0" animBg="1"/>
      <p:bldP spid="147936" grpId="0" animBg="1"/>
      <p:bldP spid="147934" grpId="0" animBg="1"/>
      <p:bldP spid="147935" grpId="0" animBg="1"/>
      <p:bldP spid="147938" grpId="0" animBg="1"/>
      <p:bldP spid="1479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617" name="Group 145"/>
          <p:cNvGrpSpPr>
            <a:grpSpLocks/>
          </p:cNvGrpSpPr>
          <p:nvPr/>
        </p:nvGrpSpPr>
        <p:grpSpPr bwMode="auto">
          <a:xfrm>
            <a:off x="550863" y="166688"/>
            <a:ext cx="7772400" cy="814387"/>
            <a:chOff x="431" y="33"/>
            <a:chExt cx="4896" cy="513"/>
          </a:xfrm>
        </p:grpSpPr>
        <p:sp>
          <p:nvSpPr>
            <p:cNvPr id="233618" name="Rectangle 146"/>
            <p:cNvSpPr>
              <a:spLocks noChangeArrowheads="1"/>
            </p:cNvSpPr>
            <p:nvPr/>
          </p:nvSpPr>
          <p:spPr bwMode="auto">
            <a:xfrm>
              <a:off x="431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33619" name="Object 14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07" y="214"/>
            <a:ext cx="15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41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1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" y="214"/>
                          <a:ext cx="15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620" name="Rectangle 148"/>
          <p:cNvSpPr>
            <a:spLocks noChangeArrowheads="1"/>
          </p:cNvSpPr>
          <p:nvPr/>
        </p:nvSpPr>
        <p:spPr bwMode="auto">
          <a:xfrm>
            <a:off x="2819400" y="4840288"/>
            <a:ext cx="3752850" cy="6492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3624" name="Text Box 152"/>
          <p:cNvSpPr txBox="1">
            <a:spLocks noChangeArrowheads="1"/>
          </p:cNvSpPr>
          <p:nvPr/>
        </p:nvSpPr>
        <p:spPr bwMode="auto">
          <a:xfrm>
            <a:off x="1039813" y="1598613"/>
            <a:ext cx="801373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5: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Calcule a área sob a curva entre as extremidades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inferior e superior do intervalo.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3625" name="Text Box 153"/>
          <p:cNvSpPr txBox="1">
            <a:spLocks noChangeArrowheads="1"/>
          </p:cNvSpPr>
          <p:nvPr/>
        </p:nvSpPr>
        <p:spPr bwMode="auto">
          <a:xfrm>
            <a:off x="2325688" y="2455863"/>
            <a:ext cx="643798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0,68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0,68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0,68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0,68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233626" name="Text Box 154"/>
          <p:cNvSpPr txBox="1">
            <a:spLocks noChangeArrowheads="1"/>
          </p:cNvSpPr>
          <p:nvPr/>
        </p:nvSpPr>
        <p:spPr bwMode="auto">
          <a:xfrm>
            <a:off x="4476750" y="2894013"/>
            <a:ext cx="29241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= 0,7517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0,2483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3627" name="Text Box 155"/>
          <p:cNvSpPr txBox="1">
            <a:spLocks noChangeArrowheads="1"/>
          </p:cNvSpPr>
          <p:nvPr/>
        </p:nvSpPr>
        <p:spPr bwMode="auto">
          <a:xfrm>
            <a:off x="4483100" y="3294063"/>
            <a:ext cx="183255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=  0,5034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3628" name="Text Box 156"/>
          <p:cNvSpPr txBox="1">
            <a:spLocks noChangeArrowheads="1"/>
          </p:cNvSpPr>
          <p:nvPr/>
        </p:nvSpPr>
        <p:spPr bwMode="auto">
          <a:xfrm>
            <a:off x="1066800" y="3884613"/>
            <a:ext cx="73406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probabilidade de que a média amostral da pontuação no SAT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esteja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entre 1080 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1100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é: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3629" name="AutoShape 157"/>
          <p:cNvSpPr>
            <a:spLocks noChangeArrowheads="1"/>
          </p:cNvSpPr>
          <p:nvPr/>
        </p:nvSpPr>
        <p:spPr bwMode="auto">
          <a:xfrm rot="5400000">
            <a:off x="733425" y="17113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3630" name="AutoShape 158"/>
          <p:cNvSpPr>
            <a:spLocks noChangeArrowheads="1"/>
          </p:cNvSpPr>
          <p:nvPr/>
        </p:nvSpPr>
        <p:spPr bwMode="auto">
          <a:xfrm rot="5400000">
            <a:off x="1952625" y="25685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33635" name="Group 163"/>
          <p:cNvGrpSpPr>
            <a:grpSpLocks/>
          </p:cNvGrpSpPr>
          <p:nvPr/>
        </p:nvGrpSpPr>
        <p:grpSpPr bwMode="auto">
          <a:xfrm>
            <a:off x="2735263" y="4918080"/>
            <a:ext cx="3905251" cy="461963"/>
            <a:chOff x="1723" y="3098"/>
            <a:chExt cx="2460" cy="291"/>
          </a:xfrm>
        </p:grpSpPr>
        <p:sp>
          <p:nvSpPr>
            <p:cNvPr id="233631" name="Rectangle 159"/>
            <p:cNvSpPr>
              <a:spLocks noChangeArrowheads="1"/>
            </p:cNvSpPr>
            <p:nvPr/>
          </p:nvSpPr>
          <p:spPr bwMode="auto">
            <a:xfrm>
              <a:off x="1723" y="3098"/>
              <a:ext cx="2460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(1080 </a:t>
              </a:r>
              <a:r>
                <a:rPr lang="en-US" sz="24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1100) =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0,5034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33632" name="Object 16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80" y="31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42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1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31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634" name="Rectangle 162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3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3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3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20" grpId="0" animBg="1"/>
      <p:bldP spid="233624" grpId="0" autoUpdateAnimBg="0"/>
      <p:bldP spid="233625" grpId="0" autoUpdateAnimBg="0"/>
      <p:bldP spid="233626" grpId="0" autoUpdateAnimBg="0"/>
      <p:bldP spid="233627" grpId="0" autoUpdateAnimBg="0"/>
      <p:bldP spid="233628" grpId="0" autoUpdateAnimBg="0"/>
      <p:bldP spid="233629" grpId="0" animBg="1"/>
      <p:bldP spid="2336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69" name="Rectangle 465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9509" name="Freeform 5"/>
          <p:cNvSpPr>
            <a:spLocks/>
          </p:cNvSpPr>
          <p:nvPr/>
        </p:nvSpPr>
        <p:spPr bwMode="auto">
          <a:xfrm>
            <a:off x="2317750" y="1965325"/>
            <a:ext cx="4514850" cy="3048000"/>
          </a:xfrm>
          <a:custGeom>
            <a:avLst/>
            <a:gdLst/>
            <a:ahLst/>
            <a:cxnLst>
              <a:cxn ang="0">
                <a:pos x="1356" y="20"/>
              </a:cxn>
              <a:cxn ang="0">
                <a:pos x="1264" y="108"/>
              </a:cxn>
              <a:cxn ang="0">
                <a:pos x="1204" y="216"/>
              </a:cxn>
              <a:cxn ang="0">
                <a:pos x="1150" y="324"/>
              </a:cxn>
              <a:cxn ang="0">
                <a:pos x="1108" y="432"/>
              </a:cxn>
              <a:cxn ang="0">
                <a:pos x="1072" y="530"/>
              </a:cxn>
              <a:cxn ang="0">
                <a:pos x="1030" y="650"/>
              </a:cxn>
              <a:cxn ang="0">
                <a:pos x="982" y="750"/>
              </a:cxn>
              <a:cxn ang="0">
                <a:pos x="950" y="866"/>
              </a:cxn>
              <a:cxn ang="0">
                <a:pos x="924" y="982"/>
              </a:cxn>
              <a:cxn ang="0">
                <a:pos x="896" y="1074"/>
              </a:cxn>
              <a:cxn ang="0">
                <a:pos x="856" y="1194"/>
              </a:cxn>
              <a:cxn ang="0">
                <a:pos x="812" y="1292"/>
              </a:cxn>
              <a:cxn ang="0">
                <a:pos x="756" y="1414"/>
              </a:cxn>
              <a:cxn ang="0">
                <a:pos x="686" y="1524"/>
              </a:cxn>
              <a:cxn ang="0">
                <a:pos x="604" y="1620"/>
              </a:cxn>
              <a:cxn ang="0">
                <a:pos x="508" y="1686"/>
              </a:cxn>
              <a:cxn ang="0">
                <a:pos x="392" y="1748"/>
              </a:cxn>
              <a:cxn ang="0">
                <a:pos x="292" y="1788"/>
              </a:cxn>
              <a:cxn ang="0">
                <a:pos x="200" y="1824"/>
              </a:cxn>
              <a:cxn ang="0">
                <a:pos x="76" y="1864"/>
              </a:cxn>
              <a:cxn ang="0">
                <a:pos x="0" y="1886"/>
              </a:cxn>
              <a:cxn ang="0">
                <a:pos x="2844" y="1918"/>
              </a:cxn>
              <a:cxn ang="0">
                <a:pos x="2794" y="1862"/>
              </a:cxn>
              <a:cxn ang="0">
                <a:pos x="2698" y="1834"/>
              </a:cxn>
              <a:cxn ang="0">
                <a:pos x="2578" y="1796"/>
              </a:cxn>
              <a:cxn ang="0">
                <a:pos x="2444" y="1742"/>
              </a:cxn>
              <a:cxn ang="0">
                <a:pos x="2338" y="1694"/>
              </a:cxn>
              <a:cxn ang="0">
                <a:pos x="2280" y="1656"/>
              </a:cxn>
              <a:cxn ang="0">
                <a:pos x="2212" y="1596"/>
              </a:cxn>
              <a:cxn ang="0">
                <a:pos x="2134" y="1494"/>
              </a:cxn>
              <a:cxn ang="0">
                <a:pos x="2078" y="1390"/>
              </a:cxn>
              <a:cxn ang="0">
                <a:pos x="2034" y="1308"/>
              </a:cxn>
              <a:cxn ang="0">
                <a:pos x="1994" y="1218"/>
              </a:cxn>
              <a:cxn ang="0">
                <a:pos x="1952" y="1108"/>
              </a:cxn>
              <a:cxn ang="0">
                <a:pos x="1922" y="1016"/>
              </a:cxn>
              <a:cxn ang="0">
                <a:pos x="1886" y="896"/>
              </a:cxn>
              <a:cxn ang="0">
                <a:pos x="1858" y="794"/>
              </a:cxn>
              <a:cxn ang="0">
                <a:pos x="1808" y="654"/>
              </a:cxn>
              <a:cxn ang="0">
                <a:pos x="1762" y="530"/>
              </a:cxn>
              <a:cxn ang="0">
                <a:pos x="1716" y="408"/>
              </a:cxn>
              <a:cxn ang="0">
                <a:pos x="1684" y="336"/>
              </a:cxn>
              <a:cxn ang="0">
                <a:pos x="1636" y="224"/>
              </a:cxn>
              <a:cxn ang="0">
                <a:pos x="1594" y="152"/>
              </a:cxn>
              <a:cxn ang="0">
                <a:pos x="1610" y="188"/>
              </a:cxn>
              <a:cxn ang="0">
                <a:pos x="1588" y="156"/>
              </a:cxn>
              <a:cxn ang="0">
                <a:pos x="1516" y="56"/>
              </a:cxn>
              <a:cxn ang="0">
                <a:pos x="1450" y="6"/>
              </a:cxn>
            </a:cxnLst>
            <a:rect l="0" t="0" r="r" b="b"/>
            <a:pathLst>
              <a:path w="2844" h="1920">
                <a:moveTo>
                  <a:pt x="1424" y="0"/>
                </a:moveTo>
                <a:lnTo>
                  <a:pt x="1388" y="8"/>
                </a:lnTo>
                <a:lnTo>
                  <a:pt x="1356" y="20"/>
                </a:lnTo>
                <a:lnTo>
                  <a:pt x="1320" y="44"/>
                </a:lnTo>
                <a:lnTo>
                  <a:pt x="1300" y="76"/>
                </a:lnTo>
                <a:lnTo>
                  <a:pt x="1264" y="108"/>
                </a:lnTo>
                <a:lnTo>
                  <a:pt x="1240" y="144"/>
                </a:lnTo>
                <a:lnTo>
                  <a:pt x="1222" y="174"/>
                </a:lnTo>
                <a:lnTo>
                  <a:pt x="1204" y="216"/>
                </a:lnTo>
                <a:lnTo>
                  <a:pt x="1180" y="246"/>
                </a:lnTo>
                <a:lnTo>
                  <a:pt x="1168" y="288"/>
                </a:lnTo>
                <a:lnTo>
                  <a:pt x="1150" y="324"/>
                </a:lnTo>
                <a:lnTo>
                  <a:pt x="1132" y="368"/>
                </a:lnTo>
                <a:lnTo>
                  <a:pt x="1120" y="396"/>
                </a:lnTo>
                <a:lnTo>
                  <a:pt x="1108" y="432"/>
                </a:lnTo>
                <a:lnTo>
                  <a:pt x="1096" y="468"/>
                </a:lnTo>
                <a:lnTo>
                  <a:pt x="1084" y="504"/>
                </a:lnTo>
                <a:lnTo>
                  <a:pt x="1072" y="530"/>
                </a:lnTo>
                <a:lnTo>
                  <a:pt x="1060" y="568"/>
                </a:lnTo>
                <a:lnTo>
                  <a:pt x="1042" y="614"/>
                </a:lnTo>
                <a:lnTo>
                  <a:pt x="1030" y="650"/>
                </a:lnTo>
                <a:lnTo>
                  <a:pt x="1018" y="680"/>
                </a:lnTo>
                <a:lnTo>
                  <a:pt x="994" y="728"/>
                </a:lnTo>
                <a:lnTo>
                  <a:pt x="982" y="750"/>
                </a:lnTo>
                <a:lnTo>
                  <a:pt x="972" y="778"/>
                </a:lnTo>
                <a:lnTo>
                  <a:pt x="962" y="822"/>
                </a:lnTo>
                <a:lnTo>
                  <a:pt x="950" y="866"/>
                </a:lnTo>
                <a:lnTo>
                  <a:pt x="946" y="902"/>
                </a:lnTo>
                <a:lnTo>
                  <a:pt x="934" y="942"/>
                </a:lnTo>
                <a:lnTo>
                  <a:pt x="924" y="982"/>
                </a:lnTo>
                <a:lnTo>
                  <a:pt x="912" y="1014"/>
                </a:lnTo>
                <a:lnTo>
                  <a:pt x="904" y="1044"/>
                </a:lnTo>
                <a:lnTo>
                  <a:pt x="896" y="1074"/>
                </a:lnTo>
                <a:lnTo>
                  <a:pt x="884" y="1112"/>
                </a:lnTo>
                <a:lnTo>
                  <a:pt x="870" y="1154"/>
                </a:lnTo>
                <a:lnTo>
                  <a:pt x="856" y="1194"/>
                </a:lnTo>
                <a:lnTo>
                  <a:pt x="844" y="1226"/>
                </a:lnTo>
                <a:lnTo>
                  <a:pt x="824" y="1268"/>
                </a:lnTo>
                <a:lnTo>
                  <a:pt x="812" y="1292"/>
                </a:lnTo>
                <a:lnTo>
                  <a:pt x="796" y="1334"/>
                </a:lnTo>
                <a:lnTo>
                  <a:pt x="774" y="1376"/>
                </a:lnTo>
                <a:lnTo>
                  <a:pt x="756" y="1414"/>
                </a:lnTo>
                <a:lnTo>
                  <a:pt x="734" y="1454"/>
                </a:lnTo>
                <a:lnTo>
                  <a:pt x="712" y="1488"/>
                </a:lnTo>
                <a:lnTo>
                  <a:pt x="686" y="1524"/>
                </a:lnTo>
                <a:lnTo>
                  <a:pt x="660" y="1558"/>
                </a:lnTo>
                <a:lnTo>
                  <a:pt x="640" y="1584"/>
                </a:lnTo>
                <a:lnTo>
                  <a:pt x="604" y="1620"/>
                </a:lnTo>
                <a:lnTo>
                  <a:pt x="578" y="1638"/>
                </a:lnTo>
                <a:lnTo>
                  <a:pt x="550" y="1662"/>
                </a:lnTo>
                <a:lnTo>
                  <a:pt x="508" y="1686"/>
                </a:lnTo>
                <a:lnTo>
                  <a:pt x="462" y="1714"/>
                </a:lnTo>
                <a:lnTo>
                  <a:pt x="422" y="1732"/>
                </a:lnTo>
                <a:lnTo>
                  <a:pt x="392" y="1748"/>
                </a:lnTo>
                <a:lnTo>
                  <a:pt x="364" y="1764"/>
                </a:lnTo>
                <a:lnTo>
                  <a:pt x="328" y="1776"/>
                </a:lnTo>
                <a:lnTo>
                  <a:pt x="292" y="1788"/>
                </a:lnTo>
                <a:lnTo>
                  <a:pt x="270" y="1798"/>
                </a:lnTo>
                <a:lnTo>
                  <a:pt x="238" y="1806"/>
                </a:lnTo>
                <a:lnTo>
                  <a:pt x="200" y="1824"/>
                </a:lnTo>
                <a:lnTo>
                  <a:pt x="160" y="1836"/>
                </a:lnTo>
                <a:lnTo>
                  <a:pt x="112" y="1852"/>
                </a:lnTo>
                <a:lnTo>
                  <a:pt x="76" y="1864"/>
                </a:lnTo>
                <a:lnTo>
                  <a:pt x="46" y="1872"/>
                </a:lnTo>
                <a:lnTo>
                  <a:pt x="20" y="1878"/>
                </a:lnTo>
                <a:lnTo>
                  <a:pt x="0" y="1886"/>
                </a:lnTo>
                <a:lnTo>
                  <a:pt x="0" y="1904"/>
                </a:lnTo>
                <a:lnTo>
                  <a:pt x="2" y="1920"/>
                </a:lnTo>
                <a:lnTo>
                  <a:pt x="2844" y="1918"/>
                </a:lnTo>
                <a:lnTo>
                  <a:pt x="2844" y="1890"/>
                </a:lnTo>
                <a:lnTo>
                  <a:pt x="2842" y="1874"/>
                </a:lnTo>
                <a:lnTo>
                  <a:pt x="2794" y="1862"/>
                </a:lnTo>
                <a:lnTo>
                  <a:pt x="2764" y="1852"/>
                </a:lnTo>
                <a:lnTo>
                  <a:pt x="2734" y="1846"/>
                </a:lnTo>
                <a:lnTo>
                  <a:pt x="2698" y="1834"/>
                </a:lnTo>
                <a:lnTo>
                  <a:pt x="2668" y="1824"/>
                </a:lnTo>
                <a:lnTo>
                  <a:pt x="2630" y="1814"/>
                </a:lnTo>
                <a:lnTo>
                  <a:pt x="2578" y="1796"/>
                </a:lnTo>
                <a:lnTo>
                  <a:pt x="2536" y="1778"/>
                </a:lnTo>
                <a:lnTo>
                  <a:pt x="2492" y="1764"/>
                </a:lnTo>
                <a:lnTo>
                  <a:pt x="2444" y="1742"/>
                </a:lnTo>
                <a:lnTo>
                  <a:pt x="2408" y="1726"/>
                </a:lnTo>
                <a:lnTo>
                  <a:pt x="2368" y="1708"/>
                </a:lnTo>
                <a:lnTo>
                  <a:pt x="2338" y="1694"/>
                </a:lnTo>
                <a:lnTo>
                  <a:pt x="2316" y="1678"/>
                </a:lnTo>
                <a:lnTo>
                  <a:pt x="2300" y="1670"/>
                </a:lnTo>
                <a:lnTo>
                  <a:pt x="2280" y="1656"/>
                </a:lnTo>
                <a:lnTo>
                  <a:pt x="2264" y="1638"/>
                </a:lnTo>
                <a:lnTo>
                  <a:pt x="2244" y="1620"/>
                </a:lnTo>
                <a:lnTo>
                  <a:pt x="2212" y="1596"/>
                </a:lnTo>
                <a:lnTo>
                  <a:pt x="2194" y="1572"/>
                </a:lnTo>
                <a:lnTo>
                  <a:pt x="2164" y="1536"/>
                </a:lnTo>
                <a:lnTo>
                  <a:pt x="2134" y="1494"/>
                </a:lnTo>
                <a:lnTo>
                  <a:pt x="2116" y="1462"/>
                </a:lnTo>
                <a:lnTo>
                  <a:pt x="2096" y="1424"/>
                </a:lnTo>
                <a:lnTo>
                  <a:pt x="2078" y="1390"/>
                </a:lnTo>
                <a:lnTo>
                  <a:pt x="2064" y="1362"/>
                </a:lnTo>
                <a:lnTo>
                  <a:pt x="2052" y="1338"/>
                </a:lnTo>
                <a:lnTo>
                  <a:pt x="2034" y="1308"/>
                </a:lnTo>
                <a:lnTo>
                  <a:pt x="2022" y="1276"/>
                </a:lnTo>
                <a:lnTo>
                  <a:pt x="2008" y="1248"/>
                </a:lnTo>
                <a:lnTo>
                  <a:pt x="1994" y="1218"/>
                </a:lnTo>
                <a:lnTo>
                  <a:pt x="1980" y="1180"/>
                </a:lnTo>
                <a:lnTo>
                  <a:pt x="1966" y="1136"/>
                </a:lnTo>
                <a:lnTo>
                  <a:pt x="1952" y="1108"/>
                </a:lnTo>
                <a:lnTo>
                  <a:pt x="1944" y="1078"/>
                </a:lnTo>
                <a:lnTo>
                  <a:pt x="1934" y="1048"/>
                </a:lnTo>
                <a:lnTo>
                  <a:pt x="1922" y="1016"/>
                </a:lnTo>
                <a:lnTo>
                  <a:pt x="1910" y="982"/>
                </a:lnTo>
                <a:lnTo>
                  <a:pt x="1898" y="936"/>
                </a:lnTo>
                <a:lnTo>
                  <a:pt x="1886" y="896"/>
                </a:lnTo>
                <a:lnTo>
                  <a:pt x="1874" y="854"/>
                </a:lnTo>
                <a:lnTo>
                  <a:pt x="1864" y="818"/>
                </a:lnTo>
                <a:lnTo>
                  <a:pt x="1858" y="794"/>
                </a:lnTo>
                <a:lnTo>
                  <a:pt x="1840" y="744"/>
                </a:lnTo>
                <a:lnTo>
                  <a:pt x="1828" y="708"/>
                </a:lnTo>
                <a:lnTo>
                  <a:pt x="1808" y="654"/>
                </a:lnTo>
                <a:lnTo>
                  <a:pt x="1790" y="602"/>
                </a:lnTo>
                <a:lnTo>
                  <a:pt x="1774" y="560"/>
                </a:lnTo>
                <a:lnTo>
                  <a:pt x="1762" y="530"/>
                </a:lnTo>
                <a:lnTo>
                  <a:pt x="1750" y="494"/>
                </a:lnTo>
                <a:lnTo>
                  <a:pt x="1732" y="446"/>
                </a:lnTo>
                <a:lnTo>
                  <a:pt x="1716" y="408"/>
                </a:lnTo>
                <a:lnTo>
                  <a:pt x="1696" y="362"/>
                </a:lnTo>
                <a:lnTo>
                  <a:pt x="1706" y="384"/>
                </a:lnTo>
                <a:lnTo>
                  <a:pt x="1684" y="336"/>
                </a:lnTo>
                <a:lnTo>
                  <a:pt x="1672" y="300"/>
                </a:lnTo>
                <a:lnTo>
                  <a:pt x="1648" y="264"/>
                </a:lnTo>
                <a:lnTo>
                  <a:pt x="1636" y="224"/>
                </a:lnTo>
                <a:lnTo>
                  <a:pt x="1618" y="206"/>
                </a:lnTo>
                <a:lnTo>
                  <a:pt x="1596" y="162"/>
                </a:lnTo>
                <a:lnTo>
                  <a:pt x="1594" y="152"/>
                </a:lnTo>
                <a:lnTo>
                  <a:pt x="1576" y="136"/>
                </a:lnTo>
                <a:lnTo>
                  <a:pt x="1580" y="142"/>
                </a:lnTo>
                <a:lnTo>
                  <a:pt x="1610" y="188"/>
                </a:lnTo>
                <a:lnTo>
                  <a:pt x="1612" y="198"/>
                </a:lnTo>
                <a:lnTo>
                  <a:pt x="1600" y="172"/>
                </a:lnTo>
                <a:lnTo>
                  <a:pt x="1588" y="156"/>
                </a:lnTo>
                <a:lnTo>
                  <a:pt x="1564" y="114"/>
                </a:lnTo>
                <a:lnTo>
                  <a:pt x="1540" y="84"/>
                </a:lnTo>
                <a:lnTo>
                  <a:pt x="1516" y="56"/>
                </a:lnTo>
                <a:lnTo>
                  <a:pt x="1492" y="36"/>
                </a:lnTo>
                <a:lnTo>
                  <a:pt x="1474" y="18"/>
                </a:lnTo>
                <a:lnTo>
                  <a:pt x="1450" y="6"/>
                </a:lnTo>
                <a:lnTo>
                  <a:pt x="1424" y="0"/>
                </a:lnTo>
              </a:path>
            </a:pathLst>
          </a:cu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9510" name="Freeform 6"/>
          <p:cNvSpPr>
            <a:spLocks/>
          </p:cNvSpPr>
          <p:nvPr/>
        </p:nvSpPr>
        <p:spPr bwMode="auto">
          <a:xfrm>
            <a:off x="3835400" y="1963738"/>
            <a:ext cx="1484313" cy="3057525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485" y="5"/>
              </a:cxn>
              <a:cxn ang="0">
                <a:pos x="515" y="15"/>
              </a:cxn>
              <a:cxn ang="0">
                <a:pos x="549" y="45"/>
              </a:cxn>
              <a:cxn ang="0">
                <a:pos x="580" y="75"/>
              </a:cxn>
              <a:cxn ang="0">
                <a:pos x="606" y="109"/>
              </a:cxn>
              <a:cxn ang="0">
                <a:pos x="630" y="145"/>
              </a:cxn>
              <a:cxn ang="0">
                <a:pos x="648" y="175"/>
              </a:cxn>
              <a:cxn ang="0">
                <a:pos x="671" y="212"/>
              </a:cxn>
              <a:cxn ang="0">
                <a:pos x="692" y="249"/>
              </a:cxn>
              <a:cxn ang="0">
                <a:pos x="712" y="288"/>
              </a:cxn>
              <a:cxn ang="0">
                <a:pos x="730" y="329"/>
              </a:cxn>
              <a:cxn ang="0">
                <a:pos x="746" y="363"/>
              </a:cxn>
              <a:cxn ang="0">
                <a:pos x="760" y="396"/>
              </a:cxn>
              <a:cxn ang="0">
                <a:pos x="775" y="434"/>
              </a:cxn>
              <a:cxn ang="0">
                <a:pos x="787" y="465"/>
              </a:cxn>
              <a:cxn ang="0">
                <a:pos x="800" y="497"/>
              </a:cxn>
              <a:cxn ang="0">
                <a:pos x="812" y="530"/>
              </a:cxn>
              <a:cxn ang="0">
                <a:pos x="827" y="567"/>
              </a:cxn>
              <a:cxn ang="0">
                <a:pos x="841" y="606"/>
              </a:cxn>
              <a:cxn ang="0">
                <a:pos x="853" y="645"/>
              </a:cxn>
              <a:cxn ang="0">
                <a:pos x="866" y="681"/>
              </a:cxn>
              <a:cxn ang="0">
                <a:pos x="880" y="726"/>
              </a:cxn>
              <a:cxn ang="0">
                <a:pos x="889" y="756"/>
              </a:cxn>
              <a:cxn ang="0">
                <a:pos x="897" y="783"/>
              </a:cxn>
              <a:cxn ang="0">
                <a:pos x="910" y="822"/>
              </a:cxn>
              <a:cxn ang="0">
                <a:pos x="922" y="866"/>
              </a:cxn>
              <a:cxn ang="0">
                <a:pos x="931" y="899"/>
              </a:cxn>
              <a:cxn ang="0">
                <a:pos x="935" y="1926"/>
              </a:cxn>
              <a:cxn ang="0">
                <a:pos x="0" y="1923"/>
              </a:cxn>
              <a:cxn ang="0">
                <a:pos x="2" y="849"/>
              </a:cxn>
              <a:cxn ang="0">
                <a:pos x="19" y="797"/>
              </a:cxn>
              <a:cxn ang="0">
                <a:pos x="31" y="750"/>
              </a:cxn>
              <a:cxn ang="0">
                <a:pos x="43" y="713"/>
              </a:cxn>
              <a:cxn ang="0">
                <a:pos x="61" y="659"/>
              </a:cxn>
              <a:cxn ang="0">
                <a:pos x="76" y="609"/>
              </a:cxn>
              <a:cxn ang="0">
                <a:pos x="91" y="570"/>
              </a:cxn>
              <a:cxn ang="0">
                <a:pos x="101" y="536"/>
              </a:cxn>
              <a:cxn ang="0">
                <a:pos x="116" y="495"/>
              </a:cxn>
              <a:cxn ang="0">
                <a:pos x="130" y="461"/>
              </a:cxn>
              <a:cxn ang="0">
                <a:pos x="145" y="420"/>
              </a:cxn>
              <a:cxn ang="0">
                <a:pos x="170" y="365"/>
              </a:cxn>
              <a:cxn ang="0">
                <a:pos x="160" y="389"/>
              </a:cxn>
              <a:cxn ang="0">
                <a:pos x="182" y="336"/>
              </a:cxn>
              <a:cxn ang="0">
                <a:pos x="199" y="302"/>
              </a:cxn>
              <a:cxn ang="0">
                <a:pos x="212" y="275"/>
              </a:cxn>
              <a:cxn ang="0">
                <a:pos x="233" y="236"/>
              </a:cxn>
              <a:cxn ang="0">
                <a:pos x="244" y="213"/>
              </a:cxn>
              <a:cxn ang="0">
                <a:pos x="271" y="163"/>
              </a:cxn>
              <a:cxn ang="0">
                <a:pos x="280" y="152"/>
              </a:cxn>
              <a:cxn ang="0">
                <a:pos x="291" y="137"/>
              </a:cxn>
              <a:cxn ang="0">
                <a:pos x="287" y="143"/>
              </a:cxn>
              <a:cxn ang="0">
                <a:pos x="259" y="183"/>
              </a:cxn>
              <a:cxn ang="0">
                <a:pos x="251" y="200"/>
              </a:cxn>
              <a:cxn ang="0">
                <a:pos x="267" y="173"/>
              </a:cxn>
              <a:cxn ang="0">
                <a:pos x="274" y="158"/>
              </a:cxn>
              <a:cxn ang="0">
                <a:pos x="303" y="115"/>
              </a:cxn>
              <a:cxn ang="0">
                <a:pos x="327" y="85"/>
              </a:cxn>
              <a:cxn ang="0">
                <a:pos x="351" y="57"/>
              </a:cxn>
              <a:cxn ang="0">
                <a:pos x="373" y="36"/>
              </a:cxn>
              <a:cxn ang="0">
                <a:pos x="394" y="19"/>
              </a:cxn>
              <a:cxn ang="0">
                <a:pos x="418" y="7"/>
              </a:cxn>
              <a:cxn ang="0">
                <a:pos x="451" y="2"/>
              </a:cxn>
            </a:cxnLst>
            <a:rect l="0" t="0" r="r" b="b"/>
            <a:pathLst>
              <a:path w="935" h="1926">
                <a:moveTo>
                  <a:pt x="451" y="0"/>
                </a:moveTo>
                <a:lnTo>
                  <a:pt x="485" y="5"/>
                </a:lnTo>
                <a:lnTo>
                  <a:pt x="515" y="15"/>
                </a:lnTo>
                <a:lnTo>
                  <a:pt x="549" y="45"/>
                </a:lnTo>
                <a:lnTo>
                  <a:pt x="580" y="75"/>
                </a:lnTo>
                <a:lnTo>
                  <a:pt x="606" y="109"/>
                </a:lnTo>
                <a:lnTo>
                  <a:pt x="630" y="145"/>
                </a:lnTo>
                <a:lnTo>
                  <a:pt x="648" y="175"/>
                </a:lnTo>
                <a:lnTo>
                  <a:pt x="671" y="212"/>
                </a:lnTo>
                <a:lnTo>
                  <a:pt x="692" y="249"/>
                </a:lnTo>
                <a:lnTo>
                  <a:pt x="712" y="288"/>
                </a:lnTo>
                <a:lnTo>
                  <a:pt x="730" y="329"/>
                </a:lnTo>
                <a:lnTo>
                  <a:pt x="746" y="363"/>
                </a:lnTo>
                <a:lnTo>
                  <a:pt x="760" y="396"/>
                </a:lnTo>
                <a:lnTo>
                  <a:pt x="775" y="434"/>
                </a:lnTo>
                <a:lnTo>
                  <a:pt x="787" y="465"/>
                </a:lnTo>
                <a:lnTo>
                  <a:pt x="800" y="497"/>
                </a:lnTo>
                <a:lnTo>
                  <a:pt x="812" y="530"/>
                </a:lnTo>
                <a:lnTo>
                  <a:pt x="827" y="567"/>
                </a:lnTo>
                <a:lnTo>
                  <a:pt x="841" y="606"/>
                </a:lnTo>
                <a:lnTo>
                  <a:pt x="853" y="645"/>
                </a:lnTo>
                <a:lnTo>
                  <a:pt x="866" y="681"/>
                </a:lnTo>
                <a:lnTo>
                  <a:pt x="880" y="726"/>
                </a:lnTo>
                <a:lnTo>
                  <a:pt x="889" y="756"/>
                </a:lnTo>
                <a:lnTo>
                  <a:pt x="897" y="783"/>
                </a:lnTo>
                <a:lnTo>
                  <a:pt x="910" y="822"/>
                </a:lnTo>
                <a:lnTo>
                  <a:pt x="922" y="866"/>
                </a:lnTo>
                <a:lnTo>
                  <a:pt x="931" y="899"/>
                </a:lnTo>
                <a:lnTo>
                  <a:pt x="935" y="1926"/>
                </a:lnTo>
                <a:lnTo>
                  <a:pt x="0" y="1923"/>
                </a:lnTo>
                <a:lnTo>
                  <a:pt x="2" y="849"/>
                </a:lnTo>
                <a:lnTo>
                  <a:pt x="19" y="797"/>
                </a:lnTo>
                <a:lnTo>
                  <a:pt x="31" y="750"/>
                </a:lnTo>
                <a:lnTo>
                  <a:pt x="43" y="713"/>
                </a:lnTo>
                <a:lnTo>
                  <a:pt x="61" y="659"/>
                </a:lnTo>
                <a:lnTo>
                  <a:pt x="76" y="609"/>
                </a:lnTo>
                <a:lnTo>
                  <a:pt x="91" y="570"/>
                </a:lnTo>
                <a:lnTo>
                  <a:pt x="101" y="536"/>
                </a:lnTo>
                <a:lnTo>
                  <a:pt x="116" y="495"/>
                </a:lnTo>
                <a:lnTo>
                  <a:pt x="130" y="461"/>
                </a:lnTo>
                <a:lnTo>
                  <a:pt x="145" y="420"/>
                </a:lnTo>
                <a:lnTo>
                  <a:pt x="170" y="365"/>
                </a:lnTo>
                <a:lnTo>
                  <a:pt x="160" y="389"/>
                </a:lnTo>
                <a:lnTo>
                  <a:pt x="182" y="336"/>
                </a:lnTo>
                <a:lnTo>
                  <a:pt x="199" y="302"/>
                </a:lnTo>
                <a:lnTo>
                  <a:pt x="212" y="275"/>
                </a:lnTo>
                <a:lnTo>
                  <a:pt x="233" y="236"/>
                </a:lnTo>
                <a:lnTo>
                  <a:pt x="244" y="213"/>
                </a:lnTo>
                <a:lnTo>
                  <a:pt x="271" y="163"/>
                </a:lnTo>
                <a:lnTo>
                  <a:pt x="280" y="152"/>
                </a:lnTo>
                <a:lnTo>
                  <a:pt x="291" y="137"/>
                </a:lnTo>
                <a:lnTo>
                  <a:pt x="287" y="143"/>
                </a:lnTo>
                <a:lnTo>
                  <a:pt x="259" y="183"/>
                </a:lnTo>
                <a:lnTo>
                  <a:pt x="251" y="200"/>
                </a:lnTo>
                <a:lnTo>
                  <a:pt x="267" y="173"/>
                </a:lnTo>
                <a:lnTo>
                  <a:pt x="274" y="158"/>
                </a:lnTo>
                <a:lnTo>
                  <a:pt x="303" y="115"/>
                </a:lnTo>
                <a:lnTo>
                  <a:pt x="327" y="85"/>
                </a:lnTo>
                <a:lnTo>
                  <a:pt x="351" y="57"/>
                </a:lnTo>
                <a:lnTo>
                  <a:pt x="373" y="36"/>
                </a:lnTo>
                <a:lnTo>
                  <a:pt x="394" y="19"/>
                </a:lnTo>
                <a:lnTo>
                  <a:pt x="418" y="7"/>
                </a:lnTo>
                <a:lnTo>
                  <a:pt x="451" y="2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50000">
                <a:srgbClr val="00A2DC">
                  <a:gamma/>
                  <a:shade val="46275"/>
                  <a:invGamma/>
                </a:srgbClr>
              </a:gs>
              <a:gs pos="100000">
                <a:srgbClr val="00A2DC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14951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72325" y="4875213"/>
          <a:ext cx="2682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07" name="Equation" r:id="rId4" imgW="201600" imgH="188640" progId="">
                  <p:embed/>
                </p:oleObj>
              </mc:Choice>
              <mc:Fallback>
                <p:oleObj name="Equation" r:id="rId4" imgW="201600" imgH="188640" progId="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875213"/>
                        <a:ext cx="2682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5005388" y="5135563"/>
            <a:ext cx="8752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1.100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367088" y="5135563"/>
            <a:ext cx="8752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1.080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4173538" y="5135563"/>
            <a:ext cx="87524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1.090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2087563" y="501491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 flipH="1">
            <a:off x="4887913" y="3954463"/>
            <a:ext cx="92075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524" name="Freeform 20"/>
          <p:cNvSpPr>
            <a:spLocks noChangeArrowheads="1"/>
          </p:cNvSpPr>
          <p:nvPr/>
        </p:nvSpPr>
        <p:spPr bwMode="auto">
          <a:xfrm flipH="1">
            <a:off x="4532313" y="492918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5305425" y="3368675"/>
            <a:ext cx="0" cy="175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3832225" y="3321050"/>
            <a:ext cx="0" cy="179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grpSp>
        <p:nvGrpSpPr>
          <p:cNvPr id="149960" name="Group 456"/>
          <p:cNvGrpSpPr>
            <a:grpSpLocks/>
          </p:cNvGrpSpPr>
          <p:nvPr/>
        </p:nvGrpSpPr>
        <p:grpSpPr bwMode="auto">
          <a:xfrm>
            <a:off x="574013" y="203555"/>
            <a:ext cx="7772400" cy="733995"/>
            <a:chOff x="431" y="62"/>
            <a:chExt cx="4896" cy="564"/>
          </a:xfrm>
        </p:grpSpPr>
        <p:sp>
          <p:nvSpPr>
            <p:cNvPr id="149961" name="Rectangle 457"/>
            <p:cNvSpPr>
              <a:spLocks noChangeArrowheads="1"/>
            </p:cNvSpPr>
            <p:nvPr/>
          </p:nvSpPr>
          <p:spPr bwMode="auto">
            <a:xfrm>
              <a:off x="431" y="62"/>
              <a:ext cx="4896" cy="5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endPara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</a:t>
              </a:r>
            </a:p>
            <a:p>
              <a:endPara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49962" name="Object 45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14" y="252"/>
            <a:ext cx="15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08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4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" y="252"/>
                          <a:ext cx="15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5591175" y="3482975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0,5034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49973" name="Object 46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885103"/>
              </p:ext>
            </p:extLst>
          </p:nvPr>
        </p:nvGraphicFramePr>
        <p:xfrm>
          <a:off x="5451475" y="2273300"/>
          <a:ext cx="1190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09" name="Equation" r:id="rId8" imgW="596880" imgH="203040" progId="Equation.DSMT4">
                  <p:embed/>
                </p:oleObj>
              </mc:Choice>
              <mc:Fallback>
                <p:oleObj name="Equation" r:id="rId8" imgW="596880" imgH="203040" progId="Equation.DSMT4">
                  <p:embed/>
                  <p:pic>
                    <p:nvPicPr>
                      <p:cNvPr id="0" name="Picture 46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2273300"/>
                        <a:ext cx="1190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974" name="Group 470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49975" name="Arc 471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9976" name="Arc 472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9977" name="Arc 473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9978" name="Arc 474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9979" name="Arc 475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9980" name="Arc 476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9981" name="AutoShape 477"/>
          <p:cNvSpPr>
            <a:spLocks noChangeArrowheads="1"/>
          </p:cNvSpPr>
          <p:nvPr/>
        </p:nvSpPr>
        <p:spPr bwMode="auto">
          <a:xfrm rot="5400000">
            <a:off x="1171575" y="4083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982" name="AutoShape 478"/>
          <p:cNvSpPr>
            <a:spLocks noChangeArrowheads="1"/>
          </p:cNvSpPr>
          <p:nvPr/>
        </p:nvSpPr>
        <p:spPr bwMode="auto">
          <a:xfrm rot="5400000">
            <a:off x="1171575" y="2209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983" name="Rectangle 479"/>
          <p:cNvSpPr>
            <a:spLocks noChangeArrowheads="1"/>
          </p:cNvSpPr>
          <p:nvPr/>
        </p:nvSpPr>
        <p:spPr bwMode="auto">
          <a:xfrm>
            <a:off x="677863" y="937550"/>
            <a:ext cx="5770562" cy="735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49984" name="Group 480"/>
          <p:cNvGrpSpPr>
            <a:grpSpLocks/>
          </p:cNvGrpSpPr>
          <p:nvPr/>
        </p:nvGrpSpPr>
        <p:grpSpPr bwMode="auto">
          <a:xfrm>
            <a:off x="1312863" y="1838326"/>
            <a:ext cx="2584449" cy="1570038"/>
            <a:chOff x="827" y="1206"/>
            <a:chExt cx="1628" cy="989"/>
          </a:xfrm>
        </p:grpSpPr>
        <p:sp>
          <p:nvSpPr>
            <p:cNvPr id="149985" name="Text Box 481"/>
            <p:cNvSpPr txBox="1">
              <a:spLocks noChangeArrowheads="1"/>
            </p:cNvSpPr>
            <p:nvPr/>
          </p:nvSpPr>
          <p:spPr bwMode="auto">
            <a:xfrm>
              <a:off x="827" y="1206"/>
              <a:ext cx="1628" cy="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de   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pontuações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 SAT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49986" name="Object 48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58" y="1513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10" name="Equation" r:id="rId10" imgW="163440" imgH="163440" progId="">
                    <p:embed/>
                  </p:oleObj>
                </mc:Choice>
                <mc:Fallback>
                  <p:oleObj name="Equation" r:id="rId10" imgW="163440" imgH="163440" progId="">
                    <p:embed/>
                    <p:pic>
                      <p:nvPicPr>
                        <p:cNvPr id="0" name="Picture 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1513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9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4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49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69" grpId="0" animBg="1" autoUpdateAnimBg="0"/>
      <p:bldP spid="149509" grpId="0" animBg="1"/>
      <p:bldP spid="149510" grpId="0" animBg="1"/>
      <p:bldP spid="149514" grpId="0" autoUpdateAnimBg="0"/>
      <p:bldP spid="149515" grpId="0" autoUpdateAnimBg="0"/>
      <p:bldP spid="149516" grpId="0" autoUpdateAnimBg="0"/>
      <p:bldP spid="149517" grpId="0" animBg="1"/>
      <p:bldP spid="149522" grpId="0" animBg="1"/>
      <p:bldP spid="149524" grpId="0" animBg="1"/>
      <p:bldP spid="149525" grpId="0" animBg="1"/>
      <p:bldP spid="149526" grpId="0" animBg="1"/>
      <p:bldP spid="149523" grpId="0" autoUpdateAnimBg="0"/>
      <p:bldP spid="149981" grpId="0" animBg="1"/>
      <p:bldP spid="1499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685800" y="147638"/>
            <a:ext cx="7772400" cy="814387"/>
            <a:chOff x="432" y="93"/>
            <a:chExt cx="4896" cy="513"/>
          </a:xfrm>
        </p:grpSpPr>
        <p:sp>
          <p:nvSpPr>
            <p:cNvPr id="248835" name="Rectangle 3"/>
            <p:cNvSpPr>
              <a:spLocks noChangeArrowheads="1"/>
            </p:cNvSpPr>
            <p:nvPr/>
          </p:nvSpPr>
          <p:spPr bwMode="auto">
            <a:xfrm>
              <a:off x="432" y="9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endPara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8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Relação</a:t>
              </a:r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entre o Tamanho Amostral e a Distribuição Amostral de </a:t>
              </a:r>
            </a:p>
            <a:p>
              <a:endPara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48836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25" y="396"/>
            <a:ext cx="1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13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" y="396"/>
                          <a:ext cx="1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8982" name="Text Box 150"/>
          <p:cNvSpPr txBox="1">
            <a:spLocks noChangeArrowheads="1"/>
          </p:cNvSpPr>
          <p:nvPr/>
        </p:nvSpPr>
        <p:spPr bwMode="auto">
          <a:xfrm>
            <a:off x="999663" y="1678331"/>
            <a:ext cx="8283233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Suponha que selecionamos uma amostra aleatória </a:t>
            </a:r>
          </a:p>
          <a:p>
            <a:pPr algn="l">
              <a:buClr>
                <a:srgbClr val="66FFFF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simples de 100 candidatos, em vez dos 30 originalmente </a:t>
            </a:r>
          </a:p>
          <a:p>
            <a:pPr algn="l">
              <a:buClr>
                <a:srgbClr val="66FFFF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considerados.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8983" name="AutoShape 151"/>
          <p:cNvSpPr>
            <a:spLocks noChangeArrowheads="1"/>
          </p:cNvSpPr>
          <p:nvPr/>
        </p:nvSpPr>
        <p:spPr bwMode="auto">
          <a:xfrm rot="5400000">
            <a:off x="754988" y="18152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8984" name="AutoShape 152"/>
          <p:cNvSpPr>
            <a:spLocks noChangeArrowheads="1"/>
          </p:cNvSpPr>
          <p:nvPr/>
        </p:nvSpPr>
        <p:spPr bwMode="auto">
          <a:xfrm rot="5400000">
            <a:off x="743413" y="293526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8985" name="AutoShape 153"/>
          <p:cNvSpPr>
            <a:spLocks noChangeArrowheads="1"/>
          </p:cNvSpPr>
          <p:nvPr/>
        </p:nvSpPr>
        <p:spPr bwMode="auto">
          <a:xfrm rot="5400000">
            <a:off x="708688" y="373054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48993" name="Group 161"/>
          <p:cNvGrpSpPr>
            <a:grpSpLocks/>
          </p:cNvGrpSpPr>
          <p:nvPr/>
        </p:nvGrpSpPr>
        <p:grpSpPr bwMode="auto">
          <a:xfrm>
            <a:off x="1011238" y="2824165"/>
            <a:ext cx="8132762" cy="830263"/>
            <a:chOff x="422" y="1580"/>
            <a:chExt cx="4752" cy="523"/>
          </a:xfrm>
        </p:grpSpPr>
        <p:sp>
          <p:nvSpPr>
            <p:cNvPr id="248981" name="Text Box 149"/>
            <p:cNvSpPr txBox="1">
              <a:spLocks noChangeArrowheads="1"/>
            </p:cNvSpPr>
            <p:nvPr/>
          </p:nvSpPr>
          <p:spPr bwMode="auto">
            <a:xfrm>
              <a:off x="422" y="1580"/>
              <a:ext cx="4752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Aft>
                  <a:spcPts val="0"/>
                </a:spcAft>
                <a:buClr>
                  <a:srgbClr val="66FFFF"/>
                </a:buClr>
                <a:buFontTx/>
                <a:buChar char="•"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)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=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independentemente do tamanho da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  	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Em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nosso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exemplo,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) permanece em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1090.</a:t>
              </a:r>
            </a:p>
          </p:txBody>
        </p:sp>
        <p:graphicFrame>
          <p:nvGraphicFramePr>
            <p:cNvPr id="248988" name="Object 15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80" y="1676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14" name="Equation" r:id="rId6" imgW="163440" imgH="163440" progId="">
                    <p:embed/>
                  </p:oleObj>
                </mc:Choice>
                <mc:Fallback>
                  <p:oleObj name="Equation" r:id="rId6" imgW="163440" imgH="163440" progId="">
                    <p:embed/>
                    <p:pic>
                      <p:nvPicPr>
                        <p:cNvPr id="0" name="Picture 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1676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8989" name="Object 15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96" y="1891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15" name="Equation" r:id="rId8" imgW="163440" imgH="163440" progId="">
                    <p:embed/>
                  </p:oleObj>
                </mc:Choice>
                <mc:Fallback>
                  <p:oleObj name="Equation" r:id="rId8" imgW="163440" imgH="163440" progId="">
                    <p:embed/>
                    <p:pic>
                      <p:nvPicPr>
                        <p:cNvPr id="0" name="Picture 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6" y="1891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8994" name="Group 162"/>
          <p:cNvGrpSpPr>
            <a:grpSpLocks/>
          </p:cNvGrpSpPr>
          <p:nvPr/>
        </p:nvGrpSpPr>
        <p:grpSpPr bwMode="auto">
          <a:xfrm>
            <a:off x="971541" y="3649182"/>
            <a:ext cx="8172459" cy="1570038"/>
            <a:chOff x="422" y="2004"/>
            <a:chExt cx="5148" cy="989"/>
          </a:xfrm>
        </p:grpSpPr>
        <p:sp>
          <p:nvSpPr>
            <p:cNvPr id="248980" name="Text Box 148"/>
            <p:cNvSpPr txBox="1">
              <a:spLocks noChangeArrowheads="1"/>
            </p:cNvSpPr>
            <p:nvPr/>
          </p:nvSpPr>
          <p:spPr bwMode="auto">
            <a:xfrm>
              <a:off x="422" y="2004"/>
              <a:ext cx="5148" cy="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Clr>
                  <a:srgbClr val="66FFFF"/>
                </a:buClr>
                <a:buFontTx/>
                <a:buChar char="•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Sempre que o tamanho da amostra é aumentado, o erro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>
                <a:buClr>
                  <a:srgbClr val="66FFFF"/>
                </a:buClr>
                <a:buFont typeface="Wingding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r>
                <a:rPr lang="pt-BR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padrão da média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diminui. Com o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aumento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>
                <a:buClr>
                  <a:srgbClr val="66FFFF"/>
                </a:buClr>
                <a:buFont typeface="Wingding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tamanho da amostra para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= 100,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 erro padrão da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>
                <a:buClr>
                  <a:srgbClr val="66FFFF"/>
                </a:buClr>
                <a:buFont typeface="Wingding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média diminui de 14,6 para: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48991" name="Object 15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15" y="2250"/>
            <a:ext cx="24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16" name="Equation" r:id="rId10" imgW="190440" imgH="190440" progId="">
                    <p:embed/>
                  </p:oleObj>
                </mc:Choice>
                <mc:Fallback>
                  <p:oleObj name="Equation" r:id="rId10" imgW="190440" imgH="190440" progId="">
                    <p:embed/>
                    <p:pic>
                      <p:nvPicPr>
                        <p:cNvPr id="0" name="Picture 1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2250"/>
                          <a:ext cx="24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992" name="Object 16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3921"/>
              </p:ext>
            </p:extLst>
          </p:nvPr>
        </p:nvGraphicFramePr>
        <p:xfrm>
          <a:off x="3373438" y="5200650"/>
          <a:ext cx="26939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7" name="Equation" r:id="rId12" imgW="1346040" imgH="393480" progId="Equation.DSMT4">
                  <p:embed/>
                </p:oleObj>
              </mc:Choice>
              <mc:Fallback>
                <p:oleObj name="Equation" r:id="rId12" imgW="1346040" imgH="3934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5200650"/>
                        <a:ext cx="26939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995" name="Rectangle 163"/>
          <p:cNvSpPr>
            <a:spLocks noChangeArrowheads="1"/>
          </p:cNvSpPr>
          <p:nvPr/>
        </p:nvSpPr>
        <p:spPr bwMode="auto">
          <a:xfrm>
            <a:off x="677863" y="1187511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8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48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489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4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82" grpId="0" autoUpdateAnimBg="0"/>
      <p:bldP spid="248983" grpId="0" animBg="1"/>
      <p:bldP spid="248984" grpId="0" animBg="1"/>
      <p:bldP spid="2489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685800" y="147638"/>
            <a:ext cx="7772400" cy="814387"/>
            <a:chOff x="432" y="93"/>
            <a:chExt cx="4896" cy="513"/>
          </a:xfrm>
        </p:grpSpPr>
        <p:sp>
          <p:nvSpPr>
            <p:cNvPr id="216066" name="Rectangle 2"/>
            <p:cNvSpPr>
              <a:spLocks noChangeArrowheads="1"/>
            </p:cNvSpPr>
            <p:nvPr/>
          </p:nvSpPr>
          <p:spPr bwMode="auto">
            <a:xfrm>
              <a:off x="432" y="9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Relação entre o Tamanho Amostral e a 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16067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66" y="425"/>
            <a:ext cx="1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27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425"/>
                          <a:ext cx="1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1466850" y="1647825"/>
            <a:ext cx="6267450" cy="4381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1607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328946"/>
              </p:ext>
            </p:extLst>
          </p:nvPr>
        </p:nvGraphicFramePr>
        <p:xfrm>
          <a:off x="3333750" y="5651500"/>
          <a:ext cx="15001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8" name="Equation" r:id="rId6" imgW="1841400" imgH="419040" progId="Equation.DSMT4">
                  <p:embed/>
                </p:oleObj>
              </mc:Choice>
              <mc:Fallback>
                <p:oleObj name="Equation" r:id="rId6" imgW="1841400" imgH="419040" progId="Equation.DSMT4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651500"/>
                        <a:ext cx="15001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3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5975" y="5410200"/>
          <a:ext cx="2095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9" name="Equation" r:id="rId8" imgW="163440" imgH="163440" progId="">
                  <p:embed/>
                </p:oleObj>
              </mc:Choice>
              <mc:Fallback>
                <p:oleObj name="Equation" r:id="rId8" imgW="163440" imgH="163440" progId="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5410200"/>
                        <a:ext cx="20955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4" name="AutoShape 20"/>
          <p:cNvSpPr>
            <a:spLocks noChangeArrowheads="1"/>
          </p:cNvSpPr>
          <p:nvPr/>
        </p:nvSpPr>
        <p:spPr bwMode="auto">
          <a:xfrm rot="5400000">
            <a:off x="1219200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92" name="Freeform 28"/>
          <p:cNvSpPr>
            <a:spLocks/>
          </p:cNvSpPr>
          <p:nvPr/>
        </p:nvSpPr>
        <p:spPr bwMode="auto">
          <a:xfrm>
            <a:off x="2786063" y="1843088"/>
            <a:ext cx="3438525" cy="3697287"/>
          </a:xfrm>
          <a:custGeom>
            <a:avLst/>
            <a:gdLst/>
            <a:ahLst/>
            <a:cxnLst>
              <a:cxn ang="0">
                <a:pos x="1031" y="28"/>
              </a:cxn>
              <a:cxn ang="0">
                <a:pos x="974" y="139"/>
              </a:cxn>
              <a:cxn ang="0">
                <a:pos x="929" y="279"/>
              </a:cxn>
              <a:cxn ang="0">
                <a:pos x="894" y="418"/>
              </a:cxn>
              <a:cxn ang="0">
                <a:pos x="866" y="557"/>
              </a:cxn>
              <a:cxn ang="0">
                <a:pos x="842" y="683"/>
              </a:cxn>
              <a:cxn ang="0">
                <a:pos x="815" y="831"/>
              </a:cxn>
              <a:cxn ang="0">
                <a:pos x="789" y="976"/>
              </a:cxn>
              <a:cxn ang="0">
                <a:pos x="769" y="1113"/>
              </a:cxn>
              <a:cxn ang="0">
                <a:pos x="747" y="1250"/>
              </a:cxn>
              <a:cxn ang="0">
                <a:pos x="721" y="1393"/>
              </a:cxn>
              <a:cxn ang="0">
                <a:pos x="695" y="1534"/>
              </a:cxn>
              <a:cxn ang="0">
                <a:pos x="668" y="1661"/>
              </a:cxn>
              <a:cxn ang="0">
                <a:pos x="630" y="1812"/>
              </a:cxn>
              <a:cxn ang="0">
                <a:pos x="584" y="1961"/>
              </a:cxn>
              <a:cxn ang="0">
                <a:pos x="534" y="2073"/>
              </a:cxn>
              <a:cxn ang="0">
                <a:pos x="461" y="2179"/>
              </a:cxn>
              <a:cxn ang="0">
                <a:pos x="392" y="2253"/>
              </a:cxn>
              <a:cxn ang="0">
                <a:pos x="330" y="2302"/>
              </a:cxn>
              <a:cxn ang="0">
                <a:pos x="260" y="2347"/>
              </a:cxn>
              <a:cxn ang="0">
                <a:pos x="175" y="2396"/>
              </a:cxn>
              <a:cxn ang="0">
                <a:pos x="96" y="2436"/>
              </a:cxn>
              <a:cxn ang="0">
                <a:pos x="2166" y="2473"/>
              </a:cxn>
              <a:cxn ang="0">
                <a:pos x="2002" y="2412"/>
              </a:cxn>
              <a:cxn ang="0">
                <a:pos x="1940" y="2386"/>
              </a:cxn>
              <a:cxn ang="0">
                <a:pos x="1850" y="2334"/>
              </a:cxn>
              <a:cxn ang="0">
                <a:pos x="1767" y="2269"/>
              </a:cxn>
              <a:cxn ang="0">
                <a:pos x="1686" y="2181"/>
              </a:cxn>
              <a:cxn ang="0">
                <a:pos x="1659" y="2144"/>
              </a:cxn>
              <a:cxn ang="0">
                <a:pos x="1606" y="2053"/>
              </a:cxn>
              <a:cxn ang="0">
                <a:pos x="1559" y="1938"/>
              </a:cxn>
              <a:cxn ang="0">
                <a:pos x="1511" y="1784"/>
              </a:cxn>
              <a:cxn ang="0">
                <a:pos x="1488" y="1681"/>
              </a:cxn>
              <a:cxn ang="0">
                <a:pos x="1460" y="1542"/>
              </a:cxn>
              <a:cxn ang="0">
                <a:pos x="1439" y="1428"/>
              </a:cxn>
              <a:cxn ang="0">
                <a:pos x="1419" y="1312"/>
              </a:cxn>
              <a:cxn ang="0">
                <a:pos x="1394" y="1160"/>
              </a:cxn>
              <a:cxn ang="0">
                <a:pos x="1368" y="1022"/>
              </a:cxn>
              <a:cxn ang="0">
                <a:pos x="1334" y="844"/>
              </a:cxn>
              <a:cxn ang="0">
                <a:pos x="1303" y="683"/>
              </a:cxn>
              <a:cxn ang="0">
                <a:pos x="1273" y="531"/>
              </a:cxn>
              <a:cxn ang="0">
                <a:pos x="1251" y="432"/>
              </a:cxn>
              <a:cxn ang="0">
                <a:pos x="1221" y="314"/>
              </a:cxn>
              <a:cxn ang="0">
                <a:pos x="1203" y="249"/>
              </a:cxn>
              <a:cxn ang="0">
                <a:pos x="1184" y="189"/>
              </a:cxn>
              <a:cxn ang="0">
                <a:pos x="1172" y="149"/>
              </a:cxn>
              <a:cxn ang="0">
                <a:pos x="1141" y="66"/>
              </a:cxn>
              <a:cxn ang="0">
                <a:pos x="1095" y="6"/>
              </a:cxn>
            </a:cxnLst>
            <a:rect l="0" t="0" r="r" b="b"/>
            <a:pathLst>
              <a:path w="2166" h="2476">
                <a:moveTo>
                  <a:pt x="1068" y="2"/>
                </a:moveTo>
                <a:lnTo>
                  <a:pt x="1053" y="8"/>
                </a:lnTo>
                <a:lnTo>
                  <a:pt x="1031" y="28"/>
                </a:lnTo>
                <a:lnTo>
                  <a:pt x="1008" y="58"/>
                </a:lnTo>
                <a:lnTo>
                  <a:pt x="989" y="98"/>
                </a:lnTo>
                <a:lnTo>
                  <a:pt x="974" y="139"/>
                </a:lnTo>
                <a:lnTo>
                  <a:pt x="957" y="185"/>
                </a:lnTo>
                <a:lnTo>
                  <a:pt x="945" y="227"/>
                </a:lnTo>
                <a:lnTo>
                  <a:pt x="929" y="279"/>
                </a:lnTo>
                <a:lnTo>
                  <a:pt x="917" y="322"/>
                </a:lnTo>
                <a:lnTo>
                  <a:pt x="906" y="371"/>
                </a:lnTo>
                <a:lnTo>
                  <a:pt x="894" y="418"/>
                </a:lnTo>
                <a:lnTo>
                  <a:pt x="882" y="474"/>
                </a:lnTo>
                <a:lnTo>
                  <a:pt x="875" y="510"/>
                </a:lnTo>
                <a:lnTo>
                  <a:pt x="866" y="557"/>
                </a:lnTo>
                <a:lnTo>
                  <a:pt x="858" y="603"/>
                </a:lnTo>
                <a:lnTo>
                  <a:pt x="850" y="646"/>
                </a:lnTo>
                <a:lnTo>
                  <a:pt x="842" y="683"/>
                </a:lnTo>
                <a:lnTo>
                  <a:pt x="835" y="731"/>
                </a:lnTo>
                <a:lnTo>
                  <a:pt x="824" y="780"/>
                </a:lnTo>
                <a:lnTo>
                  <a:pt x="815" y="831"/>
                </a:lnTo>
                <a:lnTo>
                  <a:pt x="806" y="876"/>
                </a:lnTo>
                <a:lnTo>
                  <a:pt x="798" y="927"/>
                </a:lnTo>
                <a:lnTo>
                  <a:pt x="789" y="976"/>
                </a:lnTo>
                <a:lnTo>
                  <a:pt x="782" y="1023"/>
                </a:lnTo>
                <a:lnTo>
                  <a:pt x="774" y="1077"/>
                </a:lnTo>
                <a:lnTo>
                  <a:pt x="769" y="1113"/>
                </a:lnTo>
                <a:lnTo>
                  <a:pt x="762" y="1157"/>
                </a:lnTo>
                <a:lnTo>
                  <a:pt x="754" y="1205"/>
                </a:lnTo>
                <a:lnTo>
                  <a:pt x="747" y="1250"/>
                </a:lnTo>
                <a:lnTo>
                  <a:pt x="739" y="1295"/>
                </a:lnTo>
                <a:lnTo>
                  <a:pt x="731" y="1341"/>
                </a:lnTo>
                <a:lnTo>
                  <a:pt x="721" y="1393"/>
                </a:lnTo>
                <a:lnTo>
                  <a:pt x="713" y="1443"/>
                </a:lnTo>
                <a:lnTo>
                  <a:pt x="703" y="1496"/>
                </a:lnTo>
                <a:lnTo>
                  <a:pt x="695" y="1534"/>
                </a:lnTo>
                <a:lnTo>
                  <a:pt x="687" y="1574"/>
                </a:lnTo>
                <a:lnTo>
                  <a:pt x="677" y="1619"/>
                </a:lnTo>
                <a:lnTo>
                  <a:pt x="668" y="1661"/>
                </a:lnTo>
                <a:lnTo>
                  <a:pt x="656" y="1711"/>
                </a:lnTo>
                <a:lnTo>
                  <a:pt x="644" y="1761"/>
                </a:lnTo>
                <a:lnTo>
                  <a:pt x="630" y="1812"/>
                </a:lnTo>
                <a:lnTo>
                  <a:pt x="617" y="1864"/>
                </a:lnTo>
                <a:lnTo>
                  <a:pt x="602" y="1914"/>
                </a:lnTo>
                <a:lnTo>
                  <a:pt x="584" y="1961"/>
                </a:lnTo>
                <a:lnTo>
                  <a:pt x="567" y="2004"/>
                </a:lnTo>
                <a:lnTo>
                  <a:pt x="550" y="2038"/>
                </a:lnTo>
                <a:lnTo>
                  <a:pt x="534" y="2073"/>
                </a:lnTo>
                <a:lnTo>
                  <a:pt x="515" y="2103"/>
                </a:lnTo>
                <a:lnTo>
                  <a:pt x="492" y="2137"/>
                </a:lnTo>
                <a:lnTo>
                  <a:pt x="461" y="2179"/>
                </a:lnTo>
                <a:lnTo>
                  <a:pt x="432" y="2210"/>
                </a:lnTo>
                <a:lnTo>
                  <a:pt x="411" y="2231"/>
                </a:lnTo>
                <a:lnTo>
                  <a:pt x="392" y="2253"/>
                </a:lnTo>
                <a:lnTo>
                  <a:pt x="371" y="2269"/>
                </a:lnTo>
                <a:lnTo>
                  <a:pt x="351" y="2286"/>
                </a:lnTo>
                <a:lnTo>
                  <a:pt x="330" y="2302"/>
                </a:lnTo>
                <a:lnTo>
                  <a:pt x="313" y="2313"/>
                </a:lnTo>
                <a:lnTo>
                  <a:pt x="290" y="2327"/>
                </a:lnTo>
                <a:lnTo>
                  <a:pt x="260" y="2347"/>
                </a:lnTo>
                <a:lnTo>
                  <a:pt x="232" y="2362"/>
                </a:lnTo>
                <a:lnTo>
                  <a:pt x="203" y="2379"/>
                </a:lnTo>
                <a:lnTo>
                  <a:pt x="175" y="2396"/>
                </a:lnTo>
                <a:lnTo>
                  <a:pt x="149" y="2410"/>
                </a:lnTo>
                <a:lnTo>
                  <a:pt x="124" y="2422"/>
                </a:lnTo>
                <a:lnTo>
                  <a:pt x="96" y="2436"/>
                </a:lnTo>
                <a:lnTo>
                  <a:pt x="65" y="2453"/>
                </a:lnTo>
                <a:lnTo>
                  <a:pt x="0" y="2476"/>
                </a:lnTo>
                <a:lnTo>
                  <a:pt x="2166" y="2473"/>
                </a:lnTo>
                <a:lnTo>
                  <a:pt x="2088" y="2445"/>
                </a:lnTo>
                <a:lnTo>
                  <a:pt x="2039" y="2425"/>
                </a:lnTo>
                <a:lnTo>
                  <a:pt x="2002" y="2412"/>
                </a:lnTo>
                <a:lnTo>
                  <a:pt x="1971" y="2402"/>
                </a:lnTo>
                <a:lnTo>
                  <a:pt x="1954" y="2394"/>
                </a:lnTo>
                <a:lnTo>
                  <a:pt x="1940" y="2386"/>
                </a:lnTo>
                <a:lnTo>
                  <a:pt x="1911" y="2372"/>
                </a:lnTo>
                <a:lnTo>
                  <a:pt x="1880" y="2354"/>
                </a:lnTo>
                <a:lnTo>
                  <a:pt x="1850" y="2334"/>
                </a:lnTo>
                <a:lnTo>
                  <a:pt x="1819" y="2312"/>
                </a:lnTo>
                <a:lnTo>
                  <a:pt x="1795" y="2292"/>
                </a:lnTo>
                <a:lnTo>
                  <a:pt x="1767" y="2269"/>
                </a:lnTo>
                <a:lnTo>
                  <a:pt x="1740" y="2244"/>
                </a:lnTo>
                <a:lnTo>
                  <a:pt x="1711" y="2214"/>
                </a:lnTo>
                <a:lnTo>
                  <a:pt x="1686" y="2181"/>
                </a:lnTo>
                <a:lnTo>
                  <a:pt x="1672" y="2166"/>
                </a:lnTo>
                <a:lnTo>
                  <a:pt x="1667" y="2157"/>
                </a:lnTo>
                <a:lnTo>
                  <a:pt x="1659" y="2144"/>
                </a:lnTo>
                <a:lnTo>
                  <a:pt x="1642" y="2118"/>
                </a:lnTo>
                <a:lnTo>
                  <a:pt x="1626" y="2090"/>
                </a:lnTo>
                <a:lnTo>
                  <a:pt x="1606" y="2053"/>
                </a:lnTo>
                <a:lnTo>
                  <a:pt x="1589" y="2013"/>
                </a:lnTo>
                <a:lnTo>
                  <a:pt x="1573" y="1974"/>
                </a:lnTo>
                <a:lnTo>
                  <a:pt x="1559" y="1938"/>
                </a:lnTo>
                <a:lnTo>
                  <a:pt x="1542" y="1887"/>
                </a:lnTo>
                <a:lnTo>
                  <a:pt x="1526" y="1834"/>
                </a:lnTo>
                <a:lnTo>
                  <a:pt x="1511" y="1784"/>
                </a:lnTo>
                <a:lnTo>
                  <a:pt x="1502" y="1748"/>
                </a:lnTo>
                <a:lnTo>
                  <a:pt x="1496" y="1715"/>
                </a:lnTo>
                <a:lnTo>
                  <a:pt x="1488" y="1681"/>
                </a:lnTo>
                <a:lnTo>
                  <a:pt x="1479" y="1634"/>
                </a:lnTo>
                <a:lnTo>
                  <a:pt x="1469" y="1585"/>
                </a:lnTo>
                <a:lnTo>
                  <a:pt x="1460" y="1542"/>
                </a:lnTo>
                <a:lnTo>
                  <a:pt x="1451" y="1499"/>
                </a:lnTo>
                <a:lnTo>
                  <a:pt x="1445" y="1468"/>
                </a:lnTo>
                <a:lnTo>
                  <a:pt x="1439" y="1428"/>
                </a:lnTo>
                <a:lnTo>
                  <a:pt x="1431" y="1388"/>
                </a:lnTo>
                <a:lnTo>
                  <a:pt x="1425" y="1347"/>
                </a:lnTo>
                <a:lnTo>
                  <a:pt x="1419" y="1312"/>
                </a:lnTo>
                <a:lnTo>
                  <a:pt x="1410" y="1263"/>
                </a:lnTo>
                <a:lnTo>
                  <a:pt x="1403" y="1209"/>
                </a:lnTo>
                <a:lnTo>
                  <a:pt x="1394" y="1160"/>
                </a:lnTo>
                <a:lnTo>
                  <a:pt x="1383" y="1106"/>
                </a:lnTo>
                <a:lnTo>
                  <a:pt x="1375" y="1062"/>
                </a:lnTo>
                <a:lnTo>
                  <a:pt x="1368" y="1022"/>
                </a:lnTo>
                <a:lnTo>
                  <a:pt x="1356" y="964"/>
                </a:lnTo>
                <a:lnTo>
                  <a:pt x="1347" y="912"/>
                </a:lnTo>
                <a:lnTo>
                  <a:pt x="1334" y="844"/>
                </a:lnTo>
                <a:lnTo>
                  <a:pt x="1324" y="787"/>
                </a:lnTo>
                <a:lnTo>
                  <a:pt x="1311" y="721"/>
                </a:lnTo>
                <a:lnTo>
                  <a:pt x="1303" y="683"/>
                </a:lnTo>
                <a:lnTo>
                  <a:pt x="1293" y="630"/>
                </a:lnTo>
                <a:lnTo>
                  <a:pt x="1282" y="583"/>
                </a:lnTo>
                <a:lnTo>
                  <a:pt x="1273" y="531"/>
                </a:lnTo>
                <a:lnTo>
                  <a:pt x="1265" y="491"/>
                </a:lnTo>
                <a:lnTo>
                  <a:pt x="1258" y="460"/>
                </a:lnTo>
                <a:lnTo>
                  <a:pt x="1251" y="432"/>
                </a:lnTo>
                <a:lnTo>
                  <a:pt x="1241" y="391"/>
                </a:lnTo>
                <a:lnTo>
                  <a:pt x="1230" y="347"/>
                </a:lnTo>
                <a:lnTo>
                  <a:pt x="1221" y="314"/>
                </a:lnTo>
                <a:lnTo>
                  <a:pt x="1215" y="291"/>
                </a:lnTo>
                <a:lnTo>
                  <a:pt x="1209" y="270"/>
                </a:lnTo>
                <a:lnTo>
                  <a:pt x="1203" y="249"/>
                </a:lnTo>
                <a:lnTo>
                  <a:pt x="1196" y="227"/>
                </a:lnTo>
                <a:lnTo>
                  <a:pt x="1190" y="206"/>
                </a:lnTo>
                <a:lnTo>
                  <a:pt x="1184" y="189"/>
                </a:lnTo>
                <a:lnTo>
                  <a:pt x="1179" y="174"/>
                </a:lnTo>
                <a:lnTo>
                  <a:pt x="1175" y="159"/>
                </a:lnTo>
                <a:lnTo>
                  <a:pt x="1172" y="149"/>
                </a:lnTo>
                <a:lnTo>
                  <a:pt x="1164" y="128"/>
                </a:lnTo>
                <a:lnTo>
                  <a:pt x="1158" y="108"/>
                </a:lnTo>
                <a:lnTo>
                  <a:pt x="1141" y="66"/>
                </a:lnTo>
                <a:lnTo>
                  <a:pt x="1127" y="41"/>
                </a:lnTo>
                <a:lnTo>
                  <a:pt x="1112" y="21"/>
                </a:lnTo>
                <a:lnTo>
                  <a:pt x="1095" y="6"/>
                </a:lnTo>
                <a:lnTo>
                  <a:pt x="1071" y="0"/>
                </a:lnTo>
              </a:path>
            </a:pathLst>
          </a:custGeom>
          <a:noFill/>
          <a:ln w="19050" cap="rnd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6094" name="Freeform 30"/>
          <p:cNvSpPr>
            <a:spLocks/>
          </p:cNvSpPr>
          <p:nvPr/>
        </p:nvSpPr>
        <p:spPr bwMode="auto">
          <a:xfrm>
            <a:off x="4486275" y="1862138"/>
            <a:ext cx="42863" cy="3732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92"/>
              </a:cxn>
            </a:cxnLst>
            <a:rect l="0" t="0" r="r" b="b"/>
            <a:pathLst>
              <a:path w="1" h="2492">
                <a:moveTo>
                  <a:pt x="0" y="0"/>
                </a:moveTo>
                <a:lnTo>
                  <a:pt x="0" y="24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6098" name="Freeform 34"/>
          <p:cNvSpPr>
            <a:spLocks/>
          </p:cNvSpPr>
          <p:nvPr/>
        </p:nvSpPr>
        <p:spPr bwMode="auto">
          <a:xfrm>
            <a:off x="1968500" y="2887663"/>
            <a:ext cx="4972050" cy="2640012"/>
          </a:xfrm>
          <a:custGeom>
            <a:avLst/>
            <a:gdLst/>
            <a:ahLst/>
            <a:cxnLst>
              <a:cxn ang="0">
                <a:pos x="1524" y="17"/>
              </a:cxn>
              <a:cxn ang="0">
                <a:pos x="1430" y="93"/>
              </a:cxn>
              <a:cxn ang="0">
                <a:pos x="1365" y="186"/>
              </a:cxn>
              <a:cxn ang="0">
                <a:pos x="1311" y="280"/>
              </a:cxn>
              <a:cxn ang="0">
                <a:pos x="1265" y="373"/>
              </a:cxn>
              <a:cxn ang="0">
                <a:pos x="1230" y="461"/>
              </a:cxn>
              <a:cxn ang="0">
                <a:pos x="1186" y="562"/>
              </a:cxn>
              <a:cxn ang="0">
                <a:pos x="1148" y="657"/>
              </a:cxn>
              <a:cxn ang="0">
                <a:pos x="1111" y="753"/>
              </a:cxn>
              <a:cxn ang="0">
                <a:pos x="1079" y="841"/>
              </a:cxn>
              <a:cxn ang="0">
                <a:pos x="1045" y="938"/>
              </a:cxn>
              <a:cxn ang="0">
                <a:pos x="1004" y="1034"/>
              </a:cxn>
              <a:cxn ang="0">
                <a:pos x="965" y="1124"/>
              </a:cxn>
              <a:cxn ang="0">
                <a:pos x="904" y="1227"/>
              </a:cxn>
              <a:cxn ang="0">
                <a:pos x="823" y="1326"/>
              </a:cxn>
              <a:cxn ang="0">
                <a:pos x="747" y="1396"/>
              </a:cxn>
              <a:cxn ang="0">
                <a:pos x="639" y="1467"/>
              </a:cxn>
              <a:cxn ang="0">
                <a:pos x="534" y="1512"/>
              </a:cxn>
              <a:cxn ang="0">
                <a:pos x="422" y="1550"/>
              </a:cxn>
              <a:cxn ang="0">
                <a:pos x="326" y="1576"/>
              </a:cxn>
              <a:cxn ang="0">
                <a:pos x="196" y="1606"/>
              </a:cxn>
              <a:cxn ang="0">
                <a:pos x="94" y="1627"/>
              </a:cxn>
              <a:cxn ang="0">
                <a:pos x="3132" y="1663"/>
              </a:cxn>
              <a:cxn ang="0">
                <a:pos x="3019" y="1626"/>
              </a:cxn>
              <a:cxn ang="0">
                <a:pos x="2915" y="1604"/>
              </a:cxn>
              <a:cxn ang="0">
                <a:pos x="2803" y="1571"/>
              </a:cxn>
              <a:cxn ang="0">
                <a:pos x="2662" y="1521"/>
              </a:cxn>
              <a:cxn ang="0">
                <a:pos x="2540" y="1467"/>
              </a:cxn>
              <a:cxn ang="0">
                <a:pos x="2484" y="1436"/>
              </a:cxn>
              <a:cxn ang="0">
                <a:pos x="2413" y="1378"/>
              </a:cxn>
              <a:cxn ang="0">
                <a:pos x="2343" y="1302"/>
              </a:cxn>
              <a:cxn ang="0">
                <a:pos x="2275" y="1205"/>
              </a:cxn>
              <a:cxn ang="0">
                <a:pos x="2228" y="1128"/>
              </a:cxn>
              <a:cxn ang="0">
                <a:pos x="2187" y="1037"/>
              </a:cxn>
              <a:cxn ang="0">
                <a:pos x="2156" y="959"/>
              </a:cxn>
              <a:cxn ang="0">
                <a:pos x="2125" y="881"/>
              </a:cxn>
              <a:cxn ang="0">
                <a:pos x="2080" y="771"/>
              </a:cxn>
              <a:cxn ang="0">
                <a:pos x="2044" y="686"/>
              </a:cxn>
              <a:cxn ang="0">
                <a:pos x="1995" y="569"/>
              </a:cxn>
              <a:cxn ang="0">
                <a:pos x="1945" y="458"/>
              </a:cxn>
              <a:cxn ang="0">
                <a:pos x="1898" y="353"/>
              </a:cxn>
              <a:cxn ang="0">
                <a:pos x="1864" y="290"/>
              </a:cxn>
              <a:cxn ang="0">
                <a:pos x="1816" y="200"/>
              </a:cxn>
              <a:cxn ang="0">
                <a:pos x="1785" y="153"/>
              </a:cxn>
              <a:cxn ang="0">
                <a:pos x="1762" y="122"/>
              </a:cxn>
              <a:cxn ang="0">
                <a:pos x="1747" y="101"/>
              </a:cxn>
              <a:cxn ang="0">
                <a:pos x="1691" y="43"/>
              </a:cxn>
              <a:cxn ang="0">
                <a:pos x="1622" y="6"/>
              </a:cxn>
            </a:cxnLst>
            <a:rect l="0" t="0" r="r" b="b"/>
            <a:pathLst>
              <a:path w="3132" h="1663">
                <a:moveTo>
                  <a:pt x="1586" y="0"/>
                </a:moveTo>
                <a:lnTo>
                  <a:pt x="1564" y="3"/>
                </a:lnTo>
                <a:lnTo>
                  <a:pt x="1524" y="17"/>
                </a:lnTo>
                <a:lnTo>
                  <a:pt x="1486" y="38"/>
                </a:lnTo>
                <a:lnTo>
                  <a:pt x="1456" y="64"/>
                </a:lnTo>
                <a:lnTo>
                  <a:pt x="1430" y="93"/>
                </a:lnTo>
                <a:lnTo>
                  <a:pt x="1405" y="121"/>
                </a:lnTo>
                <a:lnTo>
                  <a:pt x="1386" y="151"/>
                </a:lnTo>
                <a:lnTo>
                  <a:pt x="1365" y="186"/>
                </a:lnTo>
                <a:lnTo>
                  <a:pt x="1349" y="212"/>
                </a:lnTo>
                <a:lnTo>
                  <a:pt x="1329" y="249"/>
                </a:lnTo>
                <a:lnTo>
                  <a:pt x="1311" y="280"/>
                </a:lnTo>
                <a:lnTo>
                  <a:pt x="1291" y="317"/>
                </a:lnTo>
                <a:lnTo>
                  <a:pt x="1280" y="341"/>
                </a:lnTo>
                <a:lnTo>
                  <a:pt x="1265" y="373"/>
                </a:lnTo>
                <a:lnTo>
                  <a:pt x="1254" y="401"/>
                </a:lnTo>
                <a:lnTo>
                  <a:pt x="1242" y="431"/>
                </a:lnTo>
                <a:lnTo>
                  <a:pt x="1230" y="461"/>
                </a:lnTo>
                <a:lnTo>
                  <a:pt x="1217" y="491"/>
                </a:lnTo>
                <a:lnTo>
                  <a:pt x="1199" y="531"/>
                </a:lnTo>
                <a:lnTo>
                  <a:pt x="1186" y="562"/>
                </a:lnTo>
                <a:lnTo>
                  <a:pt x="1177" y="586"/>
                </a:lnTo>
                <a:lnTo>
                  <a:pt x="1161" y="622"/>
                </a:lnTo>
                <a:lnTo>
                  <a:pt x="1148" y="657"/>
                </a:lnTo>
                <a:lnTo>
                  <a:pt x="1136" y="690"/>
                </a:lnTo>
                <a:lnTo>
                  <a:pt x="1121" y="725"/>
                </a:lnTo>
                <a:lnTo>
                  <a:pt x="1111" y="753"/>
                </a:lnTo>
                <a:lnTo>
                  <a:pt x="1101" y="780"/>
                </a:lnTo>
                <a:lnTo>
                  <a:pt x="1091" y="811"/>
                </a:lnTo>
                <a:lnTo>
                  <a:pt x="1079" y="841"/>
                </a:lnTo>
                <a:lnTo>
                  <a:pt x="1069" y="871"/>
                </a:lnTo>
                <a:lnTo>
                  <a:pt x="1058" y="900"/>
                </a:lnTo>
                <a:lnTo>
                  <a:pt x="1045" y="938"/>
                </a:lnTo>
                <a:lnTo>
                  <a:pt x="1030" y="972"/>
                </a:lnTo>
                <a:lnTo>
                  <a:pt x="1015" y="1007"/>
                </a:lnTo>
                <a:lnTo>
                  <a:pt x="1004" y="1034"/>
                </a:lnTo>
                <a:lnTo>
                  <a:pt x="992" y="1063"/>
                </a:lnTo>
                <a:lnTo>
                  <a:pt x="981" y="1088"/>
                </a:lnTo>
                <a:lnTo>
                  <a:pt x="965" y="1124"/>
                </a:lnTo>
                <a:lnTo>
                  <a:pt x="947" y="1158"/>
                </a:lnTo>
                <a:lnTo>
                  <a:pt x="927" y="1192"/>
                </a:lnTo>
                <a:lnTo>
                  <a:pt x="904" y="1227"/>
                </a:lnTo>
                <a:lnTo>
                  <a:pt x="881" y="1259"/>
                </a:lnTo>
                <a:lnTo>
                  <a:pt x="854" y="1290"/>
                </a:lnTo>
                <a:lnTo>
                  <a:pt x="823" y="1326"/>
                </a:lnTo>
                <a:lnTo>
                  <a:pt x="802" y="1347"/>
                </a:lnTo>
                <a:lnTo>
                  <a:pt x="777" y="1370"/>
                </a:lnTo>
                <a:lnTo>
                  <a:pt x="747" y="1396"/>
                </a:lnTo>
                <a:lnTo>
                  <a:pt x="722" y="1414"/>
                </a:lnTo>
                <a:lnTo>
                  <a:pt x="683" y="1443"/>
                </a:lnTo>
                <a:lnTo>
                  <a:pt x="639" y="1467"/>
                </a:lnTo>
                <a:lnTo>
                  <a:pt x="596" y="1487"/>
                </a:lnTo>
                <a:lnTo>
                  <a:pt x="564" y="1500"/>
                </a:lnTo>
                <a:lnTo>
                  <a:pt x="534" y="1512"/>
                </a:lnTo>
                <a:lnTo>
                  <a:pt x="497" y="1524"/>
                </a:lnTo>
                <a:lnTo>
                  <a:pt x="457" y="1538"/>
                </a:lnTo>
                <a:lnTo>
                  <a:pt x="422" y="1550"/>
                </a:lnTo>
                <a:lnTo>
                  <a:pt x="391" y="1558"/>
                </a:lnTo>
                <a:lnTo>
                  <a:pt x="357" y="1568"/>
                </a:lnTo>
                <a:lnTo>
                  <a:pt x="326" y="1576"/>
                </a:lnTo>
                <a:lnTo>
                  <a:pt x="285" y="1586"/>
                </a:lnTo>
                <a:lnTo>
                  <a:pt x="232" y="1598"/>
                </a:lnTo>
                <a:lnTo>
                  <a:pt x="196" y="1606"/>
                </a:lnTo>
                <a:lnTo>
                  <a:pt x="165" y="1613"/>
                </a:lnTo>
                <a:lnTo>
                  <a:pt x="138" y="1617"/>
                </a:lnTo>
                <a:lnTo>
                  <a:pt x="94" y="1627"/>
                </a:lnTo>
                <a:lnTo>
                  <a:pt x="46" y="1639"/>
                </a:lnTo>
                <a:lnTo>
                  <a:pt x="0" y="1663"/>
                </a:lnTo>
                <a:lnTo>
                  <a:pt x="3132" y="1663"/>
                </a:lnTo>
                <a:lnTo>
                  <a:pt x="3088" y="1643"/>
                </a:lnTo>
                <a:lnTo>
                  <a:pt x="3060" y="1635"/>
                </a:lnTo>
                <a:lnTo>
                  <a:pt x="3019" y="1626"/>
                </a:lnTo>
                <a:lnTo>
                  <a:pt x="2976" y="1619"/>
                </a:lnTo>
                <a:lnTo>
                  <a:pt x="2940" y="1611"/>
                </a:lnTo>
                <a:lnTo>
                  <a:pt x="2915" y="1604"/>
                </a:lnTo>
                <a:lnTo>
                  <a:pt x="2893" y="1598"/>
                </a:lnTo>
                <a:lnTo>
                  <a:pt x="2858" y="1588"/>
                </a:lnTo>
                <a:lnTo>
                  <a:pt x="2803" y="1571"/>
                </a:lnTo>
                <a:lnTo>
                  <a:pt x="2747" y="1553"/>
                </a:lnTo>
                <a:lnTo>
                  <a:pt x="2706" y="1538"/>
                </a:lnTo>
                <a:lnTo>
                  <a:pt x="2662" y="1521"/>
                </a:lnTo>
                <a:lnTo>
                  <a:pt x="2624" y="1507"/>
                </a:lnTo>
                <a:lnTo>
                  <a:pt x="2586" y="1489"/>
                </a:lnTo>
                <a:lnTo>
                  <a:pt x="2540" y="1467"/>
                </a:lnTo>
                <a:lnTo>
                  <a:pt x="2519" y="1457"/>
                </a:lnTo>
                <a:lnTo>
                  <a:pt x="2503" y="1446"/>
                </a:lnTo>
                <a:lnTo>
                  <a:pt x="2484" y="1436"/>
                </a:lnTo>
                <a:lnTo>
                  <a:pt x="2465" y="1424"/>
                </a:lnTo>
                <a:lnTo>
                  <a:pt x="2441" y="1403"/>
                </a:lnTo>
                <a:lnTo>
                  <a:pt x="2413" y="1378"/>
                </a:lnTo>
                <a:lnTo>
                  <a:pt x="2393" y="1359"/>
                </a:lnTo>
                <a:lnTo>
                  <a:pt x="2370" y="1334"/>
                </a:lnTo>
                <a:lnTo>
                  <a:pt x="2343" y="1302"/>
                </a:lnTo>
                <a:lnTo>
                  <a:pt x="2317" y="1268"/>
                </a:lnTo>
                <a:lnTo>
                  <a:pt x="2294" y="1235"/>
                </a:lnTo>
                <a:lnTo>
                  <a:pt x="2275" y="1205"/>
                </a:lnTo>
                <a:lnTo>
                  <a:pt x="2254" y="1174"/>
                </a:lnTo>
                <a:lnTo>
                  <a:pt x="2238" y="1148"/>
                </a:lnTo>
                <a:lnTo>
                  <a:pt x="2228" y="1128"/>
                </a:lnTo>
                <a:lnTo>
                  <a:pt x="2216" y="1103"/>
                </a:lnTo>
                <a:lnTo>
                  <a:pt x="2201" y="1068"/>
                </a:lnTo>
                <a:lnTo>
                  <a:pt x="2187" y="1037"/>
                </a:lnTo>
                <a:lnTo>
                  <a:pt x="2174" y="1006"/>
                </a:lnTo>
                <a:lnTo>
                  <a:pt x="2166" y="984"/>
                </a:lnTo>
                <a:lnTo>
                  <a:pt x="2156" y="959"/>
                </a:lnTo>
                <a:lnTo>
                  <a:pt x="2146" y="935"/>
                </a:lnTo>
                <a:lnTo>
                  <a:pt x="2137" y="912"/>
                </a:lnTo>
                <a:lnTo>
                  <a:pt x="2125" y="881"/>
                </a:lnTo>
                <a:lnTo>
                  <a:pt x="2113" y="851"/>
                </a:lnTo>
                <a:lnTo>
                  <a:pt x="2099" y="815"/>
                </a:lnTo>
                <a:lnTo>
                  <a:pt x="2080" y="771"/>
                </a:lnTo>
                <a:lnTo>
                  <a:pt x="2063" y="735"/>
                </a:lnTo>
                <a:lnTo>
                  <a:pt x="2053" y="707"/>
                </a:lnTo>
                <a:lnTo>
                  <a:pt x="2044" y="686"/>
                </a:lnTo>
                <a:lnTo>
                  <a:pt x="2026" y="643"/>
                </a:lnTo>
                <a:lnTo>
                  <a:pt x="2013" y="612"/>
                </a:lnTo>
                <a:lnTo>
                  <a:pt x="1995" y="569"/>
                </a:lnTo>
                <a:lnTo>
                  <a:pt x="1974" y="521"/>
                </a:lnTo>
                <a:lnTo>
                  <a:pt x="1957" y="484"/>
                </a:lnTo>
                <a:lnTo>
                  <a:pt x="1945" y="458"/>
                </a:lnTo>
                <a:lnTo>
                  <a:pt x="1930" y="424"/>
                </a:lnTo>
                <a:lnTo>
                  <a:pt x="1912" y="386"/>
                </a:lnTo>
                <a:lnTo>
                  <a:pt x="1898" y="353"/>
                </a:lnTo>
                <a:lnTo>
                  <a:pt x="1887" y="336"/>
                </a:lnTo>
                <a:lnTo>
                  <a:pt x="1879" y="317"/>
                </a:lnTo>
                <a:lnTo>
                  <a:pt x="1864" y="290"/>
                </a:lnTo>
                <a:lnTo>
                  <a:pt x="1849" y="259"/>
                </a:lnTo>
                <a:lnTo>
                  <a:pt x="1831" y="225"/>
                </a:lnTo>
                <a:lnTo>
                  <a:pt x="1816" y="200"/>
                </a:lnTo>
                <a:lnTo>
                  <a:pt x="1801" y="177"/>
                </a:lnTo>
                <a:lnTo>
                  <a:pt x="1795" y="167"/>
                </a:lnTo>
                <a:lnTo>
                  <a:pt x="1785" y="153"/>
                </a:lnTo>
                <a:lnTo>
                  <a:pt x="1778" y="144"/>
                </a:lnTo>
                <a:lnTo>
                  <a:pt x="1770" y="134"/>
                </a:lnTo>
                <a:lnTo>
                  <a:pt x="1762" y="122"/>
                </a:lnTo>
                <a:lnTo>
                  <a:pt x="1757" y="114"/>
                </a:lnTo>
                <a:lnTo>
                  <a:pt x="1751" y="108"/>
                </a:lnTo>
                <a:lnTo>
                  <a:pt x="1747" y="101"/>
                </a:lnTo>
                <a:lnTo>
                  <a:pt x="1737" y="89"/>
                </a:lnTo>
                <a:lnTo>
                  <a:pt x="1722" y="71"/>
                </a:lnTo>
                <a:lnTo>
                  <a:pt x="1691" y="43"/>
                </a:lnTo>
                <a:lnTo>
                  <a:pt x="1669" y="26"/>
                </a:lnTo>
                <a:lnTo>
                  <a:pt x="1647" y="16"/>
                </a:lnTo>
                <a:lnTo>
                  <a:pt x="1622" y="6"/>
                </a:lnTo>
                <a:lnTo>
                  <a:pt x="1592" y="0"/>
                </a:lnTo>
              </a:path>
            </a:pathLst>
          </a:custGeom>
          <a:noFill/>
          <a:ln w="19050" cap="rnd" cmpd="sng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16102" name="Group 38"/>
          <p:cNvGrpSpPr>
            <a:grpSpLocks/>
          </p:cNvGrpSpPr>
          <p:nvPr/>
        </p:nvGrpSpPr>
        <p:grpSpPr bwMode="auto">
          <a:xfrm>
            <a:off x="5383215" y="3205161"/>
            <a:ext cx="1816101" cy="869949"/>
            <a:chOff x="3306" y="2145"/>
            <a:chExt cx="1144" cy="548"/>
          </a:xfrm>
        </p:grpSpPr>
        <p:graphicFrame>
          <p:nvGraphicFramePr>
            <p:cNvPr id="216071" name="Object 7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9943540"/>
                </p:ext>
              </p:extLst>
            </p:nvPr>
          </p:nvGraphicFramePr>
          <p:xfrm>
            <a:off x="3557" y="2413"/>
            <a:ext cx="7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0" name="Equation" r:id="rId10" imgW="596880" imgH="203040" progId="Equation.DSMT4">
                    <p:embed/>
                  </p:oleObj>
                </mc:Choice>
                <mc:Fallback>
                  <p:oleObj name="Equation" r:id="rId10" imgW="596880" imgH="203040" progId="Equation.DSMT4">
                    <p:embed/>
                    <p:pic>
                      <p:nvPicPr>
                        <p:cNvPr id="0" name="Picture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" y="2413"/>
                          <a:ext cx="7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0" name="Text Box 36"/>
            <p:cNvSpPr txBox="1">
              <a:spLocks noChangeArrowheads="1"/>
            </p:cNvSpPr>
            <p:nvPr/>
          </p:nvSpPr>
          <p:spPr bwMode="auto">
            <a:xfrm>
              <a:off x="3306" y="2145"/>
              <a:ext cx="114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Com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30,</a:t>
              </a:r>
            </a:p>
          </p:txBody>
        </p:sp>
      </p:grpSp>
      <p:grpSp>
        <p:nvGrpSpPr>
          <p:cNvPr id="216106" name="Group 42"/>
          <p:cNvGrpSpPr>
            <a:grpSpLocks/>
          </p:cNvGrpSpPr>
          <p:nvPr/>
        </p:nvGrpSpPr>
        <p:grpSpPr bwMode="auto">
          <a:xfrm>
            <a:off x="2130427" y="1882775"/>
            <a:ext cx="1970088" cy="862013"/>
            <a:chOff x="1287" y="1365"/>
            <a:chExt cx="1241" cy="543"/>
          </a:xfrm>
        </p:grpSpPr>
        <p:graphicFrame>
          <p:nvGraphicFramePr>
            <p:cNvPr id="216101" name="Object 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25" y="1634"/>
            <a:ext cx="52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1" name="Equation" r:id="rId12" imgW="457200" imgH="190440" progId="">
                    <p:embed/>
                  </p:oleObj>
                </mc:Choice>
                <mc:Fallback>
                  <p:oleObj name="Equation" r:id="rId12" imgW="457200" imgH="190440" progId="">
                    <p:embed/>
                    <p:pic>
                      <p:nvPicPr>
                        <p:cNvPr id="0" name="Picture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1634"/>
                          <a:ext cx="52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3" name="Text Box 39"/>
            <p:cNvSpPr txBox="1">
              <a:spLocks noChangeArrowheads="1"/>
            </p:cNvSpPr>
            <p:nvPr/>
          </p:nvSpPr>
          <p:spPr bwMode="auto">
            <a:xfrm>
              <a:off x="1287" y="1365"/>
              <a:ext cx="124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Com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100,</a:t>
              </a:r>
            </a:p>
          </p:txBody>
        </p:sp>
      </p:grpSp>
      <p:sp>
        <p:nvSpPr>
          <p:cNvPr id="216104" name="Line 40"/>
          <p:cNvSpPr>
            <a:spLocks noChangeShapeType="1"/>
          </p:cNvSpPr>
          <p:nvPr/>
        </p:nvSpPr>
        <p:spPr bwMode="auto">
          <a:xfrm>
            <a:off x="3557588" y="2643188"/>
            <a:ext cx="465137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16105" name="Line 41"/>
          <p:cNvSpPr>
            <a:spLocks noChangeShapeType="1"/>
          </p:cNvSpPr>
          <p:nvPr/>
        </p:nvSpPr>
        <p:spPr bwMode="auto">
          <a:xfrm flipH="1">
            <a:off x="5375275" y="3975100"/>
            <a:ext cx="363538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1843088" y="5535613"/>
            <a:ext cx="5240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253" name="Rectangle 189"/>
          <p:cNvSpPr>
            <a:spLocks noChangeArrowheads="1"/>
          </p:cNvSpPr>
          <p:nvPr/>
        </p:nvSpPr>
        <p:spPr bwMode="auto">
          <a:xfrm>
            <a:off x="643139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 autoUpdateAnimBg="0"/>
      <p:bldP spid="216084" grpId="0" animBg="1"/>
      <p:bldP spid="216092" grpId="0" animBg="1"/>
      <p:bldP spid="216094" grpId="0" animBg="1"/>
      <p:bldP spid="216098" grpId="0" animBg="1"/>
      <p:bldP spid="216104" grpId="0" animBg="1"/>
      <p:bldP spid="216105" grpId="0" animBg="1"/>
      <p:bldP spid="2160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033" name="Group 177"/>
          <p:cNvGrpSpPr>
            <a:grpSpLocks/>
          </p:cNvGrpSpPr>
          <p:nvPr/>
        </p:nvGrpSpPr>
        <p:grpSpPr bwMode="auto">
          <a:xfrm>
            <a:off x="998538" y="1600202"/>
            <a:ext cx="8145462" cy="461963"/>
            <a:chOff x="629" y="1008"/>
            <a:chExt cx="4752" cy="291"/>
          </a:xfrm>
        </p:grpSpPr>
        <p:sp>
          <p:nvSpPr>
            <p:cNvPr id="250007" name="Text Box 151"/>
            <p:cNvSpPr txBox="1">
              <a:spLocks noChangeArrowheads="1"/>
            </p:cNvSpPr>
            <p:nvPr/>
          </p:nvSpPr>
          <p:spPr bwMode="auto">
            <a:xfrm>
              <a:off x="629" y="1008"/>
              <a:ext cx="475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Clr>
                  <a:srgbClr val="66FFFF"/>
                </a:buClr>
                <a:buFontTx/>
                <a:buChar char="•"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Lembre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, quando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= 30,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(1080 </a:t>
              </a:r>
              <a:r>
                <a:rPr lang="en-US" sz="24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1100) =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0,5034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</p:txBody>
        </p:sp>
        <p:graphicFrame>
          <p:nvGraphicFramePr>
            <p:cNvPr id="249860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34" y="1080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46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1080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861" name="Group 5"/>
          <p:cNvGrpSpPr>
            <a:grpSpLocks/>
          </p:cNvGrpSpPr>
          <p:nvPr/>
        </p:nvGrpSpPr>
        <p:grpSpPr bwMode="auto">
          <a:xfrm>
            <a:off x="685800" y="147638"/>
            <a:ext cx="7772400" cy="814387"/>
            <a:chOff x="432" y="93"/>
            <a:chExt cx="4896" cy="513"/>
          </a:xfrm>
        </p:grpSpPr>
        <p:sp>
          <p:nvSpPr>
            <p:cNvPr id="249862" name="Rectangle 6"/>
            <p:cNvSpPr>
              <a:spLocks noChangeArrowheads="1"/>
            </p:cNvSpPr>
            <p:nvPr/>
          </p:nvSpPr>
          <p:spPr bwMode="auto">
            <a:xfrm>
              <a:off x="432" y="9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Relação entre o Tamanho Amostral e a 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49863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9" y="418"/>
            <a:ext cx="1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47" name="Equation" r:id="rId6" imgW="163440" imgH="163440" progId="Equation.2">
                    <p:embed/>
                  </p:oleObj>
                </mc:Choice>
                <mc:Fallback>
                  <p:oleObj name="Equation" r:id="rId6" imgW="163440" imgH="163440" progId="Equation.2">
                    <p:embed/>
                    <p:pic>
                      <p:nvPicPr>
                        <p:cNvPr id="0" name="Picture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418"/>
                          <a:ext cx="1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0034" name="Group 178"/>
          <p:cNvGrpSpPr>
            <a:grpSpLocks/>
          </p:cNvGrpSpPr>
          <p:nvPr/>
        </p:nvGrpSpPr>
        <p:grpSpPr bwMode="auto">
          <a:xfrm>
            <a:off x="998538" y="2101850"/>
            <a:ext cx="7542218" cy="1200150"/>
            <a:chOff x="629" y="1324"/>
            <a:chExt cx="4751" cy="756"/>
          </a:xfrm>
        </p:grpSpPr>
        <p:sp>
          <p:nvSpPr>
            <p:cNvPr id="250008" name="Text Box 152"/>
            <p:cNvSpPr txBox="1">
              <a:spLocks noChangeArrowheads="1"/>
            </p:cNvSpPr>
            <p:nvPr/>
          </p:nvSpPr>
          <p:spPr bwMode="auto">
            <a:xfrm>
              <a:off x="629" y="1324"/>
              <a:ext cx="4751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Clr>
                  <a:srgbClr val="66FFFF"/>
                </a:buClr>
                <a:buFontTx/>
                <a:buChar char="•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Seguimos as mesmas etapas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resolver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>
                <a:buClr>
                  <a:srgbClr val="66FFFF"/>
                </a:buClr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(1080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1100)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quando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100,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como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mostramos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>
                <a:buClr>
                  <a:srgbClr val="66FFFF"/>
                </a:buClr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anteriormente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,  quando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= 30.</a:t>
              </a:r>
            </a:p>
          </p:txBody>
        </p:sp>
        <p:graphicFrame>
          <p:nvGraphicFramePr>
            <p:cNvPr id="250009" name="Object 1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589" y="1622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48" name="Equation" r:id="rId8" imgW="163440" imgH="163440" progId="Equation.2">
                    <p:embed/>
                  </p:oleObj>
                </mc:Choice>
                <mc:Fallback>
                  <p:oleObj name="Equation" r:id="rId8" imgW="163440" imgH="163440" progId="Equation.2">
                    <p:embed/>
                    <p:pic>
                      <p:nvPicPr>
                        <p:cNvPr id="0" name="Picture 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622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0035" name="Group 179"/>
          <p:cNvGrpSpPr>
            <a:grpSpLocks/>
          </p:cNvGrpSpPr>
          <p:nvPr/>
        </p:nvGrpSpPr>
        <p:grpSpPr bwMode="auto">
          <a:xfrm>
            <a:off x="998538" y="3314704"/>
            <a:ext cx="7188201" cy="461963"/>
            <a:chOff x="629" y="2088"/>
            <a:chExt cx="4528" cy="291"/>
          </a:xfrm>
        </p:grpSpPr>
        <p:sp>
          <p:nvSpPr>
            <p:cNvPr id="250013" name="Text Box 157"/>
            <p:cNvSpPr txBox="1">
              <a:spLocks noChangeArrowheads="1"/>
            </p:cNvSpPr>
            <p:nvPr/>
          </p:nvSpPr>
          <p:spPr bwMode="auto">
            <a:xfrm>
              <a:off x="629" y="2088"/>
              <a:ext cx="4528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Clr>
                  <a:srgbClr val="66FFFF"/>
                </a:buClr>
                <a:buFontTx/>
                <a:buChar char="•"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Agora, com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100,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(1080 </a:t>
              </a:r>
              <a:r>
                <a:rPr lang="en-US" sz="24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1100) =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0,7888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</p:txBody>
        </p:sp>
        <p:graphicFrame>
          <p:nvGraphicFramePr>
            <p:cNvPr id="250014" name="Object 15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65" y="2167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49" name="Equation" r:id="rId10" imgW="163440" imgH="163440" progId="Equation.2">
                    <p:embed/>
                  </p:oleObj>
                </mc:Choice>
                <mc:Fallback>
                  <p:oleObj name="Equation" r:id="rId10" imgW="163440" imgH="163440" progId="Equation.2">
                    <p:embed/>
                    <p:pic>
                      <p:nvPicPr>
                        <p:cNvPr id="0" name="Picture 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2167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0028" name="Group 172"/>
          <p:cNvGrpSpPr>
            <a:grpSpLocks/>
          </p:cNvGrpSpPr>
          <p:nvPr/>
        </p:nvGrpSpPr>
        <p:grpSpPr bwMode="auto">
          <a:xfrm>
            <a:off x="998538" y="3848101"/>
            <a:ext cx="8080385" cy="1570038"/>
            <a:chOff x="422" y="2157"/>
            <a:chExt cx="5090" cy="989"/>
          </a:xfrm>
        </p:grpSpPr>
        <p:sp>
          <p:nvSpPr>
            <p:cNvPr id="250017" name="Text Box 161"/>
            <p:cNvSpPr txBox="1">
              <a:spLocks noChangeArrowheads="1"/>
            </p:cNvSpPr>
            <p:nvPr/>
          </p:nvSpPr>
          <p:spPr bwMode="auto">
            <a:xfrm>
              <a:off x="422" y="2157"/>
              <a:ext cx="5090" cy="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Clr>
                  <a:srgbClr val="66FFFF"/>
                </a:buClr>
                <a:buFontTx/>
                <a:buChar char="•"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Como a distribuição amostral com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= 100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tem um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>
                <a:buClr>
                  <a:srgbClr val="66FFFF"/>
                </a:buClr>
                <a:buFont typeface="Wingding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padrão menor, os valores de  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têm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menor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</a:p>
            <a:p>
              <a:pPr algn="l">
                <a:buClr>
                  <a:srgbClr val="66FFFF"/>
                </a:buClr>
                <a:buFont typeface="Wingding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variabilidade e tendem a estar mais próximos da</a:t>
              </a:r>
            </a:p>
            <a:p>
              <a:pPr algn="l">
                <a:buClr>
                  <a:srgbClr val="66FFFF"/>
                </a:buClr>
                <a:buFont typeface="Wingding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média populacional do que os valores de      com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30.</a:t>
              </a:r>
            </a:p>
          </p:txBody>
        </p:sp>
        <p:graphicFrame>
          <p:nvGraphicFramePr>
            <p:cNvPr id="250019" name="Object 16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600" y="2472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50" name="Equation" r:id="rId12" imgW="163440" imgH="163440" progId="Equation.2">
                    <p:embed/>
                  </p:oleObj>
                </mc:Choice>
                <mc:Fallback>
                  <p:oleObj name="Equation" r:id="rId12" imgW="163440" imgH="163440" progId="Equation.2">
                    <p:embed/>
                    <p:pic>
                      <p:nvPicPr>
                        <p:cNvPr id="0" name="Picture 1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72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021" name="Object 16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56" y="2920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51" name="Equation" r:id="rId14" imgW="163440" imgH="163440" progId="Equation.2">
                    <p:embed/>
                  </p:oleObj>
                </mc:Choice>
                <mc:Fallback>
                  <p:oleObj name="Equation" r:id="rId14" imgW="163440" imgH="163440" progId="Equation.2">
                    <p:embed/>
                    <p:pic>
                      <p:nvPicPr>
                        <p:cNvPr id="0" name="Picture 1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2920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0023" name="AutoShape 167"/>
          <p:cNvSpPr>
            <a:spLocks noChangeArrowheads="1"/>
          </p:cNvSpPr>
          <p:nvPr/>
        </p:nvSpPr>
        <p:spPr bwMode="auto">
          <a:xfrm rot="5400000">
            <a:off x="731838" y="17319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0024" name="AutoShape 168"/>
          <p:cNvSpPr>
            <a:spLocks noChangeArrowheads="1"/>
          </p:cNvSpPr>
          <p:nvPr/>
        </p:nvSpPr>
        <p:spPr bwMode="auto">
          <a:xfrm rot="5400000">
            <a:off x="731838" y="22193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0025" name="AutoShape 169"/>
          <p:cNvSpPr>
            <a:spLocks noChangeArrowheads="1"/>
          </p:cNvSpPr>
          <p:nvPr/>
        </p:nvSpPr>
        <p:spPr bwMode="auto">
          <a:xfrm rot="5400000">
            <a:off x="731838" y="34512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0026" name="AutoShape 170"/>
          <p:cNvSpPr>
            <a:spLocks noChangeArrowheads="1"/>
          </p:cNvSpPr>
          <p:nvPr/>
        </p:nvSpPr>
        <p:spPr bwMode="auto">
          <a:xfrm rot="5400000">
            <a:off x="731838" y="39846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0029" name="Rectangle 173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0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0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0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50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023" grpId="0" animBg="1"/>
      <p:bldP spid="250024" grpId="0" animBg="1"/>
      <p:bldP spid="250025" grpId="0" animBg="1"/>
      <p:bldP spid="2500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16" name="Rectangle 28"/>
          <p:cNvSpPr>
            <a:spLocks noChangeArrowheads="1"/>
          </p:cNvSpPr>
          <p:nvPr/>
        </p:nvSpPr>
        <p:spPr bwMode="auto">
          <a:xfrm>
            <a:off x="1385827" y="1609725"/>
            <a:ext cx="6267450" cy="44100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7125" name="Freeform 37"/>
          <p:cNvSpPr>
            <a:spLocks/>
          </p:cNvSpPr>
          <p:nvPr/>
        </p:nvSpPr>
        <p:spPr bwMode="auto">
          <a:xfrm>
            <a:off x="2814638" y="1749425"/>
            <a:ext cx="3348037" cy="3771900"/>
          </a:xfrm>
          <a:custGeom>
            <a:avLst/>
            <a:gdLst/>
            <a:ahLst/>
            <a:cxnLst>
              <a:cxn ang="0">
                <a:pos x="1007" y="25"/>
              </a:cxn>
              <a:cxn ang="0">
                <a:pos x="956" y="125"/>
              </a:cxn>
              <a:cxn ang="0">
                <a:pos x="911" y="253"/>
              </a:cxn>
              <a:cxn ang="0">
                <a:pos x="872" y="402"/>
              </a:cxn>
              <a:cxn ang="0">
                <a:pos x="846" y="527"/>
              </a:cxn>
              <a:cxn ang="0">
                <a:pos x="819" y="655"/>
              </a:cxn>
              <a:cxn ang="0">
                <a:pos x="795" y="789"/>
              </a:cxn>
              <a:cxn ang="0">
                <a:pos x="772" y="918"/>
              </a:cxn>
              <a:cxn ang="0">
                <a:pos x="754" y="1063"/>
              </a:cxn>
              <a:cxn ang="0">
                <a:pos x="725" y="1213"/>
              </a:cxn>
              <a:cxn ang="0">
                <a:pos x="705" y="1343"/>
              </a:cxn>
              <a:cxn ang="0">
                <a:pos x="677" y="1471"/>
              </a:cxn>
              <a:cxn ang="0">
                <a:pos x="647" y="1602"/>
              </a:cxn>
              <a:cxn ang="0">
                <a:pos x="608" y="1743"/>
              </a:cxn>
              <a:cxn ang="0">
                <a:pos x="564" y="1878"/>
              </a:cxn>
              <a:cxn ang="0">
                <a:pos x="512" y="1992"/>
              </a:cxn>
              <a:cxn ang="0">
                <a:pos x="443" y="2087"/>
              </a:cxn>
              <a:cxn ang="0">
                <a:pos x="365" y="2169"/>
              </a:cxn>
              <a:cxn ang="0">
                <a:pos x="299" y="2215"/>
              </a:cxn>
              <a:cxn ang="0">
                <a:pos x="226" y="2259"/>
              </a:cxn>
              <a:cxn ang="0">
                <a:pos x="150" y="2303"/>
              </a:cxn>
              <a:cxn ang="0">
                <a:pos x="80" y="2336"/>
              </a:cxn>
              <a:cxn ang="0">
                <a:pos x="2109" y="2376"/>
              </a:cxn>
              <a:cxn ang="0">
                <a:pos x="2001" y="2326"/>
              </a:cxn>
              <a:cxn ang="0">
                <a:pos x="1896" y="2284"/>
              </a:cxn>
              <a:cxn ang="0">
                <a:pos x="1816" y="2238"/>
              </a:cxn>
              <a:cxn ang="0">
                <a:pos x="1726" y="2167"/>
              </a:cxn>
              <a:cxn ang="0">
                <a:pos x="1655" y="2096"/>
              </a:cxn>
              <a:cxn ang="0">
                <a:pos x="1618" y="2046"/>
              </a:cxn>
              <a:cxn ang="0">
                <a:pos x="1577" y="1966"/>
              </a:cxn>
              <a:cxn ang="0">
                <a:pos x="1518" y="1815"/>
              </a:cxn>
              <a:cxn ang="0">
                <a:pos x="1484" y="1704"/>
              </a:cxn>
              <a:cxn ang="0">
                <a:pos x="1457" y="1599"/>
              </a:cxn>
              <a:cxn ang="0">
                <a:pos x="1435" y="1498"/>
              </a:cxn>
              <a:cxn ang="0">
                <a:pos x="1408" y="1363"/>
              </a:cxn>
              <a:cxn ang="0">
                <a:pos x="1395" y="1251"/>
              </a:cxn>
              <a:cxn ang="0">
                <a:pos x="1363" y="1103"/>
              </a:cxn>
              <a:cxn ang="0">
                <a:pos x="1334" y="936"/>
              </a:cxn>
              <a:cxn ang="0">
                <a:pos x="1305" y="786"/>
              </a:cxn>
              <a:cxn ang="0">
                <a:pos x="1275" y="640"/>
              </a:cxn>
              <a:cxn ang="0">
                <a:pos x="1249" y="523"/>
              </a:cxn>
              <a:cxn ang="0">
                <a:pos x="1224" y="403"/>
              </a:cxn>
              <a:cxn ang="0">
                <a:pos x="1196" y="297"/>
              </a:cxn>
              <a:cxn ang="0">
                <a:pos x="1165" y="197"/>
              </a:cxn>
              <a:cxn ang="0">
                <a:pos x="1134" y="100"/>
              </a:cxn>
              <a:cxn ang="0">
                <a:pos x="1090" y="21"/>
              </a:cxn>
            </a:cxnLst>
            <a:rect l="0" t="0" r="r" b="b"/>
            <a:pathLst>
              <a:path w="2109" h="2376">
                <a:moveTo>
                  <a:pt x="1052" y="0"/>
                </a:moveTo>
                <a:lnTo>
                  <a:pt x="1026" y="4"/>
                </a:lnTo>
                <a:lnTo>
                  <a:pt x="1007" y="25"/>
                </a:lnTo>
                <a:lnTo>
                  <a:pt x="983" y="55"/>
                </a:lnTo>
                <a:lnTo>
                  <a:pt x="967" y="88"/>
                </a:lnTo>
                <a:lnTo>
                  <a:pt x="956" y="125"/>
                </a:lnTo>
                <a:lnTo>
                  <a:pt x="938" y="167"/>
                </a:lnTo>
                <a:lnTo>
                  <a:pt x="924" y="207"/>
                </a:lnTo>
                <a:lnTo>
                  <a:pt x="911" y="253"/>
                </a:lnTo>
                <a:lnTo>
                  <a:pt x="897" y="303"/>
                </a:lnTo>
                <a:lnTo>
                  <a:pt x="885" y="351"/>
                </a:lnTo>
                <a:lnTo>
                  <a:pt x="872" y="402"/>
                </a:lnTo>
                <a:lnTo>
                  <a:pt x="862" y="448"/>
                </a:lnTo>
                <a:lnTo>
                  <a:pt x="854" y="491"/>
                </a:lnTo>
                <a:lnTo>
                  <a:pt x="846" y="527"/>
                </a:lnTo>
                <a:lnTo>
                  <a:pt x="834" y="573"/>
                </a:lnTo>
                <a:lnTo>
                  <a:pt x="828" y="613"/>
                </a:lnTo>
                <a:lnTo>
                  <a:pt x="819" y="655"/>
                </a:lnTo>
                <a:lnTo>
                  <a:pt x="812" y="697"/>
                </a:lnTo>
                <a:lnTo>
                  <a:pt x="803" y="745"/>
                </a:lnTo>
                <a:lnTo>
                  <a:pt x="795" y="789"/>
                </a:lnTo>
                <a:lnTo>
                  <a:pt x="789" y="830"/>
                </a:lnTo>
                <a:lnTo>
                  <a:pt x="777" y="877"/>
                </a:lnTo>
                <a:lnTo>
                  <a:pt x="772" y="918"/>
                </a:lnTo>
                <a:lnTo>
                  <a:pt x="764" y="955"/>
                </a:lnTo>
                <a:lnTo>
                  <a:pt x="756" y="1009"/>
                </a:lnTo>
                <a:lnTo>
                  <a:pt x="754" y="1063"/>
                </a:lnTo>
                <a:lnTo>
                  <a:pt x="743" y="1113"/>
                </a:lnTo>
                <a:lnTo>
                  <a:pt x="735" y="1165"/>
                </a:lnTo>
                <a:lnTo>
                  <a:pt x="725" y="1213"/>
                </a:lnTo>
                <a:lnTo>
                  <a:pt x="719" y="1255"/>
                </a:lnTo>
                <a:lnTo>
                  <a:pt x="713" y="1293"/>
                </a:lnTo>
                <a:lnTo>
                  <a:pt x="705" y="1343"/>
                </a:lnTo>
                <a:lnTo>
                  <a:pt x="696" y="1383"/>
                </a:lnTo>
                <a:lnTo>
                  <a:pt x="687" y="1422"/>
                </a:lnTo>
                <a:lnTo>
                  <a:pt x="677" y="1471"/>
                </a:lnTo>
                <a:lnTo>
                  <a:pt x="668" y="1509"/>
                </a:lnTo>
                <a:lnTo>
                  <a:pt x="657" y="1558"/>
                </a:lnTo>
                <a:lnTo>
                  <a:pt x="647" y="1602"/>
                </a:lnTo>
                <a:lnTo>
                  <a:pt x="633" y="1651"/>
                </a:lnTo>
                <a:lnTo>
                  <a:pt x="620" y="1699"/>
                </a:lnTo>
                <a:lnTo>
                  <a:pt x="608" y="1743"/>
                </a:lnTo>
                <a:lnTo>
                  <a:pt x="596" y="1791"/>
                </a:lnTo>
                <a:lnTo>
                  <a:pt x="578" y="1831"/>
                </a:lnTo>
                <a:lnTo>
                  <a:pt x="564" y="1878"/>
                </a:lnTo>
                <a:lnTo>
                  <a:pt x="549" y="1918"/>
                </a:lnTo>
                <a:lnTo>
                  <a:pt x="533" y="1953"/>
                </a:lnTo>
                <a:lnTo>
                  <a:pt x="512" y="1992"/>
                </a:lnTo>
                <a:lnTo>
                  <a:pt x="494" y="2023"/>
                </a:lnTo>
                <a:lnTo>
                  <a:pt x="475" y="2052"/>
                </a:lnTo>
                <a:lnTo>
                  <a:pt x="443" y="2087"/>
                </a:lnTo>
                <a:lnTo>
                  <a:pt x="416" y="2117"/>
                </a:lnTo>
                <a:lnTo>
                  <a:pt x="393" y="2140"/>
                </a:lnTo>
                <a:lnTo>
                  <a:pt x="365" y="2169"/>
                </a:lnTo>
                <a:lnTo>
                  <a:pt x="338" y="2190"/>
                </a:lnTo>
                <a:lnTo>
                  <a:pt x="316" y="2204"/>
                </a:lnTo>
                <a:lnTo>
                  <a:pt x="299" y="2215"/>
                </a:lnTo>
                <a:lnTo>
                  <a:pt x="275" y="2228"/>
                </a:lnTo>
                <a:lnTo>
                  <a:pt x="248" y="2246"/>
                </a:lnTo>
                <a:lnTo>
                  <a:pt x="226" y="2259"/>
                </a:lnTo>
                <a:lnTo>
                  <a:pt x="203" y="2271"/>
                </a:lnTo>
                <a:lnTo>
                  <a:pt x="178" y="2288"/>
                </a:lnTo>
                <a:lnTo>
                  <a:pt x="150" y="2303"/>
                </a:lnTo>
                <a:lnTo>
                  <a:pt x="129" y="2313"/>
                </a:lnTo>
                <a:lnTo>
                  <a:pt x="99" y="2328"/>
                </a:lnTo>
                <a:lnTo>
                  <a:pt x="80" y="2336"/>
                </a:lnTo>
                <a:lnTo>
                  <a:pt x="62" y="2347"/>
                </a:lnTo>
                <a:lnTo>
                  <a:pt x="0" y="2373"/>
                </a:lnTo>
                <a:lnTo>
                  <a:pt x="2109" y="2376"/>
                </a:lnTo>
                <a:lnTo>
                  <a:pt x="2069" y="2359"/>
                </a:lnTo>
                <a:lnTo>
                  <a:pt x="2039" y="2343"/>
                </a:lnTo>
                <a:lnTo>
                  <a:pt x="2001" y="2326"/>
                </a:lnTo>
                <a:lnTo>
                  <a:pt x="1965" y="2313"/>
                </a:lnTo>
                <a:lnTo>
                  <a:pt x="1931" y="2297"/>
                </a:lnTo>
                <a:lnTo>
                  <a:pt x="1896" y="2284"/>
                </a:lnTo>
                <a:lnTo>
                  <a:pt x="1868" y="2269"/>
                </a:lnTo>
                <a:lnTo>
                  <a:pt x="1843" y="2255"/>
                </a:lnTo>
                <a:lnTo>
                  <a:pt x="1816" y="2238"/>
                </a:lnTo>
                <a:lnTo>
                  <a:pt x="1786" y="2213"/>
                </a:lnTo>
                <a:lnTo>
                  <a:pt x="1751" y="2188"/>
                </a:lnTo>
                <a:lnTo>
                  <a:pt x="1726" y="2167"/>
                </a:lnTo>
                <a:lnTo>
                  <a:pt x="1698" y="2144"/>
                </a:lnTo>
                <a:lnTo>
                  <a:pt x="1675" y="2119"/>
                </a:lnTo>
                <a:lnTo>
                  <a:pt x="1655" y="2096"/>
                </a:lnTo>
                <a:lnTo>
                  <a:pt x="1642" y="2081"/>
                </a:lnTo>
                <a:lnTo>
                  <a:pt x="1630" y="2064"/>
                </a:lnTo>
                <a:lnTo>
                  <a:pt x="1618" y="2046"/>
                </a:lnTo>
                <a:lnTo>
                  <a:pt x="1605" y="2027"/>
                </a:lnTo>
                <a:lnTo>
                  <a:pt x="1593" y="1997"/>
                </a:lnTo>
                <a:lnTo>
                  <a:pt x="1577" y="1966"/>
                </a:lnTo>
                <a:lnTo>
                  <a:pt x="1559" y="1922"/>
                </a:lnTo>
                <a:lnTo>
                  <a:pt x="1539" y="1868"/>
                </a:lnTo>
                <a:lnTo>
                  <a:pt x="1518" y="1815"/>
                </a:lnTo>
                <a:lnTo>
                  <a:pt x="1505" y="1776"/>
                </a:lnTo>
                <a:lnTo>
                  <a:pt x="1494" y="1738"/>
                </a:lnTo>
                <a:lnTo>
                  <a:pt x="1484" y="1704"/>
                </a:lnTo>
                <a:lnTo>
                  <a:pt x="1475" y="1669"/>
                </a:lnTo>
                <a:lnTo>
                  <a:pt x="1466" y="1633"/>
                </a:lnTo>
                <a:lnTo>
                  <a:pt x="1457" y="1599"/>
                </a:lnTo>
                <a:lnTo>
                  <a:pt x="1452" y="1566"/>
                </a:lnTo>
                <a:lnTo>
                  <a:pt x="1442" y="1531"/>
                </a:lnTo>
                <a:lnTo>
                  <a:pt x="1435" y="1498"/>
                </a:lnTo>
                <a:lnTo>
                  <a:pt x="1427" y="1452"/>
                </a:lnTo>
                <a:lnTo>
                  <a:pt x="1417" y="1398"/>
                </a:lnTo>
                <a:lnTo>
                  <a:pt x="1408" y="1363"/>
                </a:lnTo>
                <a:lnTo>
                  <a:pt x="1402" y="1327"/>
                </a:lnTo>
                <a:lnTo>
                  <a:pt x="1400" y="1290"/>
                </a:lnTo>
                <a:lnTo>
                  <a:pt x="1395" y="1251"/>
                </a:lnTo>
                <a:lnTo>
                  <a:pt x="1385" y="1210"/>
                </a:lnTo>
                <a:lnTo>
                  <a:pt x="1371" y="1152"/>
                </a:lnTo>
                <a:lnTo>
                  <a:pt x="1363" y="1103"/>
                </a:lnTo>
                <a:lnTo>
                  <a:pt x="1355" y="1045"/>
                </a:lnTo>
                <a:lnTo>
                  <a:pt x="1343" y="991"/>
                </a:lnTo>
                <a:lnTo>
                  <a:pt x="1334" y="936"/>
                </a:lnTo>
                <a:lnTo>
                  <a:pt x="1323" y="885"/>
                </a:lnTo>
                <a:lnTo>
                  <a:pt x="1314" y="835"/>
                </a:lnTo>
                <a:lnTo>
                  <a:pt x="1305" y="786"/>
                </a:lnTo>
                <a:lnTo>
                  <a:pt x="1298" y="739"/>
                </a:lnTo>
                <a:lnTo>
                  <a:pt x="1286" y="685"/>
                </a:lnTo>
                <a:lnTo>
                  <a:pt x="1275" y="640"/>
                </a:lnTo>
                <a:lnTo>
                  <a:pt x="1269" y="604"/>
                </a:lnTo>
                <a:lnTo>
                  <a:pt x="1262" y="576"/>
                </a:lnTo>
                <a:lnTo>
                  <a:pt x="1249" y="523"/>
                </a:lnTo>
                <a:lnTo>
                  <a:pt x="1236" y="444"/>
                </a:lnTo>
                <a:lnTo>
                  <a:pt x="1244" y="480"/>
                </a:lnTo>
                <a:lnTo>
                  <a:pt x="1224" y="403"/>
                </a:lnTo>
                <a:lnTo>
                  <a:pt x="1214" y="363"/>
                </a:lnTo>
                <a:lnTo>
                  <a:pt x="1203" y="325"/>
                </a:lnTo>
                <a:lnTo>
                  <a:pt x="1196" y="297"/>
                </a:lnTo>
                <a:lnTo>
                  <a:pt x="1186" y="268"/>
                </a:lnTo>
                <a:lnTo>
                  <a:pt x="1176" y="234"/>
                </a:lnTo>
                <a:lnTo>
                  <a:pt x="1165" y="197"/>
                </a:lnTo>
                <a:lnTo>
                  <a:pt x="1158" y="172"/>
                </a:lnTo>
                <a:lnTo>
                  <a:pt x="1147" y="140"/>
                </a:lnTo>
                <a:lnTo>
                  <a:pt x="1134" y="100"/>
                </a:lnTo>
                <a:lnTo>
                  <a:pt x="1122" y="70"/>
                </a:lnTo>
                <a:lnTo>
                  <a:pt x="1106" y="43"/>
                </a:lnTo>
                <a:lnTo>
                  <a:pt x="1090" y="21"/>
                </a:lnTo>
                <a:lnTo>
                  <a:pt x="1075" y="4"/>
                </a:lnTo>
                <a:lnTo>
                  <a:pt x="1052" y="0"/>
                </a:lnTo>
              </a:path>
            </a:pathLst>
          </a:cu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17090" name="Group 2"/>
          <p:cNvGrpSpPr>
            <a:grpSpLocks/>
          </p:cNvGrpSpPr>
          <p:nvPr/>
        </p:nvGrpSpPr>
        <p:grpSpPr bwMode="auto">
          <a:xfrm>
            <a:off x="685800" y="147638"/>
            <a:ext cx="7772400" cy="814387"/>
            <a:chOff x="432" y="93"/>
            <a:chExt cx="4896" cy="513"/>
          </a:xfrm>
        </p:grpSpPr>
        <p:sp>
          <p:nvSpPr>
            <p:cNvPr id="217091" name="Rectangle 3"/>
            <p:cNvSpPr>
              <a:spLocks noChangeArrowheads="1"/>
            </p:cNvSpPr>
            <p:nvPr/>
          </p:nvSpPr>
          <p:spPr bwMode="auto">
            <a:xfrm>
              <a:off x="432" y="9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Relação entre o Tamanho Amostral e a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17092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093" y="425"/>
            <a:ext cx="1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93" name="Equation" r:id="rId4" imgW="163440" imgH="163440" progId="Equation.2">
                    <p:embed/>
                  </p:oleObj>
                </mc:Choice>
                <mc:Fallback>
                  <p:oleObj name="Equation" r:id="rId4" imgW="163440" imgH="163440" progId="Equation.2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3" y="425"/>
                          <a:ext cx="1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709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96125" y="5370513"/>
          <a:ext cx="2492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4" name="Equation" r:id="rId6" imgW="201600" imgH="188640" progId="">
                  <p:embed/>
                </p:oleObj>
              </mc:Choice>
              <mc:Fallback>
                <p:oleObj name="Equation" r:id="rId6" imgW="201600" imgH="188640" progId="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5" y="5370513"/>
                        <a:ext cx="2492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4857750" y="5595938"/>
            <a:ext cx="790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1100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3343275" y="5595938"/>
            <a:ext cx="790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1080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4083050" y="5595938"/>
            <a:ext cx="790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1090</a:t>
            </a:r>
          </a:p>
        </p:txBody>
      </p:sp>
      <p:sp>
        <p:nvSpPr>
          <p:cNvPr id="217107" name="Rectangle 19"/>
          <p:cNvSpPr>
            <a:spLocks noChangeArrowheads="1"/>
          </p:cNvSpPr>
          <p:nvPr/>
        </p:nvSpPr>
        <p:spPr bwMode="auto">
          <a:xfrm>
            <a:off x="5686425" y="3511550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Área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0,7888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7117" name="AutoShape 29"/>
          <p:cNvSpPr>
            <a:spLocks noChangeArrowheads="1"/>
          </p:cNvSpPr>
          <p:nvPr/>
        </p:nvSpPr>
        <p:spPr bwMode="auto">
          <a:xfrm rot="5400000">
            <a:off x="1091879" y="3562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17123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75275" y="1839913"/>
          <a:ext cx="809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5" name="Equation" r:id="rId8" imgW="406080" imgH="190440" progId="">
                  <p:embed/>
                </p:oleObj>
              </mc:Choice>
              <mc:Fallback>
                <p:oleObj name="Equation" r:id="rId8" imgW="406080" imgH="190440" progId="">
                  <p:embed/>
                  <p:pic>
                    <p:nvPicPr>
                      <p:cNvPr id="0" name="Picture 3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839913"/>
                        <a:ext cx="809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8" name="Freeform 20"/>
          <p:cNvSpPr>
            <a:spLocks noChangeArrowheads="1"/>
          </p:cNvSpPr>
          <p:nvPr/>
        </p:nvSpPr>
        <p:spPr bwMode="auto">
          <a:xfrm flipH="1">
            <a:off x="4446588" y="542448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18" name="Line 30"/>
          <p:cNvSpPr>
            <a:spLocks noChangeShapeType="1"/>
          </p:cNvSpPr>
          <p:nvPr/>
        </p:nvSpPr>
        <p:spPr bwMode="auto">
          <a:xfrm>
            <a:off x="3733800" y="4613275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2011363" y="55149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273" name="Rectangle 185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17274" name="Group 186"/>
          <p:cNvGrpSpPr>
            <a:grpSpLocks/>
          </p:cNvGrpSpPr>
          <p:nvPr/>
        </p:nvGrpSpPr>
        <p:grpSpPr bwMode="auto">
          <a:xfrm>
            <a:off x="1312863" y="1727201"/>
            <a:ext cx="2584449" cy="1570038"/>
            <a:chOff x="827" y="1206"/>
            <a:chExt cx="1628" cy="989"/>
          </a:xfrm>
        </p:grpSpPr>
        <p:sp>
          <p:nvSpPr>
            <p:cNvPr id="217275" name="Text Box 187"/>
            <p:cNvSpPr txBox="1">
              <a:spLocks noChangeArrowheads="1"/>
            </p:cNvSpPr>
            <p:nvPr/>
          </p:nvSpPr>
          <p:spPr bwMode="auto">
            <a:xfrm>
              <a:off x="827" y="1206"/>
              <a:ext cx="1628" cy="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de   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pontuações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 SAT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17276" name="Object 18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50" y="1527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96" name="Equation" r:id="rId10" imgW="163440" imgH="163440" progId="">
                    <p:embed/>
                  </p:oleObj>
                </mc:Choice>
                <mc:Fallback>
                  <p:oleObj name="Equation" r:id="rId10" imgW="163440" imgH="163440" progId="">
                    <p:embed/>
                    <p:pic>
                      <p:nvPicPr>
                        <p:cNvPr id="0" name="Picture 1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1527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7094" name="Freeform 6"/>
          <p:cNvSpPr>
            <a:spLocks/>
          </p:cNvSpPr>
          <p:nvPr/>
        </p:nvSpPr>
        <p:spPr bwMode="auto">
          <a:xfrm>
            <a:off x="3740150" y="1736725"/>
            <a:ext cx="1495425" cy="3778250"/>
          </a:xfrm>
          <a:custGeom>
            <a:avLst/>
            <a:gdLst/>
            <a:ahLst/>
            <a:cxnLst>
              <a:cxn ang="0">
                <a:pos x="469" y="0"/>
              </a:cxn>
              <a:cxn ang="0">
                <a:pos x="490" y="9"/>
              </a:cxn>
              <a:cxn ang="0">
                <a:pos x="503" y="21"/>
              </a:cxn>
              <a:cxn ang="0">
                <a:pos x="521" y="45"/>
              </a:cxn>
              <a:cxn ang="0">
                <a:pos x="539" y="75"/>
              </a:cxn>
              <a:cxn ang="0">
                <a:pos x="551" y="110"/>
              </a:cxn>
              <a:cxn ang="0">
                <a:pos x="568" y="150"/>
              </a:cxn>
              <a:cxn ang="0">
                <a:pos x="580" y="191"/>
              </a:cxn>
              <a:cxn ang="0">
                <a:pos x="592" y="234"/>
              </a:cxn>
              <a:cxn ang="0">
                <a:pos x="607" y="286"/>
              </a:cxn>
              <a:cxn ang="0">
                <a:pos x="622" y="332"/>
              </a:cxn>
              <a:cxn ang="0">
                <a:pos x="634" y="378"/>
              </a:cxn>
              <a:cxn ang="0">
                <a:pos x="649" y="434"/>
              </a:cxn>
              <a:cxn ang="0">
                <a:pos x="658" y="486"/>
              </a:cxn>
              <a:cxn ang="0">
                <a:pos x="668" y="537"/>
              </a:cxn>
              <a:cxn ang="0">
                <a:pos x="679" y="584"/>
              </a:cxn>
              <a:cxn ang="0">
                <a:pos x="688" y="628"/>
              </a:cxn>
              <a:cxn ang="0">
                <a:pos x="697" y="674"/>
              </a:cxn>
              <a:cxn ang="0">
                <a:pos x="706" y="717"/>
              </a:cxn>
              <a:cxn ang="0">
                <a:pos x="714" y="764"/>
              </a:cxn>
              <a:cxn ang="0">
                <a:pos x="732" y="856"/>
              </a:cxn>
              <a:cxn ang="0">
                <a:pos x="755" y="971"/>
              </a:cxn>
              <a:cxn ang="0">
                <a:pos x="777" y="1090"/>
              </a:cxn>
              <a:cxn ang="0">
                <a:pos x="813" y="1287"/>
              </a:cxn>
              <a:cxn ang="0">
                <a:pos x="834" y="1409"/>
              </a:cxn>
              <a:cxn ang="0">
                <a:pos x="866" y="1574"/>
              </a:cxn>
              <a:cxn ang="0">
                <a:pos x="896" y="1713"/>
              </a:cxn>
              <a:cxn ang="0">
                <a:pos x="938" y="1846"/>
              </a:cxn>
              <a:cxn ang="0">
                <a:pos x="942" y="2378"/>
              </a:cxn>
              <a:cxn ang="0">
                <a:pos x="0" y="2380"/>
              </a:cxn>
              <a:cxn ang="0">
                <a:pos x="2" y="1817"/>
              </a:cxn>
              <a:cxn ang="0">
                <a:pos x="56" y="1617"/>
              </a:cxn>
              <a:cxn ang="0">
                <a:pos x="94" y="1469"/>
              </a:cxn>
              <a:cxn ang="0">
                <a:pos x="119" y="1329"/>
              </a:cxn>
              <a:cxn ang="0">
                <a:pos x="145" y="1197"/>
              </a:cxn>
              <a:cxn ang="0">
                <a:pos x="169" y="1043"/>
              </a:cxn>
              <a:cxn ang="0">
                <a:pos x="190" y="909"/>
              </a:cxn>
              <a:cxn ang="0">
                <a:pos x="214" y="785"/>
              </a:cxn>
              <a:cxn ang="0">
                <a:pos x="233" y="680"/>
              </a:cxn>
              <a:cxn ang="0">
                <a:pos x="242" y="633"/>
              </a:cxn>
              <a:cxn ang="0">
                <a:pos x="254" y="581"/>
              </a:cxn>
              <a:cxn ang="0">
                <a:pos x="259" y="545"/>
              </a:cxn>
              <a:cxn ang="0">
                <a:pos x="266" y="516"/>
              </a:cxn>
              <a:cxn ang="0">
                <a:pos x="277" y="467"/>
              </a:cxn>
              <a:cxn ang="0">
                <a:pos x="287" y="411"/>
              </a:cxn>
              <a:cxn ang="0">
                <a:pos x="304" y="353"/>
              </a:cxn>
              <a:cxn ang="0">
                <a:pos x="314" y="309"/>
              </a:cxn>
              <a:cxn ang="0">
                <a:pos x="320" y="276"/>
              </a:cxn>
              <a:cxn ang="0">
                <a:pos x="329" y="248"/>
              </a:cxn>
              <a:cxn ang="0">
                <a:pos x="341" y="215"/>
              </a:cxn>
              <a:cxn ang="0">
                <a:pos x="352" y="180"/>
              </a:cxn>
              <a:cxn ang="0">
                <a:pos x="362" y="152"/>
              </a:cxn>
              <a:cxn ang="0">
                <a:pos x="371" y="128"/>
              </a:cxn>
              <a:cxn ang="0">
                <a:pos x="382" y="104"/>
              </a:cxn>
              <a:cxn ang="0">
                <a:pos x="391" y="80"/>
              </a:cxn>
              <a:cxn ang="0">
                <a:pos x="403" y="60"/>
              </a:cxn>
              <a:cxn ang="0">
                <a:pos x="418" y="39"/>
              </a:cxn>
              <a:cxn ang="0">
                <a:pos x="427" y="24"/>
              </a:cxn>
              <a:cxn ang="0">
                <a:pos x="440" y="15"/>
              </a:cxn>
              <a:cxn ang="0">
                <a:pos x="457" y="6"/>
              </a:cxn>
            </a:cxnLst>
            <a:rect l="0" t="0" r="r" b="b"/>
            <a:pathLst>
              <a:path w="942" h="2380">
                <a:moveTo>
                  <a:pt x="469" y="0"/>
                </a:moveTo>
                <a:lnTo>
                  <a:pt x="490" y="9"/>
                </a:lnTo>
                <a:lnTo>
                  <a:pt x="503" y="21"/>
                </a:lnTo>
                <a:lnTo>
                  <a:pt x="521" y="45"/>
                </a:lnTo>
                <a:lnTo>
                  <a:pt x="539" y="75"/>
                </a:lnTo>
                <a:lnTo>
                  <a:pt x="551" y="110"/>
                </a:lnTo>
                <a:lnTo>
                  <a:pt x="568" y="150"/>
                </a:lnTo>
                <a:lnTo>
                  <a:pt x="580" y="191"/>
                </a:lnTo>
                <a:lnTo>
                  <a:pt x="592" y="234"/>
                </a:lnTo>
                <a:lnTo>
                  <a:pt x="607" y="286"/>
                </a:lnTo>
                <a:lnTo>
                  <a:pt x="622" y="332"/>
                </a:lnTo>
                <a:lnTo>
                  <a:pt x="634" y="378"/>
                </a:lnTo>
                <a:lnTo>
                  <a:pt x="649" y="434"/>
                </a:lnTo>
                <a:lnTo>
                  <a:pt x="658" y="486"/>
                </a:lnTo>
                <a:lnTo>
                  <a:pt x="668" y="537"/>
                </a:lnTo>
                <a:lnTo>
                  <a:pt x="679" y="584"/>
                </a:lnTo>
                <a:lnTo>
                  <a:pt x="688" y="628"/>
                </a:lnTo>
                <a:lnTo>
                  <a:pt x="697" y="674"/>
                </a:lnTo>
                <a:lnTo>
                  <a:pt x="706" y="717"/>
                </a:lnTo>
                <a:lnTo>
                  <a:pt x="714" y="764"/>
                </a:lnTo>
                <a:lnTo>
                  <a:pt x="732" y="856"/>
                </a:lnTo>
                <a:lnTo>
                  <a:pt x="755" y="971"/>
                </a:lnTo>
                <a:lnTo>
                  <a:pt x="777" y="1090"/>
                </a:lnTo>
                <a:lnTo>
                  <a:pt x="813" y="1287"/>
                </a:lnTo>
                <a:lnTo>
                  <a:pt x="834" y="1409"/>
                </a:lnTo>
                <a:lnTo>
                  <a:pt x="866" y="1574"/>
                </a:lnTo>
                <a:lnTo>
                  <a:pt x="896" y="1713"/>
                </a:lnTo>
                <a:lnTo>
                  <a:pt x="938" y="1846"/>
                </a:lnTo>
                <a:lnTo>
                  <a:pt x="942" y="2378"/>
                </a:lnTo>
                <a:lnTo>
                  <a:pt x="0" y="2380"/>
                </a:lnTo>
                <a:lnTo>
                  <a:pt x="2" y="1817"/>
                </a:lnTo>
                <a:lnTo>
                  <a:pt x="56" y="1617"/>
                </a:lnTo>
                <a:lnTo>
                  <a:pt x="94" y="1469"/>
                </a:lnTo>
                <a:lnTo>
                  <a:pt x="119" y="1329"/>
                </a:lnTo>
                <a:lnTo>
                  <a:pt x="145" y="1197"/>
                </a:lnTo>
                <a:lnTo>
                  <a:pt x="169" y="1043"/>
                </a:lnTo>
                <a:lnTo>
                  <a:pt x="190" y="909"/>
                </a:lnTo>
                <a:lnTo>
                  <a:pt x="214" y="785"/>
                </a:lnTo>
                <a:lnTo>
                  <a:pt x="233" y="680"/>
                </a:lnTo>
                <a:lnTo>
                  <a:pt x="242" y="633"/>
                </a:lnTo>
                <a:lnTo>
                  <a:pt x="254" y="581"/>
                </a:lnTo>
                <a:lnTo>
                  <a:pt x="259" y="545"/>
                </a:lnTo>
                <a:lnTo>
                  <a:pt x="266" y="516"/>
                </a:lnTo>
                <a:lnTo>
                  <a:pt x="277" y="467"/>
                </a:lnTo>
                <a:lnTo>
                  <a:pt x="287" y="411"/>
                </a:lnTo>
                <a:lnTo>
                  <a:pt x="304" y="353"/>
                </a:lnTo>
                <a:lnTo>
                  <a:pt x="314" y="309"/>
                </a:lnTo>
                <a:lnTo>
                  <a:pt x="320" y="276"/>
                </a:lnTo>
                <a:lnTo>
                  <a:pt x="329" y="248"/>
                </a:lnTo>
                <a:lnTo>
                  <a:pt x="341" y="215"/>
                </a:lnTo>
                <a:lnTo>
                  <a:pt x="352" y="180"/>
                </a:lnTo>
                <a:lnTo>
                  <a:pt x="362" y="152"/>
                </a:lnTo>
                <a:lnTo>
                  <a:pt x="371" y="128"/>
                </a:lnTo>
                <a:lnTo>
                  <a:pt x="382" y="104"/>
                </a:lnTo>
                <a:lnTo>
                  <a:pt x="391" y="80"/>
                </a:lnTo>
                <a:lnTo>
                  <a:pt x="403" y="60"/>
                </a:lnTo>
                <a:lnTo>
                  <a:pt x="418" y="39"/>
                </a:lnTo>
                <a:lnTo>
                  <a:pt x="427" y="24"/>
                </a:lnTo>
                <a:lnTo>
                  <a:pt x="440" y="15"/>
                </a:lnTo>
                <a:lnTo>
                  <a:pt x="457" y="6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50000">
                <a:srgbClr val="00A2DC">
                  <a:gamma/>
                  <a:shade val="46275"/>
                  <a:invGamma/>
                </a:srgbClr>
              </a:gs>
              <a:gs pos="100000">
                <a:srgbClr val="00A2DC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7115" name="Freeform 27"/>
          <p:cNvSpPr>
            <a:spLocks/>
          </p:cNvSpPr>
          <p:nvPr/>
        </p:nvSpPr>
        <p:spPr bwMode="auto">
          <a:xfrm>
            <a:off x="2786063" y="1739900"/>
            <a:ext cx="3395662" cy="3781425"/>
          </a:xfrm>
          <a:custGeom>
            <a:avLst/>
            <a:gdLst/>
            <a:ahLst/>
            <a:cxnLst>
              <a:cxn ang="0">
                <a:pos x="1025" y="28"/>
              </a:cxn>
              <a:cxn ang="0">
                <a:pos x="969" y="139"/>
              </a:cxn>
              <a:cxn ang="0">
                <a:pos x="924" y="279"/>
              </a:cxn>
              <a:cxn ang="0">
                <a:pos x="889" y="418"/>
              </a:cxn>
              <a:cxn ang="0">
                <a:pos x="861" y="557"/>
              </a:cxn>
              <a:cxn ang="0">
                <a:pos x="837" y="683"/>
              </a:cxn>
              <a:cxn ang="0">
                <a:pos x="810" y="831"/>
              </a:cxn>
              <a:cxn ang="0">
                <a:pos x="785" y="976"/>
              </a:cxn>
              <a:cxn ang="0">
                <a:pos x="765" y="1113"/>
              </a:cxn>
              <a:cxn ang="0">
                <a:pos x="743" y="1250"/>
              </a:cxn>
              <a:cxn ang="0">
                <a:pos x="717" y="1393"/>
              </a:cxn>
              <a:cxn ang="0">
                <a:pos x="691" y="1534"/>
              </a:cxn>
              <a:cxn ang="0">
                <a:pos x="664" y="1661"/>
              </a:cxn>
              <a:cxn ang="0">
                <a:pos x="627" y="1812"/>
              </a:cxn>
              <a:cxn ang="0">
                <a:pos x="581" y="1961"/>
              </a:cxn>
              <a:cxn ang="0">
                <a:pos x="531" y="2073"/>
              </a:cxn>
              <a:cxn ang="0">
                <a:pos x="458" y="2179"/>
              </a:cxn>
              <a:cxn ang="0">
                <a:pos x="390" y="2253"/>
              </a:cxn>
              <a:cxn ang="0">
                <a:pos x="328" y="2302"/>
              </a:cxn>
              <a:cxn ang="0">
                <a:pos x="259" y="2347"/>
              </a:cxn>
              <a:cxn ang="0">
                <a:pos x="174" y="2396"/>
              </a:cxn>
              <a:cxn ang="0">
                <a:pos x="95" y="2436"/>
              </a:cxn>
              <a:cxn ang="0">
                <a:pos x="2139" y="2478"/>
              </a:cxn>
              <a:cxn ang="0">
                <a:pos x="1991" y="2416"/>
              </a:cxn>
              <a:cxn ang="0">
                <a:pos x="1929" y="2386"/>
              </a:cxn>
              <a:cxn ang="0">
                <a:pos x="1840" y="2334"/>
              </a:cxn>
              <a:cxn ang="0">
                <a:pos x="1757" y="2269"/>
              </a:cxn>
              <a:cxn ang="0">
                <a:pos x="1673" y="2184"/>
              </a:cxn>
              <a:cxn ang="0">
                <a:pos x="1639" y="2140"/>
              </a:cxn>
              <a:cxn ang="0">
                <a:pos x="1593" y="2048"/>
              </a:cxn>
              <a:cxn ang="0">
                <a:pos x="1549" y="1936"/>
              </a:cxn>
              <a:cxn ang="0">
                <a:pos x="1503" y="1784"/>
              </a:cxn>
              <a:cxn ang="0">
                <a:pos x="1473" y="1664"/>
              </a:cxn>
              <a:cxn ang="0">
                <a:pos x="1447" y="1534"/>
              </a:cxn>
              <a:cxn ang="0">
                <a:pos x="1427" y="1420"/>
              </a:cxn>
              <a:cxn ang="0">
                <a:pos x="1411" y="1312"/>
              </a:cxn>
              <a:cxn ang="0">
                <a:pos x="1383" y="1158"/>
              </a:cxn>
              <a:cxn ang="0">
                <a:pos x="1357" y="1010"/>
              </a:cxn>
              <a:cxn ang="0">
                <a:pos x="1327" y="844"/>
              </a:cxn>
              <a:cxn ang="0">
                <a:pos x="1296" y="683"/>
              </a:cxn>
              <a:cxn ang="0">
                <a:pos x="1266" y="531"/>
              </a:cxn>
              <a:cxn ang="0">
                <a:pos x="1244" y="432"/>
              </a:cxn>
              <a:cxn ang="0">
                <a:pos x="1214" y="314"/>
              </a:cxn>
              <a:cxn ang="0">
                <a:pos x="1196" y="249"/>
              </a:cxn>
              <a:cxn ang="0">
                <a:pos x="1177" y="189"/>
              </a:cxn>
              <a:cxn ang="0">
                <a:pos x="1166" y="149"/>
              </a:cxn>
              <a:cxn ang="0">
                <a:pos x="1135" y="66"/>
              </a:cxn>
              <a:cxn ang="0">
                <a:pos x="1089" y="6"/>
              </a:cxn>
            </a:cxnLst>
            <a:rect l="0" t="0" r="r" b="b"/>
            <a:pathLst>
              <a:path w="2139" h="2478">
                <a:moveTo>
                  <a:pt x="1062" y="2"/>
                </a:moveTo>
                <a:lnTo>
                  <a:pt x="1047" y="8"/>
                </a:lnTo>
                <a:lnTo>
                  <a:pt x="1025" y="28"/>
                </a:lnTo>
                <a:lnTo>
                  <a:pt x="1002" y="58"/>
                </a:lnTo>
                <a:lnTo>
                  <a:pt x="984" y="98"/>
                </a:lnTo>
                <a:lnTo>
                  <a:pt x="969" y="139"/>
                </a:lnTo>
                <a:lnTo>
                  <a:pt x="952" y="185"/>
                </a:lnTo>
                <a:lnTo>
                  <a:pt x="939" y="228"/>
                </a:lnTo>
                <a:lnTo>
                  <a:pt x="924" y="279"/>
                </a:lnTo>
                <a:lnTo>
                  <a:pt x="912" y="322"/>
                </a:lnTo>
                <a:lnTo>
                  <a:pt x="901" y="371"/>
                </a:lnTo>
                <a:lnTo>
                  <a:pt x="889" y="418"/>
                </a:lnTo>
                <a:lnTo>
                  <a:pt x="877" y="474"/>
                </a:lnTo>
                <a:lnTo>
                  <a:pt x="870" y="510"/>
                </a:lnTo>
                <a:lnTo>
                  <a:pt x="861" y="557"/>
                </a:lnTo>
                <a:lnTo>
                  <a:pt x="853" y="603"/>
                </a:lnTo>
                <a:lnTo>
                  <a:pt x="845" y="646"/>
                </a:lnTo>
                <a:lnTo>
                  <a:pt x="837" y="683"/>
                </a:lnTo>
                <a:lnTo>
                  <a:pt x="829" y="728"/>
                </a:lnTo>
                <a:lnTo>
                  <a:pt x="819" y="780"/>
                </a:lnTo>
                <a:lnTo>
                  <a:pt x="810" y="831"/>
                </a:lnTo>
                <a:lnTo>
                  <a:pt x="802" y="876"/>
                </a:lnTo>
                <a:lnTo>
                  <a:pt x="794" y="927"/>
                </a:lnTo>
                <a:lnTo>
                  <a:pt x="785" y="976"/>
                </a:lnTo>
                <a:lnTo>
                  <a:pt x="778" y="1023"/>
                </a:lnTo>
                <a:lnTo>
                  <a:pt x="770" y="1077"/>
                </a:lnTo>
                <a:lnTo>
                  <a:pt x="765" y="1113"/>
                </a:lnTo>
                <a:lnTo>
                  <a:pt x="758" y="1157"/>
                </a:lnTo>
                <a:lnTo>
                  <a:pt x="750" y="1205"/>
                </a:lnTo>
                <a:lnTo>
                  <a:pt x="743" y="1250"/>
                </a:lnTo>
                <a:lnTo>
                  <a:pt x="735" y="1295"/>
                </a:lnTo>
                <a:lnTo>
                  <a:pt x="727" y="1341"/>
                </a:lnTo>
                <a:lnTo>
                  <a:pt x="717" y="1393"/>
                </a:lnTo>
                <a:lnTo>
                  <a:pt x="709" y="1443"/>
                </a:lnTo>
                <a:lnTo>
                  <a:pt x="699" y="1496"/>
                </a:lnTo>
                <a:lnTo>
                  <a:pt x="691" y="1534"/>
                </a:lnTo>
                <a:lnTo>
                  <a:pt x="683" y="1574"/>
                </a:lnTo>
                <a:lnTo>
                  <a:pt x="673" y="1619"/>
                </a:lnTo>
                <a:lnTo>
                  <a:pt x="664" y="1661"/>
                </a:lnTo>
                <a:lnTo>
                  <a:pt x="652" y="1711"/>
                </a:lnTo>
                <a:lnTo>
                  <a:pt x="640" y="1761"/>
                </a:lnTo>
                <a:lnTo>
                  <a:pt x="627" y="1812"/>
                </a:lnTo>
                <a:lnTo>
                  <a:pt x="614" y="1864"/>
                </a:lnTo>
                <a:lnTo>
                  <a:pt x="599" y="1914"/>
                </a:lnTo>
                <a:lnTo>
                  <a:pt x="581" y="1961"/>
                </a:lnTo>
                <a:lnTo>
                  <a:pt x="564" y="2004"/>
                </a:lnTo>
                <a:lnTo>
                  <a:pt x="547" y="2038"/>
                </a:lnTo>
                <a:lnTo>
                  <a:pt x="531" y="2073"/>
                </a:lnTo>
                <a:lnTo>
                  <a:pt x="512" y="2103"/>
                </a:lnTo>
                <a:lnTo>
                  <a:pt x="489" y="2137"/>
                </a:lnTo>
                <a:lnTo>
                  <a:pt x="458" y="2179"/>
                </a:lnTo>
                <a:lnTo>
                  <a:pt x="430" y="2210"/>
                </a:lnTo>
                <a:lnTo>
                  <a:pt x="409" y="2231"/>
                </a:lnTo>
                <a:lnTo>
                  <a:pt x="390" y="2253"/>
                </a:lnTo>
                <a:lnTo>
                  <a:pt x="369" y="2269"/>
                </a:lnTo>
                <a:lnTo>
                  <a:pt x="349" y="2286"/>
                </a:lnTo>
                <a:lnTo>
                  <a:pt x="328" y="2302"/>
                </a:lnTo>
                <a:lnTo>
                  <a:pt x="311" y="2313"/>
                </a:lnTo>
                <a:lnTo>
                  <a:pt x="288" y="2327"/>
                </a:lnTo>
                <a:lnTo>
                  <a:pt x="259" y="2347"/>
                </a:lnTo>
                <a:lnTo>
                  <a:pt x="231" y="2362"/>
                </a:lnTo>
                <a:lnTo>
                  <a:pt x="202" y="2379"/>
                </a:lnTo>
                <a:lnTo>
                  <a:pt x="174" y="2396"/>
                </a:lnTo>
                <a:lnTo>
                  <a:pt x="148" y="2410"/>
                </a:lnTo>
                <a:lnTo>
                  <a:pt x="123" y="2422"/>
                </a:lnTo>
                <a:lnTo>
                  <a:pt x="95" y="2436"/>
                </a:lnTo>
                <a:lnTo>
                  <a:pt x="65" y="2453"/>
                </a:lnTo>
                <a:lnTo>
                  <a:pt x="0" y="2476"/>
                </a:lnTo>
                <a:lnTo>
                  <a:pt x="2139" y="2478"/>
                </a:lnTo>
                <a:lnTo>
                  <a:pt x="2065" y="2450"/>
                </a:lnTo>
                <a:lnTo>
                  <a:pt x="2023" y="2430"/>
                </a:lnTo>
                <a:lnTo>
                  <a:pt x="1991" y="2416"/>
                </a:lnTo>
                <a:lnTo>
                  <a:pt x="1960" y="2402"/>
                </a:lnTo>
                <a:lnTo>
                  <a:pt x="1943" y="2394"/>
                </a:lnTo>
                <a:lnTo>
                  <a:pt x="1929" y="2386"/>
                </a:lnTo>
                <a:lnTo>
                  <a:pt x="1900" y="2372"/>
                </a:lnTo>
                <a:lnTo>
                  <a:pt x="1870" y="2354"/>
                </a:lnTo>
                <a:lnTo>
                  <a:pt x="1840" y="2334"/>
                </a:lnTo>
                <a:lnTo>
                  <a:pt x="1809" y="2312"/>
                </a:lnTo>
                <a:lnTo>
                  <a:pt x="1785" y="2292"/>
                </a:lnTo>
                <a:lnTo>
                  <a:pt x="1757" y="2269"/>
                </a:lnTo>
                <a:lnTo>
                  <a:pt x="1730" y="2244"/>
                </a:lnTo>
                <a:lnTo>
                  <a:pt x="1697" y="2212"/>
                </a:lnTo>
                <a:lnTo>
                  <a:pt x="1673" y="2184"/>
                </a:lnTo>
                <a:lnTo>
                  <a:pt x="1663" y="2172"/>
                </a:lnTo>
                <a:lnTo>
                  <a:pt x="1655" y="2160"/>
                </a:lnTo>
                <a:lnTo>
                  <a:pt x="1639" y="2140"/>
                </a:lnTo>
                <a:lnTo>
                  <a:pt x="1621" y="2108"/>
                </a:lnTo>
                <a:lnTo>
                  <a:pt x="1607" y="2082"/>
                </a:lnTo>
                <a:lnTo>
                  <a:pt x="1593" y="2048"/>
                </a:lnTo>
                <a:lnTo>
                  <a:pt x="1577" y="2010"/>
                </a:lnTo>
                <a:lnTo>
                  <a:pt x="1563" y="1972"/>
                </a:lnTo>
                <a:lnTo>
                  <a:pt x="1549" y="1936"/>
                </a:lnTo>
                <a:lnTo>
                  <a:pt x="1533" y="1887"/>
                </a:lnTo>
                <a:lnTo>
                  <a:pt x="1518" y="1834"/>
                </a:lnTo>
                <a:lnTo>
                  <a:pt x="1503" y="1784"/>
                </a:lnTo>
                <a:lnTo>
                  <a:pt x="1494" y="1748"/>
                </a:lnTo>
                <a:lnTo>
                  <a:pt x="1483" y="1706"/>
                </a:lnTo>
                <a:lnTo>
                  <a:pt x="1473" y="1664"/>
                </a:lnTo>
                <a:lnTo>
                  <a:pt x="1465" y="1620"/>
                </a:lnTo>
                <a:lnTo>
                  <a:pt x="1455" y="1578"/>
                </a:lnTo>
                <a:lnTo>
                  <a:pt x="1447" y="1534"/>
                </a:lnTo>
                <a:lnTo>
                  <a:pt x="1439" y="1498"/>
                </a:lnTo>
                <a:lnTo>
                  <a:pt x="1433" y="1458"/>
                </a:lnTo>
                <a:lnTo>
                  <a:pt x="1427" y="1420"/>
                </a:lnTo>
                <a:lnTo>
                  <a:pt x="1423" y="1388"/>
                </a:lnTo>
                <a:lnTo>
                  <a:pt x="1417" y="1347"/>
                </a:lnTo>
                <a:lnTo>
                  <a:pt x="1411" y="1312"/>
                </a:lnTo>
                <a:lnTo>
                  <a:pt x="1402" y="1263"/>
                </a:lnTo>
                <a:lnTo>
                  <a:pt x="1391" y="1208"/>
                </a:lnTo>
                <a:lnTo>
                  <a:pt x="1383" y="1158"/>
                </a:lnTo>
                <a:lnTo>
                  <a:pt x="1375" y="1106"/>
                </a:lnTo>
                <a:lnTo>
                  <a:pt x="1367" y="1062"/>
                </a:lnTo>
                <a:lnTo>
                  <a:pt x="1357" y="1010"/>
                </a:lnTo>
                <a:lnTo>
                  <a:pt x="1348" y="964"/>
                </a:lnTo>
                <a:lnTo>
                  <a:pt x="1337" y="904"/>
                </a:lnTo>
                <a:lnTo>
                  <a:pt x="1327" y="844"/>
                </a:lnTo>
                <a:lnTo>
                  <a:pt x="1317" y="787"/>
                </a:lnTo>
                <a:lnTo>
                  <a:pt x="1304" y="721"/>
                </a:lnTo>
                <a:lnTo>
                  <a:pt x="1296" y="683"/>
                </a:lnTo>
                <a:lnTo>
                  <a:pt x="1286" y="630"/>
                </a:lnTo>
                <a:lnTo>
                  <a:pt x="1275" y="583"/>
                </a:lnTo>
                <a:lnTo>
                  <a:pt x="1266" y="531"/>
                </a:lnTo>
                <a:lnTo>
                  <a:pt x="1258" y="491"/>
                </a:lnTo>
                <a:lnTo>
                  <a:pt x="1251" y="460"/>
                </a:lnTo>
                <a:lnTo>
                  <a:pt x="1244" y="432"/>
                </a:lnTo>
                <a:lnTo>
                  <a:pt x="1234" y="391"/>
                </a:lnTo>
                <a:lnTo>
                  <a:pt x="1223" y="347"/>
                </a:lnTo>
                <a:lnTo>
                  <a:pt x="1214" y="314"/>
                </a:lnTo>
                <a:lnTo>
                  <a:pt x="1208" y="291"/>
                </a:lnTo>
                <a:lnTo>
                  <a:pt x="1202" y="270"/>
                </a:lnTo>
                <a:lnTo>
                  <a:pt x="1196" y="249"/>
                </a:lnTo>
                <a:lnTo>
                  <a:pt x="1189" y="227"/>
                </a:lnTo>
                <a:lnTo>
                  <a:pt x="1183" y="206"/>
                </a:lnTo>
                <a:lnTo>
                  <a:pt x="1177" y="189"/>
                </a:lnTo>
                <a:lnTo>
                  <a:pt x="1172" y="174"/>
                </a:lnTo>
                <a:lnTo>
                  <a:pt x="1168" y="159"/>
                </a:lnTo>
                <a:lnTo>
                  <a:pt x="1166" y="149"/>
                </a:lnTo>
                <a:lnTo>
                  <a:pt x="1158" y="128"/>
                </a:lnTo>
                <a:lnTo>
                  <a:pt x="1152" y="108"/>
                </a:lnTo>
                <a:lnTo>
                  <a:pt x="1135" y="66"/>
                </a:lnTo>
                <a:lnTo>
                  <a:pt x="1121" y="41"/>
                </a:lnTo>
                <a:lnTo>
                  <a:pt x="1106" y="21"/>
                </a:lnTo>
                <a:lnTo>
                  <a:pt x="1089" y="6"/>
                </a:lnTo>
                <a:lnTo>
                  <a:pt x="1065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 flipH="1" flipV="1">
            <a:off x="4621213" y="3732213"/>
            <a:ext cx="996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272" name="Line 184"/>
          <p:cNvSpPr>
            <a:spLocks noChangeShapeType="1"/>
          </p:cNvSpPr>
          <p:nvPr/>
        </p:nvSpPr>
        <p:spPr bwMode="auto">
          <a:xfrm>
            <a:off x="5229225" y="4613275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1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7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6" grpId="0" animBg="1" autoUpdateAnimBg="0"/>
      <p:bldP spid="217125" grpId="0" animBg="1"/>
      <p:bldP spid="217098" grpId="0" autoUpdateAnimBg="0"/>
      <p:bldP spid="217099" grpId="0" autoUpdateAnimBg="0"/>
      <p:bldP spid="217100" grpId="0" autoUpdateAnimBg="0"/>
      <p:bldP spid="217107" grpId="0" autoUpdateAnimBg="0"/>
      <p:bldP spid="217117" grpId="0" animBg="1"/>
      <p:bldP spid="217108" grpId="0" animBg="1"/>
      <p:bldP spid="217118" grpId="0" animBg="1"/>
      <p:bldP spid="217101" grpId="0" animBg="1"/>
      <p:bldP spid="217094" grpId="0" animBg="1"/>
      <p:bldP spid="217115" grpId="0" animBg="1"/>
      <p:bldP spid="217106" grpId="0" animBg="1"/>
      <p:bldP spid="2172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854075" y="3973513"/>
            <a:ext cx="3336925" cy="1411287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4435" name="Oval 3"/>
          <p:cNvSpPr>
            <a:spLocks noChangeArrowheads="1"/>
          </p:cNvSpPr>
          <p:nvPr/>
        </p:nvSpPr>
        <p:spPr bwMode="auto">
          <a:xfrm>
            <a:off x="1285875" y="1847850"/>
            <a:ext cx="2509838" cy="1457325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endParaRPr lang="en-US" sz="2400" dirty="0">
              <a:effectLst/>
              <a:latin typeface="Book Antiqua" pitchFamily="18" charset="0"/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548850" y="1840375"/>
            <a:ext cx="4386805" cy="1759352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4437" name="Line 5"/>
          <p:cNvSpPr>
            <a:spLocks noChangeShapeType="1"/>
          </p:cNvSpPr>
          <p:nvPr/>
        </p:nvSpPr>
        <p:spPr bwMode="auto">
          <a:xfrm>
            <a:off x="3822700" y="2584450"/>
            <a:ext cx="739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74438" name="Line 6"/>
          <p:cNvSpPr>
            <a:spLocks noChangeShapeType="1"/>
          </p:cNvSpPr>
          <p:nvPr/>
        </p:nvSpPr>
        <p:spPr bwMode="auto">
          <a:xfrm>
            <a:off x="6805613" y="3248025"/>
            <a:ext cx="0" cy="73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 flipH="1">
            <a:off x="4195763" y="4678363"/>
            <a:ext cx="731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 flipV="1">
            <a:off x="2533650" y="3308350"/>
            <a:ext cx="0" cy="67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4884517" y="3727048"/>
            <a:ext cx="3703898" cy="165457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881239" y="1976438"/>
            <a:ext cx="509787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Uma amostra aleatória simples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de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 é selecionada a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partir da população.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1424080" y="2005013"/>
            <a:ext cx="224612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 proporção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?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4444" name="AutoShape 12"/>
          <p:cNvSpPr>
            <a:spLocks noChangeArrowheads="1"/>
          </p:cNvSpPr>
          <p:nvPr/>
        </p:nvSpPr>
        <p:spPr bwMode="auto">
          <a:xfrm rot="5400000">
            <a:off x="1076325" y="2546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4445" name="AutoShape 13"/>
          <p:cNvSpPr>
            <a:spLocks noChangeArrowheads="1"/>
          </p:cNvSpPr>
          <p:nvPr/>
        </p:nvSpPr>
        <p:spPr bwMode="auto">
          <a:xfrm rot="16200000" flipH="1">
            <a:off x="8943975" y="252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4446" name="AutoShape 14"/>
          <p:cNvSpPr>
            <a:spLocks noChangeArrowheads="1"/>
          </p:cNvSpPr>
          <p:nvPr/>
        </p:nvSpPr>
        <p:spPr bwMode="auto">
          <a:xfrm rot="16200000" flipH="1">
            <a:off x="8619642" y="446823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4447" name="AutoShape 15"/>
          <p:cNvSpPr>
            <a:spLocks noChangeArrowheads="1"/>
          </p:cNvSpPr>
          <p:nvPr/>
        </p:nvSpPr>
        <p:spPr bwMode="auto">
          <a:xfrm rot="5400000">
            <a:off x="600075" y="4622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687388" y="1095375"/>
            <a:ext cx="8213544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Fazendo inferências sobre </a:t>
            </a:r>
            <a:r>
              <a:rPr lang="en-US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</a:t>
            </a:r>
            <a:r>
              <a:rPr lang="pt-BR" sz="24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roporção</a:t>
            </a:r>
            <a:r>
              <a:rPr lang="pt-BR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populacional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4449" name="Group 17"/>
          <p:cNvGrpSpPr>
            <a:grpSpLocks/>
          </p:cNvGrpSpPr>
          <p:nvPr/>
        </p:nvGrpSpPr>
        <p:grpSpPr bwMode="auto">
          <a:xfrm>
            <a:off x="4908087" y="3808877"/>
            <a:ext cx="3692524" cy="1597026"/>
            <a:chOff x="3099" y="2392"/>
            <a:chExt cx="2326" cy="1006"/>
          </a:xfrm>
        </p:grpSpPr>
        <p:sp>
          <p:nvSpPr>
            <p:cNvPr id="274450" name="Text Box 18"/>
            <p:cNvSpPr txBox="1">
              <a:spLocks noChangeArrowheads="1"/>
            </p:cNvSpPr>
            <p:nvPr/>
          </p:nvSpPr>
          <p:spPr bwMode="auto">
            <a:xfrm>
              <a:off x="3099" y="2392"/>
              <a:ext cx="2326" cy="10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Os dados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amostrais</a:t>
              </a:r>
              <a:endPara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fornecem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um valor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a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proporção</a:t>
              </a:r>
              <a:endPara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74451" name="Object 1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534" y="3159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0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159"/>
                          <a:ext cx="16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4452" name="Group 20"/>
          <p:cNvGrpSpPr>
            <a:grpSpLocks/>
          </p:cNvGrpSpPr>
          <p:nvPr/>
        </p:nvGrpSpPr>
        <p:grpSpPr bwMode="auto">
          <a:xfrm>
            <a:off x="798510" y="4081463"/>
            <a:ext cx="3451229" cy="1200150"/>
            <a:chOff x="503" y="2571"/>
            <a:chExt cx="2174" cy="756"/>
          </a:xfrm>
        </p:grpSpPr>
        <p:sp>
          <p:nvSpPr>
            <p:cNvPr id="274453" name="Text Box 21"/>
            <p:cNvSpPr txBox="1">
              <a:spLocks noChangeArrowheads="1"/>
            </p:cNvSpPr>
            <p:nvPr/>
          </p:nvSpPr>
          <p:spPr bwMode="auto">
            <a:xfrm>
              <a:off x="503" y="2571"/>
              <a:ext cx="2174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 valor de     é utilizado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para fazer inferências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sobre o valor de </a:t>
              </a:r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</p:txBody>
        </p:sp>
        <p:graphicFrame>
          <p:nvGraphicFramePr>
            <p:cNvPr id="274454" name="Object 2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70" y="2651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1" name="Equation" r:id="rId6" imgW="176040" imgH="228600" progId="Equation.2">
                    <p:embed/>
                  </p:oleObj>
                </mc:Choice>
                <mc:Fallback>
                  <p:oleObj name="Equation" r:id="rId6" imgW="176040" imgH="228600" progId="Equation.2">
                    <p:embed/>
                    <p:pic>
                      <p:nvPicPr>
                        <p:cNvPr id="0" name="Picture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651"/>
                          <a:ext cx="16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74456" name="Rectangle 24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74457" name="Object 2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2" name="Equation" r:id="rId8" imgW="176040" imgH="228600" progId="Equation.2">
                    <p:embed/>
                  </p:oleObj>
                </mc:Choice>
                <mc:Fallback>
                  <p:oleObj name="Equation" r:id="rId8" imgW="176040" imgH="228600" progId="Equation.2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nimBg="1" autoUpdateAnimBg="0"/>
      <p:bldP spid="274435" grpId="0" animBg="1" autoUpdateAnimBg="0"/>
      <p:bldP spid="274436" grpId="0" animBg="1" autoUpdateAnimBg="0"/>
      <p:bldP spid="274437" grpId="0" animBg="1"/>
      <p:bldP spid="274438" grpId="0" animBg="1"/>
      <p:bldP spid="274439" grpId="0" animBg="1"/>
      <p:bldP spid="274440" grpId="0" animBg="1"/>
      <p:bldP spid="274441" grpId="0" animBg="1" autoUpdateAnimBg="0"/>
      <p:bldP spid="274442" grpId="0" autoUpdateAnimBg="0"/>
      <p:bldP spid="274443" grpId="0" autoUpdateAnimBg="0"/>
      <p:bldP spid="274444" grpId="0" animBg="1"/>
      <p:bldP spid="274445" grpId="0" animBg="1"/>
      <p:bldP spid="274446" grpId="0" animBg="1"/>
      <p:bldP spid="2744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684213" y="284163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Selecionando uma amostra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677862" y="1106488"/>
            <a:ext cx="7285519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 partir de uma população finita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1172" name="AutoShape 4"/>
          <p:cNvSpPr>
            <a:spLocks noChangeArrowheads="1"/>
          </p:cNvSpPr>
          <p:nvPr/>
        </p:nvSpPr>
        <p:spPr bwMode="auto">
          <a:xfrm rot="5400000">
            <a:off x="504825" y="12414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1173" name="AutoShape 5"/>
          <p:cNvSpPr>
            <a:spLocks noChangeArrowheads="1"/>
          </p:cNvSpPr>
          <p:nvPr/>
        </p:nvSpPr>
        <p:spPr bwMode="auto">
          <a:xfrm rot="5400000">
            <a:off x="50482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684212" y="1608138"/>
            <a:ext cx="7394917" cy="867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 partir de uma população infinita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  <p:bldP spid="391172" grpId="0" animBg="1"/>
      <p:bldP spid="391173" grpId="0" animBg="1"/>
      <p:bldP spid="39117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3756025" y="3114675"/>
            <a:ext cx="1909763" cy="666750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7648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59238" y="3271838"/>
          <a:ext cx="13192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8" name="Equation" r:id="rId4" imgW="988920" imgH="264960" progId="">
                  <p:embed/>
                </p:oleObj>
              </mc:Choice>
              <mc:Fallback>
                <p:oleObj name="Equation" r:id="rId4" imgW="988920" imgH="26496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3271838"/>
                        <a:ext cx="13192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7648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9" name="Equation" r:id="rId6" imgW="176040" imgH="228600" progId="Equation.2">
                    <p:embed/>
                  </p:oleObj>
                </mc:Choice>
                <mc:Fallback>
                  <p:oleObj name="Equation" r:id="rId6" imgW="176040" imgH="228600" progId="Equation.2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1261641" y="3993266"/>
            <a:ext cx="6863787" cy="2049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onde: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    )   = o valor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esperado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     p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proporção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6497" name="Group 17"/>
          <p:cNvGrpSpPr>
            <a:grpSpLocks/>
          </p:cNvGrpSpPr>
          <p:nvPr/>
        </p:nvGrpSpPr>
        <p:grpSpPr bwMode="auto">
          <a:xfrm>
            <a:off x="1106488" y="1098550"/>
            <a:ext cx="6988163" cy="1200150"/>
            <a:chOff x="697" y="692"/>
            <a:chExt cx="4402" cy="756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697" y="692"/>
              <a:ext cx="4402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é a distribuição de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probabilidade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 todos os valores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possíveis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da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proporção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76490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92" y="1225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0" name="Equation" r:id="rId8" imgW="176040" imgH="228600" progId="Equation.2">
                    <p:embed/>
                  </p:oleObj>
                </mc:Choice>
                <mc:Fallback>
                  <p:oleObj name="Equation" r:id="rId8" imgW="176040" imgH="228600" progId="Equation.2">
                    <p:embed/>
                    <p:pic>
                      <p:nvPicPr>
                        <p:cNvPr id="0" name="Picture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225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491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33" y="784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1" name="Equation" r:id="rId10" imgW="176040" imgH="228600" progId="Equation.2">
                    <p:embed/>
                  </p:oleObj>
                </mc:Choice>
                <mc:Fallback>
                  <p:oleObj name="Equation" r:id="rId10" imgW="176040" imgH="228600" progId="Equation.2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784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492" name="AutoShape 12"/>
          <p:cNvSpPr>
            <a:spLocks noChangeArrowheads="1"/>
          </p:cNvSpPr>
          <p:nvPr/>
        </p:nvSpPr>
        <p:spPr bwMode="auto">
          <a:xfrm rot="5400000">
            <a:off x="841375" y="2571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6496" name="Group 16"/>
          <p:cNvGrpSpPr>
            <a:grpSpLocks/>
          </p:cNvGrpSpPr>
          <p:nvPr/>
        </p:nvGrpSpPr>
        <p:grpSpPr bwMode="auto">
          <a:xfrm>
            <a:off x="996954" y="2446341"/>
            <a:ext cx="3095628" cy="461963"/>
            <a:chOff x="700" y="1541"/>
            <a:chExt cx="1950" cy="291"/>
          </a:xfrm>
        </p:grpSpPr>
        <p:graphicFrame>
          <p:nvGraphicFramePr>
            <p:cNvPr id="276494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08" y="1615"/>
            <a:ext cx="1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2" name="Equation" r:id="rId12" imgW="176040" imgH="228600" progId="Equation.2">
                    <p:embed/>
                  </p:oleObj>
                </mc:Choice>
                <mc:Fallback>
                  <p:oleObj name="Equation" r:id="rId12" imgW="176040" imgH="228600" progId="Equation.2">
                    <p:embed/>
                    <p:pic>
                      <p:nvPicPr>
                        <p:cNvPr id="0" name="Picture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615"/>
                          <a:ext cx="14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495" name="Text Box 15"/>
            <p:cNvSpPr txBox="1">
              <a:spLocks noChangeArrowheads="1"/>
            </p:cNvSpPr>
            <p:nvPr/>
          </p:nvSpPr>
          <p:spPr bwMode="auto">
            <a:xfrm>
              <a:off x="700" y="1541"/>
              <a:ext cx="186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Valor </a:t>
              </a:r>
              <a:r>
                <a:rPr lang="en-US" sz="2400" dirty="0" err="1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esperado</a:t>
              </a: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de</a:t>
              </a:r>
              <a:endPara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graphicFrame>
        <p:nvGraphicFramePr>
          <p:cNvPr id="276498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70222" y="4506592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3" name="Equation" r:id="rId14" imgW="176040" imgH="228600" progId="Equation.2">
                  <p:embed/>
                </p:oleObj>
              </mc:Choice>
              <mc:Fallback>
                <p:oleObj name="Equation" r:id="rId14" imgW="176040" imgH="228600" progId="Equation.2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222" y="4506592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9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58921" y="4495016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4" name="Equation" r:id="rId16" imgW="176040" imgH="228600" progId="Equation.2">
                  <p:embed/>
                </p:oleObj>
              </mc:Choice>
              <mc:Fallback>
                <p:oleObj name="Equation" r:id="rId16" imgW="176040" imgH="228600" progId="Equation.2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21" y="4495016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nimBg="1"/>
      <p:bldP spid="276487" grpId="0" autoUpdateAnimBg="0"/>
      <p:bldP spid="27649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4954588" y="2176463"/>
            <a:ext cx="2773362" cy="1058862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558925" y="2182813"/>
            <a:ext cx="3251200" cy="1058862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7853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54200" y="2273300"/>
          <a:ext cx="266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4" name="Equation" r:id="rId4" imgW="1485720" imgH="444240" progId="Equation.3">
                  <p:embed/>
                </p:oleObj>
              </mc:Choice>
              <mc:Fallback>
                <p:oleObj name="Equation" r:id="rId4" imgW="1485720" imgH="44424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273300"/>
                        <a:ext cx="2667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8763" y="2347913"/>
          <a:ext cx="19065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5" name="Equation" r:id="rId6" imgW="1915920" imgH="734760" progId="Equation">
                  <p:embed/>
                </p:oleObj>
              </mc:Choice>
              <mc:Fallback>
                <p:oleObj name="Equation" r:id="rId6" imgW="1915920" imgH="73476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347913"/>
                        <a:ext cx="19065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52" name="Group 24"/>
          <p:cNvGrpSpPr>
            <a:grpSpLocks/>
          </p:cNvGrpSpPr>
          <p:nvPr/>
        </p:nvGrpSpPr>
        <p:grpSpPr bwMode="auto">
          <a:xfrm>
            <a:off x="1603375" y="3376617"/>
            <a:ext cx="6302376" cy="461963"/>
            <a:chOff x="1010" y="2127"/>
            <a:chExt cx="3970" cy="291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1010" y="2127"/>
              <a:ext cx="3970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FontTx/>
                <a:buChar char="•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é chamado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 padrão da proporção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78536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87" y="2172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76" name="Equation" r:id="rId8" imgW="353880" imgH="392040" progId="">
                    <p:embed/>
                  </p:oleObj>
                </mc:Choice>
                <mc:Fallback>
                  <p:oleObj name="Equation" r:id="rId8" imgW="353880" imgH="392040" progId="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2172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8537" name="Group 9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78539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77" name="Equation" r:id="rId10" imgW="176040" imgH="228600" progId="Equation.2">
                    <p:embed/>
                  </p:oleObj>
                </mc:Choice>
                <mc:Fallback>
                  <p:oleObj name="Equation" r:id="rId10" imgW="176040" imgH="228600" progId="Equation.2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8540" name="AutoShape 12"/>
          <p:cNvSpPr>
            <a:spLocks noChangeArrowheads="1"/>
          </p:cNvSpPr>
          <p:nvPr/>
        </p:nvSpPr>
        <p:spPr bwMode="auto">
          <a:xfrm rot="5400000">
            <a:off x="79057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1" name="AutoShape 13"/>
          <p:cNvSpPr>
            <a:spLocks noChangeArrowheads="1"/>
          </p:cNvSpPr>
          <p:nvPr/>
        </p:nvSpPr>
        <p:spPr bwMode="auto">
          <a:xfrm rot="16200000" flipH="1">
            <a:off x="7762875" y="17938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1824038" y="1643063"/>
            <a:ext cx="24048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finita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4956175" y="1643063"/>
            <a:ext cx="267413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infinita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8550" name="Group 22"/>
          <p:cNvGrpSpPr>
            <a:grpSpLocks/>
          </p:cNvGrpSpPr>
          <p:nvPr/>
        </p:nvGrpSpPr>
        <p:grpSpPr bwMode="auto">
          <a:xfrm>
            <a:off x="1025525" y="1090614"/>
            <a:ext cx="2936875" cy="461963"/>
            <a:chOff x="718" y="687"/>
            <a:chExt cx="1850" cy="291"/>
          </a:xfrm>
        </p:grpSpPr>
        <p:graphicFrame>
          <p:nvGraphicFramePr>
            <p:cNvPr id="278545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26" y="757"/>
            <a:ext cx="1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78" name="Equation" r:id="rId12" imgW="176040" imgH="228600" progId="Equation.2">
                    <p:embed/>
                  </p:oleObj>
                </mc:Choice>
                <mc:Fallback>
                  <p:oleObj name="Equation" r:id="rId12" imgW="176040" imgH="228600" progId="Equation.2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757"/>
                          <a:ext cx="14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546" name="Text Box 18"/>
            <p:cNvSpPr txBox="1">
              <a:spLocks noChangeArrowheads="1"/>
            </p:cNvSpPr>
            <p:nvPr/>
          </p:nvSpPr>
          <p:spPr bwMode="auto">
            <a:xfrm>
              <a:off x="718" y="687"/>
              <a:ext cx="1749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Char char="•"/>
              </a:pPr>
              <a:r>
                <a:rPr lang="en-US" sz="24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Desvio padrão de</a:t>
              </a:r>
              <a:endPara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278551" name="Group 23"/>
          <p:cNvGrpSpPr>
            <a:grpSpLocks/>
          </p:cNvGrpSpPr>
          <p:nvPr/>
        </p:nvGrpSpPr>
        <p:grpSpPr bwMode="auto">
          <a:xfrm>
            <a:off x="1598613" y="4262441"/>
            <a:ext cx="7205668" cy="830263"/>
            <a:chOff x="1007" y="2685"/>
            <a:chExt cx="4539" cy="523"/>
          </a:xfrm>
        </p:grpSpPr>
        <p:sp>
          <p:nvSpPr>
            <p:cNvPr id="278548" name="Text Box 20"/>
            <p:cNvSpPr txBox="1">
              <a:spLocks noChangeArrowheads="1"/>
            </p:cNvSpPr>
            <p:nvPr/>
          </p:nvSpPr>
          <p:spPr bwMode="auto">
            <a:xfrm>
              <a:off x="1007" y="2685"/>
              <a:ext cx="4539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Char char="•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   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é o fator de correção da população </a:t>
              </a:r>
            </a:p>
            <a:p>
              <a:pPr algn="l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finita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78549" name="Object 2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57" y="2745"/>
            <a:ext cx="116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79" name="Equation" r:id="rId14" imgW="1865160" imgH="315720" progId="Equation">
                    <p:embed/>
                  </p:oleObj>
                </mc:Choice>
                <mc:Fallback>
                  <p:oleObj name="Equation" r:id="rId14" imgW="1865160" imgH="315720" progId="Equation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2745"/>
                          <a:ext cx="1169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nimBg="1"/>
      <p:bldP spid="278531" grpId="0" animBg="1"/>
      <p:bldP spid="278540" grpId="0" animBg="1"/>
      <p:bldP spid="278541" grpId="0" animBg="1"/>
      <p:bldP spid="278542" grpId="0" autoUpdateAnimBg="0"/>
      <p:bldP spid="27854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3" name="AutoShape 7"/>
          <p:cNvSpPr>
            <a:spLocks noChangeArrowheads="1"/>
          </p:cNvSpPr>
          <p:nvPr/>
        </p:nvSpPr>
        <p:spPr bwMode="auto">
          <a:xfrm rot="5400000">
            <a:off x="612775" y="1454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80593" name="Group 17"/>
          <p:cNvGrpSpPr>
            <a:grpSpLocks/>
          </p:cNvGrpSpPr>
          <p:nvPr/>
        </p:nvGrpSpPr>
        <p:grpSpPr bwMode="auto">
          <a:xfrm>
            <a:off x="571500" y="166688"/>
            <a:ext cx="7772400" cy="814387"/>
            <a:chOff x="360" y="33"/>
            <a:chExt cx="4896" cy="513"/>
          </a:xfrm>
        </p:grpSpPr>
        <p:sp>
          <p:nvSpPr>
            <p:cNvPr id="280594" name="Rectangle 18"/>
            <p:cNvSpPr>
              <a:spLocks noChangeArrowheads="1"/>
            </p:cNvSpPr>
            <p:nvPr/>
          </p:nvSpPr>
          <p:spPr bwMode="auto">
            <a:xfrm>
              <a:off x="360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Forma da 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80595" name="Object 1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619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09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876300" y="902825"/>
            <a:ext cx="8094080" cy="4678204"/>
            <a:chOff x="876300" y="902825"/>
            <a:chExt cx="8094080" cy="4678204"/>
          </a:xfrm>
        </p:grpSpPr>
        <p:sp>
          <p:nvSpPr>
            <p:cNvPr id="280579" name="Rectangle 3"/>
            <p:cNvSpPr>
              <a:spLocks noChangeArrowheads="1"/>
            </p:cNvSpPr>
            <p:nvPr/>
          </p:nvSpPr>
          <p:spPr bwMode="auto">
            <a:xfrm>
              <a:off x="876300" y="925975"/>
              <a:ext cx="7827862" cy="4319125"/>
            </a:xfrm>
            <a:prstGeom prst="rect">
              <a:avLst/>
            </a:prstGeom>
            <a:gradFill flip="none" rotWithShape="1">
              <a:gsLst>
                <a:gs pos="0">
                  <a:srgbClr val="629430">
                    <a:shade val="30000"/>
                    <a:satMod val="115000"/>
                  </a:srgbClr>
                </a:gs>
                <a:gs pos="50000">
                  <a:srgbClr val="629430">
                    <a:shade val="67500"/>
                    <a:satMod val="115000"/>
                  </a:srgbClr>
                </a:gs>
                <a:gs pos="100000">
                  <a:srgbClr val="62943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006996" y="902825"/>
              <a:ext cx="7963384" cy="4678204"/>
              <a:chOff x="1006996" y="902825"/>
              <a:chExt cx="7963384" cy="4678204"/>
            </a:xfrm>
          </p:grpSpPr>
          <p:sp>
            <p:nvSpPr>
              <p:cNvPr id="280581" name="Text Box 5"/>
              <p:cNvSpPr txBox="1">
                <a:spLocks noChangeArrowheads="1"/>
              </p:cNvSpPr>
              <p:nvPr/>
            </p:nvSpPr>
            <p:spPr bwMode="auto">
              <a:xfrm>
                <a:off x="1006996" y="902825"/>
                <a:ext cx="7963384" cy="46782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A distribuição amostral de     pode ser aproximada por </a:t>
                </a:r>
                <a:endPara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r>
                  <a:rPr lang="en-U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uma distribuição normal sempre que o tamanho</a:t>
                </a:r>
                <a:endPara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r>
                  <a:rPr lang="en-US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amostral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for grande o suficiente para satisfazer as duas</a:t>
                </a:r>
              </a:p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condições:</a:t>
                </a:r>
              </a:p>
              <a:p>
                <a:pPr algn="l"/>
                <a:endPara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endPara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endParaRPr lang="en-US" sz="1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. . . porque quando essas condições são satisfeitas, a</a:t>
                </a:r>
              </a:p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distribuição de probabilidade de </a:t>
                </a:r>
                <a:r>
                  <a:rPr lang="en-US" sz="2400" i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x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pt-BR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na proporção amostral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,     = </a:t>
                </a:r>
                <a:r>
                  <a:rPr lang="en-US" sz="2400" i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x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/</a:t>
                </a:r>
                <a:r>
                  <a:rPr lang="en-US" sz="2400" i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n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,  pode ser aproximada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por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</a:t>
                </a:r>
                <a:r>
                  <a:rPr lang="en-US" sz="2400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uma</a:t>
                </a:r>
                <a:endPara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distribuição normal (e porque </a:t>
                </a:r>
                <a:r>
                  <a:rPr lang="en-US" sz="2400" i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n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é uma constante).</a:t>
                </a:r>
              </a:p>
              <a:p>
                <a:pPr algn="l"/>
                <a:endPara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l"/>
                <a:r>
                  <a:rPr lang="en-US" sz="2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     </a:t>
                </a:r>
                <a:endPara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graphicFrame>
            <p:nvGraphicFramePr>
              <p:cNvPr id="280582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826484" y="1045399"/>
              <a:ext cx="215900" cy="282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610" name="Equation" r:id="rId6" imgW="176040" imgH="228600" progId="Equation.2">
                      <p:embed/>
                    </p:oleObj>
                  </mc:Choice>
                  <mc:Fallback>
                    <p:oleObj name="Equation" r:id="rId6" imgW="176040" imgH="228600" progId="Equation.2">
                      <p:embed/>
                      <p:pic>
                        <p:nvPicPr>
                          <p:cNvPr id="0" name="Picture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6484" y="1045399"/>
                            <a:ext cx="215900" cy="282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2362200" y="2590800"/>
              <a:ext cx="1790700" cy="647700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0588" name="Text Box 12"/>
            <p:cNvSpPr txBox="1">
              <a:spLocks noChangeArrowheads="1"/>
            </p:cNvSpPr>
            <p:nvPr/>
          </p:nvSpPr>
          <p:spPr bwMode="auto">
            <a:xfrm>
              <a:off x="2798763" y="2681288"/>
              <a:ext cx="99536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np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&gt;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5</a:t>
              </a:r>
            </a:p>
          </p:txBody>
        </p:sp>
        <p:sp>
          <p:nvSpPr>
            <p:cNvPr id="280589" name="Rectangle 13"/>
            <p:cNvSpPr>
              <a:spLocks noChangeArrowheads="1"/>
            </p:cNvSpPr>
            <p:nvPr/>
          </p:nvSpPr>
          <p:spPr bwMode="auto">
            <a:xfrm>
              <a:off x="5124450" y="2590800"/>
              <a:ext cx="1790700" cy="647700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0590" name="Text Box 14"/>
            <p:cNvSpPr txBox="1">
              <a:spLocks noChangeArrowheads="1"/>
            </p:cNvSpPr>
            <p:nvPr/>
          </p:nvSpPr>
          <p:spPr bwMode="auto">
            <a:xfrm>
              <a:off x="5192713" y="2681288"/>
              <a:ext cx="165576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(1 –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 </a:t>
              </a:r>
              <a:r>
                <a:rPr lang="en-US" sz="24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&gt;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5</a:t>
              </a:r>
            </a:p>
          </p:txBody>
        </p:sp>
        <p:sp>
          <p:nvSpPr>
            <p:cNvPr id="280591" name="Text Box 15"/>
            <p:cNvSpPr txBox="1">
              <a:spLocks noChangeArrowheads="1"/>
            </p:cNvSpPr>
            <p:nvPr/>
          </p:nvSpPr>
          <p:spPr bwMode="auto">
            <a:xfrm>
              <a:off x="4444823" y="2700338"/>
              <a:ext cx="332142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80596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40490" y="4098865"/>
            <a:ext cx="2159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11" name="Equation" r:id="rId8" imgW="176040" imgH="228600" progId="Equation.2">
                    <p:embed/>
                  </p:oleObj>
                </mc:Choice>
                <mc:Fallback>
                  <p:oleObj name="Equation" r:id="rId8" imgW="176040" imgH="228600" progId="Equation.2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490" y="4098865"/>
                          <a:ext cx="215900" cy="28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1014413" y="1539435"/>
            <a:ext cx="7782346" cy="10858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Lembre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-se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72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%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dos candidatos a alunos  que se inscreveram na Faculdade de St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Andrew desejam morar no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campus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933" name="Rectangle 261"/>
          <p:cNvSpPr>
            <a:spLocks noChangeArrowheads="1"/>
          </p:cNvSpPr>
          <p:nvPr/>
        </p:nvSpPr>
        <p:spPr bwMode="auto">
          <a:xfrm>
            <a:off x="710537" y="92175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84934" name="Group 262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84935" name="Rectangle 263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84936" name="Object 26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941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2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4937" name="Text Box 265"/>
          <p:cNvSpPr txBox="1">
            <a:spLocks noChangeArrowheads="1"/>
          </p:cNvSpPr>
          <p:nvPr/>
        </p:nvSpPr>
        <p:spPr bwMode="auto">
          <a:xfrm>
            <a:off x="1090192" y="2663082"/>
            <a:ext cx="7811754" cy="24191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Qual é a probabilidade de que uma amostra aleatória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simples, de 30 candidatos,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forneça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uma estimativa da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proporção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populacional de candidatos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queiram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morar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campus,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 esteja dentro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mais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menos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0,05 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proporção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populacional real?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938" name="AutoShape 266"/>
          <p:cNvSpPr>
            <a:spLocks noChangeArrowheads="1"/>
          </p:cNvSpPr>
          <p:nvPr/>
        </p:nvSpPr>
        <p:spPr bwMode="auto">
          <a:xfrm rot="5400000">
            <a:off x="752475" y="161555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4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utoUpdateAnimBg="0"/>
      <p:bldP spid="284937" grpId="0" autoUpdateAnimBg="0"/>
      <p:bldP spid="2849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619250"/>
            <a:ext cx="7569200" cy="12271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</a:t>
            </a:r>
            <a:r>
              <a:rPr lang="en-US" dirty="0" smtClean="0"/>
              <a:t>Para nosso exemplo, com </a:t>
            </a:r>
            <a:r>
              <a:rPr lang="en-US" i="1" dirty="0"/>
              <a:t>n</a:t>
            </a:r>
            <a:r>
              <a:rPr lang="en-US" dirty="0"/>
              <a:t> = 30 </a:t>
            </a:r>
            <a:r>
              <a:rPr lang="en-US" dirty="0" smtClean="0"/>
              <a:t>e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dirty="0" smtClean="0"/>
              <a:t>0,72</a:t>
            </a:r>
            <a:r>
              <a:rPr lang="en-US" dirty="0"/>
              <a:t>, </a:t>
            </a:r>
            <a:r>
              <a:rPr lang="en-US" dirty="0" smtClean="0"/>
              <a:t>a 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distribuição</a:t>
            </a:r>
            <a:r>
              <a:rPr lang="en-US" dirty="0" smtClean="0"/>
              <a:t> normal é uma </a:t>
            </a:r>
            <a:r>
              <a:rPr lang="en-US" dirty="0" err="1" smtClean="0"/>
              <a:t>aproximação</a:t>
            </a:r>
            <a:r>
              <a:rPr lang="en-US" dirty="0" smtClean="0"/>
              <a:t> </a:t>
            </a:r>
            <a:r>
              <a:rPr lang="en-US" dirty="0" err="1" smtClean="0"/>
              <a:t>aceitável</a:t>
            </a: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porque</a:t>
            </a:r>
            <a:r>
              <a:rPr lang="en-US" dirty="0" smtClean="0"/>
              <a:t>:</a:t>
            </a:r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286866" name="Text Box 146"/>
          <p:cNvSpPr txBox="1">
            <a:spLocks noChangeArrowheads="1"/>
          </p:cNvSpPr>
          <p:nvPr/>
        </p:nvSpPr>
        <p:spPr bwMode="auto">
          <a:xfrm>
            <a:off x="2924175" y="4052888"/>
            <a:ext cx="381226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30(0,28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8,4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</a:t>
            </a:r>
          </a:p>
        </p:txBody>
      </p:sp>
      <p:sp>
        <p:nvSpPr>
          <p:cNvPr id="286867" name="Text Box 147"/>
          <p:cNvSpPr txBox="1">
            <a:spLocks noChangeArrowheads="1"/>
          </p:cNvSpPr>
          <p:nvPr/>
        </p:nvSpPr>
        <p:spPr bwMode="auto">
          <a:xfrm>
            <a:off x="4622622" y="3519488"/>
            <a:ext cx="3321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868" name="Text Box 148"/>
          <p:cNvSpPr txBox="1">
            <a:spLocks noChangeArrowheads="1"/>
          </p:cNvSpPr>
          <p:nvPr/>
        </p:nvSpPr>
        <p:spPr bwMode="auto">
          <a:xfrm>
            <a:off x="3018146" y="3024188"/>
            <a:ext cx="335059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30(0,72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21,6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</a:t>
            </a:r>
          </a:p>
        </p:txBody>
      </p:sp>
      <p:sp>
        <p:nvSpPr>
          <p:cNvPr id="286869" name="AutoShape 149"/>
          <p:cNvSpPr>
            <a:spLocks noChangeArrowheads="1"/>
          </p:cNvSpPr>
          <p:nvPr/>
        </p:nvSpPr>
        <p:spPr bwMode="auto">
          <a:xfrm rot="5400000">
            <a:off x="2568575" y="3213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70" name="AutoShape 150"/>
          <p:cNvSpPr>
            <a:spLocks noChangeArrowheads="1"/>
          </p:cNvSpPr>
          <p:nvPr/>
        </p:nvSpPr>
        <p:spPr bwMode="auto">
          <a:xfrm rot="5400000">
            <a:off x="2587625" y="4203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86871" name="Group 151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86872" name="Rectangle 152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86873" name="Object 1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78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4" name="Rectangle 154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875" name="AutoShape 155"/>
          <p:cNvSpPr>
            <a:spLocks noChangeArrowheads="1"/>
          </p:cNvSpPr>
          <p:nvPr/>
        </p:nvSpPr>
        <p:spPr bwMode="auto">
          <a:xfrm rot="5400000">
            <a:off x="7524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8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8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autoUpdateAnimBg="0"/>
      <p:bldP spid="286866" grpId="0" autoUpdateAnimBg="0"/>
      <p:bldP spid="286867" grpId="0" autoUpdateAnimBg="0"/>
      <p:bldP spid="286868" grpId="0" autoUpdateAnimBg="0"/>
      <p:bldP spid="286869" grpId="0" animBg="1"/>
      <p:bldP spid="286870" grpId="0" animBg="1"/>
      <p:bldP spid="28687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1454149" y="1714500"/>
            <a:ext cx="6804479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8877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580876"/>
              </p:ext>
            </p:extLst>
          </p:nvPr>
        </p:nvGraphicFramePr>
        <p:xfrm>
          <a:off x="4856159" y="2087563"/>
          <a:ext cx="320833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4" name="Equation" r:id="rId4" imgW="1790640" imgH="406080" progId="Equation.DSMT4">
                  <p:embed/>
                </p:oleObj>
              </mc:Choice>
              <mc:Fallback>
                <p:oleObj name="Equation" r:id="rId4" imgW="1790640" imgH="406080" progId="Equation.DSMT4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59" y="2087563"/>
                        <a:ext cx="320833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2" name="Freeform 4"/>
          <p:cNvSpPr>
            <a:spLocks/>
          </p:cNvSpPr>
          <p:nvPr/>
        </p:nvSpPr>
        <p:spPr bwMode="auto">
          <a:xfrm>
            <a:off x="2095500" y="2016125"/>
            <a:ext cx="4489450" cy="3063875"/>
          </a:xfrm>
          <a:custGeom>
            <a:avLst/>
            <a:gdLst/>
            <a:ahLst/>
            <a:cxnLst>
              <a:cxn ang="0">
                <a:pos x="1356" y="20"/>
              </a:cxn>
              <a:cxn ang="0">
                <a:pos x="1264" y="108"/>
              </a:cxn>
              <a:cxn ang="0">
                <a:pos x="1198" y="208"/>
              </a:cxn>
              <a:cxn ang="0">
                <a:pos x="1138" y="332"/>
              </a:cxn>
              <a:cxn ang="0">
                <a:pos x="1092" y="440"/>
              </a:cxn>
              <a:cxn ang="0">
                <a:pos x="1054" y="538"/>
              </a:cxn>
              <a:cxn ang="0">
                <a:pos x="1014" y="648"/>
              </a:cxn>
              <a:cxn ang="0">
                <a:pos x="978" y="760"/>
              </a:cxn>
              <a:cxn ang="0">
                <a:pos x="946" y="876"/>
              </a:cxn>
              <a:cxn ang="0">
                <a:pos x="922" y="978"/>
              </a:cxn>
              <a:cxn ang="0">
                <a:pos x="886" y="1082"/>
              </a:cxn>
              <a:cxn ang="0">
                <a:pos x="848" y="1198"/>
              </a:cxn>
              <a:cxn ang="0">
                <a:pos x="812" y="1292"/>
              </a:cxn>
              <a:cxn ang="0">
                <a:pos x="754" y="1410"/>
              </a:cxn>
              <a:cxn ang="0">
                <a:pos x="684" y="1520"/>
              </a:cxn>
              <a:cxn ang="0">
                <a:pos x="604" y="1620"/>
              </a:cxn>
              <a:cxn ang="0">
                <a:pos x="496" y="1694"/>
              </a:cxn>
              <a:cxn ang="0">
                <a:pos x="394" y="1742"/>
              </a:cxn>
              <a:cxn ang="0">
                <a:pos x="292" y="1788"/>
              </a:cxn>
              <a:cxn ang="0">
                <a:pos x="200" y="1824"/>
              </a:cxn>
              <a:cxn ang="0">
                <a:pos x="76" y="1864"/>
              </a:cxn>
              <a:cxn ang="0">
                <a:pos x="0" y="1880"/>
              </a:cxn>
              <a:cxn ang="0">
                <a:pos x="2824" y="1928"/>
              </a:cxn>
              <a:cxn ang="0">
                <a:pos x="2796" y="1874"/>
              </a:cxn>
              <a:cxn ang="0">
                <a:pos x="2710" y="1848"/>
              </a:cxn>
              <a:cxn ang="0">
                <a:pos x="2578" y="1808"/>
              </a:cxn>
              <a:cxn ang="0">
                <a:pos x="2464" y="1760"/>
              </a:cxn>
              <a:cxn ang="0">
                <a:pos x="2332" y="1694"/>
              </a:cxn>
              <a:cxn ang="0">
                <a:pos x="2296" y="1664"/>
              </a:cxn>
              <a:cxn ang="0">
                <a:pos x="2212" y="1596"/>
              </a:cxn>
              <a:cxn ang="0">
                <a:pos x="2130" y="1502"/>
              </a:cxn>
              <a:cxn ang="0">
                <a:pos x="2066" y="1398"/>
              </a:cxn>
              <a:cxn ang="0">
                <a:pos x="2022" y="1306"/>
              </a:cxn>
              <a:cxn ang="0">
                <a:pos x="1978" y="1204"/>
              </a:cxn>
              <a:cxn ang="0">
                <a:pos x="1948" y="1122"/>
              </a:cxn>
              <a:cxn ang="0">
                <a:pos x="1916" y="1026"/>
              </a:cxn>
              <a:cxn ang="0">
                <a:pos x="1884" y="902"/>
              </a:cxn>
              <a:cxn ang="0">
                <a:pos x="1846" y="774"/>
              </a:cxn>
              <a:cxn ang="0">
                <a:pos x="1806" y="654"/>
              </a:cxn>
              <a:cxn ang="0">
                <a:pos x="1762" y="530"/>
              </a:cxn>
              <a:cxn ang="0">
                <a:pos x="1716" y="408"/>
              </a:cxn>
              <a:cxn ang="0">
                <a:pos x="1684" y="336"/>
              </a:cxn>
              <a:cxn ang="0">
                <a:pos x="1634" y="238"/>
              </a:cxn>
              <a:cxn ang="0">
                <a:pos x="1576" y="138"/>
              </a:cxn>
              <a:cxn ang="0">
                <a:pos x="1604" y="182"/>
              </a:cxn>
              <a:cxn ang="0">
                <a:pos x="1588" y="156"/>
              </a:cxn>
              <a:cxn ang="0">
                <a:pos x="1510" y="54"/>
              </a:cxn>
              <a:cxn ang="0">
                <a:pos x="1450" y="6"/>
              </a:cxn>
            </a:cxnLst>
            <a:rect l="0" t="0" r="r" b="b"/>
            <a:pathLst>
              <a:path w="2828" h="1930">
                <a:moveTo>
                  <a:pt x="1424" y="0"/>
                </a:moveTo>
                <a:lnTo>
                  <a:pt x="1388" y="8"/>
                </a:lnTo>
                <a:lnTo>
                  <a:pt x="1356" y="20"/>
                </a:lnTo>
                <a:lnTo>
                  <a:pt x="1320" y="44"/>
                </a:lnTo>
                <a:lnTo>
                  <a:pt x="1292" y="72"/>
                </a:lnTo>
                <a:lnTo>
                  <a:pt x="1264" y="108"/>
                </a:lnTo>
                <a:lnTo>
                  <a:pt x="1240" y="144"/>
                </a:lnTo>
                <a:lnTo>
                  <a:pt x="1222" y="174"/>
                </a:lnTo>
                <a:lnTo>
                  <a:pt x="1198" y="208"/>
                </a:lnTo>
                <a:lnTo>
                  <a:pt x="1180" y="246"/>
                </a:lnTo>
                <a:lnTo>
                  <a:pt x="1156" y="292"/>
                </a:lnTo>
                <a:lnTo>
                  <a:pt x="1138" y="332"/>
                </a:lnTo>
                <a:lnTo>
                  <a:pt x="1120" y="372"/>
                </a:lnTo>
                <a:lnTo>
                  <a:pt x="1106" y="402"/>
                </a:lnTo>
                <a:lnTo>
                  <a:pt x="1092" y="440"/>
                </a:lnTo>
                <a:lnTo>
                  <a:pt x="1080" y="474"/>
                </a:lnTo>
                <a:lnTo>
                  <a:pt x="1064" y="506"/>
                </a:lnTo>
                <a:lnTo>
                  <a:pt x="1054" y="538"/>
                </a:lnTo>
                <a:lnTo>
                  <a:pt x="1040" y="576"/>
                </a:lnTo>
                <a:lnTo>
                  <a:pt x="1028" y="612"/>
                </a:lnTo>
                <a:lnTo>
                  <a:pt x="1014" y="648"/>
                </a:lnTo>
                <a:lnTo>
                  <a:pt x="1000" y="686"/>
                </a:lnTo>
                <a:lnTo>
                  <a:pt x="988" y="730"/>
                </a:lnTo>
                <a:lnTo>
                  <a:pt x="978" y="760"/>
                </a:lnTo>
                <a:lnTo>
                  <a:pt x="966" y="800"/>
                </a:lnTo>
                <a:lnTo>
                  <a:pt x="956" y="836"/>
                </a:lnTo>
                <a:lnTo>
                  <a:pt x="946" y="876"/>
                </a:lnTo>
                <a:lnTo>
                  <a:pt x="936" y="908"/>
                </a:lnTo>
                <a:lnTo>
                  <a:pt x="928" y="944"/>
                </a:lnTo>
                <a:lnTo>
                  <a:pt x="922" y="978"/>
                </a:lnTo>
                <a:lnTo>
                  <a:pt x="916" y="1008"/>
                </a:lnTo>
                <a:lnTo>
                  <a:pt x="904" y="1044"/>
                </a:lnTo>
                <a:lnTo>
                  <a:pt x="886" y="1082"/>
                </a:lnTo>
                <a:lnTo>
                  <a:pt x="874" y="1118"/>
                </a:lnTo>
                <a:lnTo>
                  <a:pt x="856" y="1172"/>
                </a:lnTo>
                <a:lnTo>
                  <a:pt x="848" y="1198"/>
                </a:lnTo>
                <a:lnTo>
                  <a:pt x="838" y="1226"/>
                </a:lnTo>
                <a:lnTo>
                  <a:pt x="824" y="1268"/>
                </a:lnTo>
                <a:lnTo>
                  <a:pt x="812" y="1292"/>
                </a:lnTo>
                <a:lnTo>
                  <a:pt x="790" y="1334"/>
                </a:lnTo>
                <a:lnTo>
                  <a:pt x="772" y="1370"/>
                </a:lnTo>
                <a:lnTo>
                  <a:pt x="754" y="1410"/>
                </a:lnTo>
                <a:lnTo>
                  <a:pt x="730" y="1448"/>
                </a:lnTo>
                <a:lnTo>
                  <a:pt x="708" y="1484"/>
                </a:lnTo>
                <a:lnTo>
                  <a:pt x="684" y="1520"/>
                </a:lnTo>
                <a:lnTo>
                  <a:pt x="660" y="1550"/>
                </a:lnTo>
                <a:lnTo>
                  <a:pt x="640" y="1584"/>
                </a:lnTo>
                <a:lnTo>
                  <a:pt x="604" y="1620"/>
                </a:lnTo>
                <a:lnTo>
                  <a:pt x="580" y="1638"/>
                </a:lnTo>
                <a:lnTo>
                  <a:pt x="550" y="1662"/>
                </a:lnTo>
                <a:lnTo>
                  <a:pt x="496" y="1694"/>
                </a:lnTo>
                <a:lnTo>
                  <a:pt x="458" y="1712"/>
                </a:lnTo>
                <a:lnTo>
                  <a:pt x="426" y="1726"/>
                </a:lnTo>
                <a:lnTo>
                  <a:pt x="394" y="1742"/>
                </a:lnTo>
                <a:lnTo>
                  <a:pt x="362" y="1758"/>
                </a:lnTo>
                <a:lnTo>
                  <a:pt x="328" y="1776"/>
                </a:lnTo>
                <a:lnTo>
                  <a:pt x="292" y="1788"/>
                </a:lnTo>
                <a:lnTo>
                  <a:pt x="266" y="1796"/>
                </a:lnTo>
                <a:lnTo>
                  <a:pt x="236" y="1808"/>
                </a:lnTo>
                <a:lnTo>
                  <a:pt x="200" y="1824"/>
                </a:lnTo>
                <a:lnTo>
                  <a:pt x="160" y="1836"/>
                </a:lnTo>
                <a:lnTo>
                  <a:pt x="110" y="1850"/>
                </a:lnTo>
                <a:lnTo>
                  <a:pt x="76" y="1864"/>
                </a:lnTo>
                <a:lnTo>
                  <a:pt x="44" y="1872"/>
                </a:lnTo>
                <a:lnTo>
                  <a:pt x="18" y="1878"/>
                </a:lnTo>
                <a:lnTo>
                  <a:pt x="0" y="1880"/>
                </a:lnTo>
                <a:lnTo>
                  <a:pt x="0" y="1906"/>
                </a:lnTo>
                <a:lnTo>
                  <a:pt x="0" y="1930"/>
                </a:lnTo>
                <a:lnTo>
                  <a:pt x="2824" y="1928"/>
                </a:lnTo>
                <a:lnTo>
                  <a:pt x="2828" y="1900"/>
                </a:lnTo>
                <a:lnTo>
                  <a:pt x="2824" y="1882"/>
                </a:lnTo>
                <a:lnTo>
                  <a:pt x="2796" y="1874"/>
                </a:lnTo>
                <a:lnTo>
                  <a:pt x="2764" y="1864"/>
                </a:lnTo>
                <a:lnTo>
                  <a:pt x="2736" y="1856"/>
                </a:lnTo>
                <a:lnTo>
                  <a:pt x="2710" y="1848"/>
                </a:lnTo>
                <a:lnTo>
                  <a:pt x="2672" y="1836"/>
                </a:lnTo>
                <a:lnTo>
                  <a:pt x="2636" y="1824"/>
                </a:lnTo>
                <a:lnTo>
                  <a:pt x="2578" y="1808"/>
                </a:lnTo>
                <a:lnTo>
                  <a:pt x="2536" y="1790"/>
                </a:lnTo>
                <a:lnTo>
                  <a:pt x="2506" y="1778"/>
                </a:lnTo>
                <a:lnTo>
                  <a:pt x="2464" y="1760"/>
                </a:lnTo>
                <a:lnTo>
                  <a:pt x="2428" y="1742"/>
                </a:lnTo>
                <a:lnTo>
                  <a:pt x="2380" y="1716"/>
                </a:lnTo>
                <a:lnTo>
                  <a:pt x="2332" y="1694"/>
                </a:lnTo>
                <a:lnTo>
                  <a:pt x="2312" y="1676"/>
                </a:lnTo>
                <a:lnTo>
                  <a:pt x="2304" y="1670"/>
                </a:lnTo>
                <a:lnTo>
                  <a:pt x="2296" y="1664"/>
                </a:lnTo>
                <a:lnTo>
                  <a:pt x="2268" y="1648"/>
                </a:lnTo>
                <a:lnTo>
                  <a:pt x="2238" y="1622"/>
                </a:lnTo>
                <a:lnTo>
                  <a:pt x="2212" y="1596"/>
                </a:lnTo>
                <a:lnTo>
                  <a:pt x="2186" y="1574"/>
                </a:lnTo>
                <a:lnTo>
                  <a:pt x="2156" y="1538"/>
                </a:lnTo>
                <a:lnTo>
                  <a:pt x="2130" y="1502"/>
                </a:lnTo>
                <a:lnTo>
                  <a:pt x="2106" y="1468"/>
                </a:lnTo>
                <a:lnTo>
                  <a:pt x="2086" y="1434"/>
                </a:lnTo>
                <a:lnTo>
                  <a:pt x="2066" y="1398"/>
                </a:lnTo>
                <a:lnTo>
                  <a:pt x="2048" y="1364"/>
                </a:lnTo>
                <a:lnTo>
                  <a:pt x="2034" y="1334"/>
                </a:lnTo>
                <a:lnTo>
                  <a:pt x="2022" y="1306"/>
                </a:lnTo>
                <a:lnTo>
                  <a:pt x="2006" y="1272"/>
                </a:lnTo>
                <a:lnTo>
                  <a:pt x="1994" y="1240"/>
                </a:lnTo>
                <a:lnTo>
                  <a:pt x="1978" y="1204"/>
                </a:lnTo>
                <a:lnTo>
                  <a:pt x="1966" y="1172"/>
                </a:lnTo>
                <a:lnTo>
                  <a:pt x="1956" y="1148"/>
                </a:lnTo>
                <a:lnTo>
                  <a:pt x="1948" y="1122"/>
                </a:lnTo>
                <a:lnTo>
                  <a:pt x="1938" y="1094"/>
                </a:lnTo>
                <a:lnTo>
                  <a:pt x="1928" y="1064"/>
                </a:lnTo>
                <a:lnTo>
                  <a:pt x="1916" y="1026"/>
                </a:lnTo>
                <a:lnTo>
                  <a:pt x="1904" y="982"/>
                </a:lnTo>
                <a:lnTo>
                  <a:pt x="1892" y="940"/>
                </a:lnTo>
                <a:lnTo>
                  <a:pt x="1884" y="902"/>
                </a:lnTo>
                <a:lnTo>
                  <a:pt x="1870" y="862"/>
                </a:lnTo>
                <a:lnTo>
                  <a:pt x="1858" y="812"/>
                </a:lnTo>
                <a:lnTo>
                  <a:pt x="1846" y="774"/>
                </a:lnTo>
                <a:lnTo>
                  <a:pt x="1840" y="744"/>
                </a:lnTo>
                <a:lnTo>
                  <a:pt x="1828" y="708"/>
                </a:lnTo>
                <a:lnTo>
                  <a:pt x="1806" y="654"/>
                </a:lnTo>
                <a:lnTo>
                  <a:pt x="1792" y="606"/>
                </a:lnTo>
                <a:lnTo>
                  <a:pt x="1774" y="560"/>
                </a:lnTo>
                <a:lnTo>
                  <a:pt x="1762" y="530"/>
                </a:lnTo>
                <a:lnTo>
                  <a:pt x="1750" y="494"/>
                </a:lnTo>
                <a:lnTo>
                  <a:pt x="1728" y="444"/>
                </a:lnTo>
                <a:lnTo>
                  <a:pt x="1716" y="408"/>
                </a:lnTo>
                <a:lnTo>
                  <a:pt x="1702" y="386"/>
                </a:lnTo>
                <a:lnTo>
                  <a:pt x="1696" y="364"/>
                </a:lnTo>
                <a:lnTo>
                  <a:pt x="1684" y="336"/>
                </a:lnTo>
                <a:lnTo>
                  <a:pt x="1666" y="298"/>
                </a:lnTo>
                <a:lnTo>
                  <a:pt x="1648" y="264"/>
                </a:lnTo>
                <a:lnTo>
                  <a:pt x="1634" y="238"/>
                </a:lnTo>
                <a:lnTo>
                  <a:pt x="1620" y="212"/>
                </a:lnTo>
                <a:lnTo>
                  <a:pt x="1600" y="176"/>
                </a:lnTo>
                <a:lnTo>
                  <a:pt x="1576" y="138"/>
                </a:lnTo>
                <a:lnTo>
                  <a:pt x="1582" y="146"/>
                </a:lnTo>
                <a:lnTo>
                  <a:pt x="1590" y="158"/>
                </a:lnTo>
                <a:lnTo>
                  <a:pt x="1604" y="182"/>
                </a:lnTo>
                <a:lnTo>
                  <a:pt x="1614" y="200"/>
                </a:lnTo>
                <a:lnTo>
                  <a:pt x="1598" y="170"/>
                </a:lnTo>
                <a:lnTo>
                  <a:pt x="1588" y="156"/>
                </a:lnTo>
                <a:lnTo>
                  <a:pt x="1564" y="114"/>
                </a:lnTo>
                <a:lnTo>
                  <a:pt x="1540" y="84"/>
                </a:lnTo>
                <a:lnTo>
                  <a:pt x="1510" y="54"/>
                </a:lnTo>
                <a:lnTo>
                  <a:pt x="1492" y="36"/>
                </a:lnTo>
                <a:lnTo>
                  <a:pt x="1474" y="18"/>
                </a:lnTo>
                <a:lnTo>
                  <a:pt x="1450" y="6"/>
                </a:lnTo>
                <a:lnTo>
                  <a:pt x="1424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>
            <a:off x="1852613" y="50847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8774" name="Freeform 6"/>
          <p:cNvSpPr>
            <a:spLocks noChangeArrowheads="1"/>
          </p:cNvSpPr>
          <p:nvPr/>
        </p:nvSpPr>
        <p:spPr bwMode="auto">
          <a:xfrm>
            <a:off x="4395788" y="4978400"/>
            <a:ext cx="1587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06"/>
              </a:cxn>
            </a:cxnLst>
            <a:rect l="0" t="0" r="r" b="b"/>
            <a:pathLst>
              <a:path w="1" h="106">
                <a:moveTo>
                  <a:pt x="0" y="0"/>
                </a:moveTo>
                <a:lnTo>
                  <a:pt x="1" y="10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88775" name="Group 7"/>
          <p:cNvGrpSpPr>
            <a:grpSpLocks/>
          </p:cNvGrpSpPr>
          <p:nvPr/>
        </p:nvGrpSpPr>
        <p:grpSpPr bwMode="auto">
          <a:xfrm>
            <a:off x="2001838" y="1949450"/>
            <a:ext cx="4668837" cy="2928938"/>
            <a:chOff x="1377" y="1060"/>
            <a:chExt cx="2941" cy="1845"/>
          </a:xfrm>
        </p:grpSpPr>
        <p:sp>
          <p:nvSpPr>
            <p:cNvPr id="288776" name="Arc 8"/>
            <p:cNvSpPr>
              <a:spLocks/>
            </p:cNvSpPr>
            <p:nvPr/>
          </p:nvSpPr>
          <p:spPr bwMode="auto">
            <a:xfrm rot="4593268">
              <a:off x="3142" y="2179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8777" name="Arc 9"/>
            <p:cNvSpPr>
              <a:spLocks/>
            </p:cNvSpPr>
            <p:nvPr/>
          </p:nvSpPr>
          <p:spPr bwMode="auto">
            <a:xfrm rot="915113">
              <a:off x="3631" y="2739"/>
              <a:ext cx="687" cy="164"/>
            </a:xfrm>
            <a:custGeom>
              <a:avLst/>
              <a:gdLst>
                <a:gd name="G0" fmla="+- 20388 0 0"/>
                <a:gd name="G1" fmla="+- 0 0 0"/>
                <a:gd name="G2" fmla="+- 21600 0 0"/>
                <a:gd name="T0" fmla="*/ 19463 w 20388"/>
                <a:gd name="T1" fmla="*/ 21580 h 21580"/>
                <a:gd name="T2" fmla="*/ 0 w 20388"/>
                <a:gd name="T3" fmla="*/ 7132 h 21580"/>
                <a:gd name="T4" fmla="*/ 20388 w 20388"/>
                <a:gd name="T5" fmla="*/ 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8" h="21580" fill="none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</a:path>
                <a:path w="20388" h="21580" stroke="0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  <a:lnTo>
                    <a:pt x="2038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8778" name="Arc 10"/>
            <p:cNvSpPr>
              <a:spLocks/>
            </p:cNvSpPr>
            <p:nvPr/>
          </p:nvSpPr>
          <p:spPr bwMode="auto">
            <a:xfrm rot="6300000">
              <a:off x="2135" y="1428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8779" name="Arc 11"/>
            <p:cNvSpPr>
              <a:spLocks/>
            </p:cNvSpPr>
            <p:nvPr/>
          </p:nvSpPr>
          <p:spPr bwMode="auto">
            <a:xfrm rot="16980000">
              <a:off x="1758" y="2188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8780" name="Arc 12"/>
            <p:cNvSpPr>
              <a:spLocks/>
            </p:cNvSpPr>
            <p:nvPr/>
          </p:nvSpPr>
          <p:spPr bwMode="auto">
            <a:xfrm rot="15300000">
              <a:off x="2596" y="142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8781" name="Arc 13"/>
            <p:cNvSpPr>
              <a:spLocks/>
            </p:cNvSpPr>
            <p:nvPr/>
          </p:nvSpPr>
          <p:spPr bwMode="auto">
            <a:xfrm rot="20700000">
              <a:off x="1377" y="2741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288782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359739"/>
              </p:ext>
            </p:extLst>
          </p:nvPr>
        </p:nvGraphicFramePr>
        <p:xfrm>
          <a:off x="3290888" y="5191125"/>
          <a:ext cx="14811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5" name="Equation" r:id="rId6" imgW="711000" imgH="215640" progId="Equation.DSMT4">
                  <p:embed/>
                </p:oleObj>
              </mc:Choice>
              <mc:Fallback>
                <p:oleObj name="Equation" r:id="rId6" imgW="711000" imgH="215640" progId="Equation.DSMT4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5191125"/>
                        <a:ext cx="14811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926" name="Object 15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53250" y="4948238"/>
          <a:ext cx="209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6" name="Equation" r:id="rId8" imgW="176040" imgH="228600" progId="">
                  <p:embed/>
                </p:oleObj>
              </mc:Choice>
              <mc:Fallback>
                <p:oleObj name="Equation" r:id="rId8" imgW="176040" imgH="228600" progId="">
                  <p:embed/>
                  <p:pic>
                    <p:nvPicPr>
                      <p:cNvPr id="0" name="Picture 15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4948238"/>
                        <a:ext cx="2095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927" name="Group 159"/>
          <p:cNvGrpSpPr>
            <a:grpSpLocks/>
          </p:cNvGrpSpPr>
          <p:nvPr/>
        </p:nvGrpSpPr>
        <p:grpSpPr bwMode="auto">
          <a:xfrm>
            <a:off x="1627188" y="1928813"/>
            <a:ext cx="1890711" cy="1200150"/>
            <a:chOff x="1069" y="1119"/>
            <a:chExt cx="1191" cy="756"/>
          </a:xfrm>
        </p:grpSpPr>
        <p:sp>
          <p:nvSpPr>
            <p:cNvPr id="288928" name="Text Box 160"/>
            <p:cNvSpPr txBox="1">
              <a:spLocks noChangeArrowheads="1"/>
            </p:cNvSpPr>
            <p:nvPr/>
          </p:nvSpPr>
          <p:spPr bwMode="auto">
            <a:xfrm>
              <a:off x="1069" y="1119"/>
              <a:ext cx="1191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de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88929" name="Object 16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76" y="1673"/>
            <a:ext cx="12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67" name="Equation" r:id="rId10" imgW="176040" imgH="228600" progId="">
                    <p:embed/>
                  </p:oleObj>
                </mc:Choice>
                <mc:Fallback>
                  <p:oleObj name="Equation" r:id="rId10" imgW="176040" imgH="228600" progId="">
                    <p:embed/>
                    <p:pic>
                      <p:nvPicPr>
                        <p:cNvPr id="0" name="Picture 1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1673"/>
                          <a:ext cx="12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930" name="AutoShape 162"/>
          <p:cNvSpPr>
            <a:spLocks noChangeArrowheads="1"/>
          </p:cNvSpPr>
          <p:nvPr/>
        </p:nvSpPr>
        <p:spPr bwMode="auto">
          <a:xfrm rot="5400000">
            <a:off x="1196975" y="3575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88931" name="Group 163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88932" name="Rectangle 164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88933" name="Object 16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68" name="Equation" r:id="rId12" imgW="176040" imgH="228600" progId="Equation.2">
                    <p:embed/>
                  </p:oleObj>
                </mc:Choice>
                <mc:Fallback>
                  <p:oleObj name="Equation" r:id="rId12" imgW="176040" imgH="228600" progId="Equation.2">
                    <p:embed/>
                    <p:pic>
                      <p:nvPicPr>
                        <p:cNvPr id="0" name="Picture 1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934" name="Rectangle 166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8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8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8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nimBg="1" autoUpdateAnimBg="0"/>
      <p:bldP spid="288772" grpId="0" animBg="1"/>
      <p:bldP spid="288773" grpId="0" animBg="1"/>
      <p:bldP spid="288774" grpId="0" animBg="1"/>
      <p:bldP spid="2889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61" name="AutoShape 145"/>
          <p:cNvSpPr>
            <a:spLocks noChangeArrowheads="1"/>
          </p:cNvSpPr>
          <p:nvPr/>
        </p:nvSpPr>
        <p:spPr bwMode="auto">
          <a:xfrm rot="5400000">
            <a:off x="733425" y="174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0962" name="AutoShape 146"/>
          <p:cNvSpPr>
            <a:spLocks noChangeArrowheads="1"/>
          </p:cNvSpPr>
          <p:nvPr/>
        </p:nvSpPr>
        <p:spPr bwMode="auto">
          <a:xfrm rot="5400000">
            <a:off x="733425" y="298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0963" name="AutoShape 147"/>
          <p:cNvSpPr>
            <a:spLocks noChangeArrowheads="1"/>
          </p:cNvSpPr>
          <p:nvPr/>
        </p:nvSpPr>
        <p:spPr bwMode="auto">
          <a:xfrm rot="5400000">
            <a:off x="2714625" y="2565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0964" name="AutoShape 148"/>
          <p:cNvSpPr>
            <a:spLocks noChangeArrowheads="1"/>
          </p:cNvSpPr>
          <p:nvPr/>
        </p:nvSpPr>
        <p:spPr bwMode="auto">
          <a:xfrm rot="5400000">
            <a:off x="2622028" y="3826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0965" name="Text Box 149"/>
          <p:cNvSpPr txBox="1">
            <a:spLocks noChangeArrowheads="1"/>
          </p:cNvSpPr>
          <p:nvPr/>
        </p:nvSpPr>
        <p:spPr bwMode="auto">
          <a:xfrm>
            <a:off x="1035050" y="1614488"/>
            <a:ext cx="753924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1: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Calcule o valor 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 extremidade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superior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do intervalo.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0966" name="Text Box 150"/>
          <p:cNvSpPr txBox="1">
            <a:spLocks noChangeArrowheads="1"/>
          </p:cNvSpPr>
          <p:nvPr/>
        </p:nvSpPr>
        <p:spPr bwMode="auto">
          <a:xfrm>
            <a:off x="3005138" y="2414588"/>
            <a:ext cx="40382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(0,77 – 0,72)/0,082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0,61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0967" name="Text Box 151"/>
          <p:cNvSpPr txBox="1">
            <a:spLocks noChangeArrowheads="1"/>
          </p:cNvSpPr>
          <p:nvPr/>
        </p:nvSpPr>
        <p:spPr bwMode="auto">
          <a:xfrm>
            <a:off x="2801839" y="3709988"/>
            <a:ext cx="277832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0,7291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0968" name="Text Box 152"/>
          <p:cNvSpPr txBox="1">
            <a:spLocks noChangeArrowheads="1"/>
          </p:cNvSpPr>
          <p:nvPr/>
        </p:nvSpPr>
        <p:spPr bwMode="auto">
          <a:xfrm>
            <a:off x="1022350" y="2852738"/>
            <a:ext cx="731001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Encontre a área sob a curva à esquerda da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extremidade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superior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90969" name="Group 153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90970" name="Rectangle 154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90971" name="Object 15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76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0972" name="Rectangle 156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0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90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9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9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61" grpId="0" animBg="1"/>
      <p:bldP spid="290962" grpId="0" animBg="1"/>
      <p:bldP spid="290963" grpId="0" animBg="1"/>
      <p:bldP spid="290964" grpId="0" animBg="1"/>
      <p:bldP spid="290965" grpId="0" autoUpdateAnimBg="0"/>
      <p:bldP spid="290966" grpId="0" autoUpdateAnimBg="0"/>
      <p:bldP spid="290967" grpId="0" autoUpdateAnimBg="0"/>
      <p:bldP spid="2909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1"/>
          <p:cNvGrpSpPr>
            <a:grpSpLocks noChangeAspect="1"/>
          </p:cNvGrpSpPr>
          <p:nvPr/>
        </p:nvGrpSpPr>
        <p:grpSpPr bwMode="auto">
          <a:xfrm>
            <a:off x="66228" y="2610756"/>
            <a:ext cx="9014100" cy="3175000"/>
            <a:chOff x="252" y="1608"/>
            <a:chExt cx="5255" cy="2000"/>
          </a:xfrm>
        </p:grpSpPr>
        <p:sp>
          <p:nvSpPr>
            <p:cNvPr id="3" name="AutoShape 160"/>
            <p:cNvSpPr>
              <a:spLocks noChangeAspect="1" noChangeArrowheads="1" noTextEdit="1"/>
            </p:cNvSpPr>
            <p:nvPr/>
          </p:nvSpPr>
          <p:spPr bwMode="auto">
            <a:xfrm>
              <a:off x="252" y="1608"/>
              <a:ext cx="5255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" name="Rectangle 162"/>
            <p:cNvSpPr>
              <a:spLocks noChangeArrowheads="1"/>
            </p:cNvSpPr>
            <p:nvPr/>
          </p:nvSpPr>
          <p:spPr bwMode="auto">
            <a:xfrm>
              <a:off x="266" y="1622"/>
              <a:ext cx="5235" cy="19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5" name="Group 329"/>
            <p:cNvGrpSpPr>
              <a:grpSpLocks/>
            </p:cNvGrpSpPr>
            <p:nvPr/>
          </p:nvGrpSpPr>
          <p:grpSpPr bwMode="auto">
            <a:xfrm>
              <a:off x="258" y="1614"/>
              <a:ext cx="5235" cy="1972"/>
              <a:chOff x="258" y="1614"/>
              <a:chExt cx="5235" cy="1972"/>
            </a:xfrm>
          </p:grpSpPr>
          <p:sp>
            <p:nvSpPr>
              <p:cNvPr id="293037" name="Rectangle 163"/>
              <p:cNvSpPr>
                <a:spLocks noChangeArrowheads="1"/>
              </p:cNvSpPr>
              <p:nvPr/>
            </p:nvSpPr>
            <p:spPr bwMode="auto">
              <a:xfrm>
                <a:off x="258" y="1614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38" name="Rectangle 164"/>
              <p:cNvSpPr>
                <a:spLocks noChangeArrowheads="1"/>
              </p:cNvSpPr>
              <p:nvPr/>
            </p:nvSpPr>
            <p:spPr bwMode="auto">
              <a:xfrm>
                <a:off x="258" y="1626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39" name="Rectangle 165"/>
              <p:cNvSpPr>
                <a:spLocks noChangeArrowheads="1"/>
              </p:cNvSpPr>
              <p:nvPr/>
            </p:nvSpPr>
            <p:spPr bwMode="auto">
              <a:xfrm>
                <a:off x="258" y="1638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0" name="Rectangle 166"/>
              <p:cNvSpPr>
                <a:spLocks noChangeArrowheads="1"/>
              </p:cNvSpPr>
              <p:nvPr/>
            </p:nvSpPr>
            <p:spPr bwMode="auto">
              <a:xfrm>
                <a:off x="258" y="1650"/>
                <a:ext cx="5235" cy="12"/>
              </a:xfrm>
              <a:prstGeom prst="rect">
                <a:avLst/>
              </a:prstGeom>
              <a:solidFill>
                <a:srgbClr val="48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1" name="Rectangle 167"/>
              <p:cNvSpPr>
                <a:spLocks noChangeArrowheads="1"/>
              </p:cNvSpPr>
              <p:nvPr/>
            </p:nvSpPr>
            <p:spPr bwMode="auto">
              <a:xfrm>
                <a:off x="258" y="1662"/>
                <a:ext cx="5235" cy="11"/>
              </a:xfrm>
              <a:prstGeom prst="rect">
                <a:avLst/>
              </a:prstGeom>
              <a:solidFill>
                <a:srgbClr val="48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2" name="Rectangle 168"/>
              <p:cNvSpPr>
                <a:spLocks noChangeArrowheads="1"/>
              </p:cNvSpPr>
              <p:nvPr/>
            </p:nvSpPr>
            <p:spPr bwMode="auto">
              <a:xfrm>
                <a:off x="258" y="1673"/>
                <a:ext cx="5235" cy="12"/>
              </a:xfrm>
              <a:prstGeom prst="rect">
                <a:avLst/>
              </a:prstGeom>
              <a:solidFill>
                <a:srgbClr val="49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3" name="Rectangle 169"/>
              <p:cNvSpPr>
                <a:spLocks noChangeArrowheads="1"/>
              </p:cNvSpPr>
              <p:nvPr/>
            </p:nvSpPr>
            <p:spPr bwMode="auto">
              <a:xfrm>
                <a:off x="258" y="1685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4" name="Rectangle 170"/>
              <p:cNvSpPr>
                <a:spLocks noChangeArrowheads="1"/>
              </p:cNvSpPr>
              <p:nvPr/>
            </p:nvSpPr>
            <p:spPr bwMode="auto">
              <a:xfrm>
                <a:off x="258" y="1697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5" name="Rectangle 171"/>
              <p:cNvSpPr>
                <a:spLocks noChangeArrowheads="1"/>
              </p:cNvSpPr>
              <p:nvPr/>
            </p:nvSpPr>
            <p:spPr bwMode="auto">
              <a:xfrm>
                <a:off x="258" y="1709"/>
                <a:ext cx="5235" cy="12"/>
              </a:xfrm>
              <a:prstGeom prst="rect">
                <a:avLst/>
              </a:prstGeom>
              <a:solidFill>
                <a:srgbClr val="4B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6" name="Rectangle 172"/>
              <p:cNvSpPr>
                <a:spLocks noChangeArrowheads="1"/>
              </p:cNvSpPr>
              <p:nvPr/>
            </p:nvSpPr>
            <p:spPr bwMode="auto">
              <a:xfrm>
                <a:off x="258" y="1721"/>
                <a:ext cx="5235" cy="12"/>
              </a:xfrm>
              <a:prstGeom prst="rect">
                <a:avLst/>
              </a:prstGeom>
              <a:solidFill>
                <a:srgbClr val="4C1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7" name="Rectangle 173"/>
              <p:cNvSpPr>
                <a:spLocks noChangeArrowheads="1"/>
              </p:cNvSpPr>
              <p:nvPr/>
            </p:nvSpPr>
            <p:spPr bwMode="auto">
              <a:xfrm>
                <a:off x="258" y="1733"/>
                <a:ext cx="5235" cy="12"/>
              </a:xfrm>
              <a:prstGeom prst="rect">
                <a:avLst/>
              </a:prstGeom>
              <a:solidFill>
                <a:srgbClr val="4C1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8" name="Rectangle 174"/>
              <p:cNvSpPr>
                <a:spLocks noChangeArrowheads="1"/>
              </p:cNvSpPr>
              <p:nvPr/>
            </p:nvSpPr>
            <p:spPr bwMode="auto">
              <a:xfrm>
                <a:off x="258" y="1745"/>
                <a:ext cx="5235" cy="12"/>
              </a:xfrm>
              <a:prstGeom prst="rect">
                <a:avLst/>
              </a:prstGeom>
              <a:solidFill>
                <a:srgbClr val="4D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49" name="Rectangle 175"/>
              <p:cNvSpPr>
                <a:spLocks noChangeArrowheads="1"/>
              </p:cNvSpPr>
              <p:nvPr/>
            </p:nvSpPr>
            <p:spPr bwMode="auto">
              <a:xfrm>
                <a:off x="258" y="1757"/>
                <a:ext cx="5235" cy="11"/>
              </a:xfrm>
              <a:prstGeom prst="rect">
                <a:avLst/>
              </a:prstGeom>
              <a:solidFill>
                <a:srgbClr val="4E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0" name="Rectangle 176"/>
              <p:cNvSpPr>
                <a:spLocks noChangeArrowheads="1"/>
              </p:cNvSpPr>
              <p:nvPr/>
            </p:nvSpPr>
            <p:spPr bwMode="auto">
              <a:xfrm>
                <a:off x="258" y="1768"/>
                <a:ext cx="5235" cy="12"/>
              </a:xfrm>
              <a:prstGeom prst="rect">
                <a:avLst/>
              </a:prstGeom>
              <a:solidFill>
                <a:srgbClr val="4F1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1" name="Rectangle 177"/>
              <p:cNvSpPr>
                <a:spLocks noChangeArrowheads="1"/>
              </p:cNvSpPr>
              <p:nvPr/>
            </p:nvSpPr>
            <p:spPr bwMode="auto">
              <a:xfrm>
                <a:off x="258" y="1780"/>
                <a:ext cx="5235" cy="12"/>
              </a:xfrm>
              <a:prstGeom prst="rect">
                <a:avLst/>
              </a:prstGeom>
              <a:solidFill>
                <a:srgbClr val="50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2" name="Rectangle 178"/>
              <p:cNvSpPr>
                <a:spLocks noChangeArrowheads="1"/>
              </p:cNvSpPr>
              <p:nvPr/>
            </p:nvSpPr>
            <p:spPr bwMode="auto">
              <a:xfrm>
                <a:off x="258" y="1792"/>
                <a:ext cx="5235" cy="12"/>
              </a:xfrm>
              <a:prstGeom prst="rect">
                <a:avLst/>
              </a:prstGeom>
              <a:solidFill>
                <a:srgbClr val="51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3" name="Rectangle 179"/>
              <p:cNvSpPr>
                <a:spLocks noChangeArrowheads="1"/>
              </p:cNvSpPr>
              <p:nvPr/>
            </p:nvSpPr>
            <p:spPr bwMode="auto">
              <a:xfrm>
                <a:off x="258" y="1804"/>
                <a:ext cx="5235" cy="12"/>
              </a:xfrm>
              <a:prstGeom prst="rect">
                <a:avLst/>
              </a:prstGeom>
              <a:solidFill>
                <a:srgbClr val="521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4" name="Rectangle 180"/>
              <p:cNvSpPr>
                <a:spLocks noChangeArrowheads="1"/>
              </p:cNvSpPr>
              <p:nvPr/>
            </p:nvSpPr>
            <p:spPr bwMode="auto">
              <a:xfrm>
                <a:off x="258" y="1816"/>
                <a:ext cx="5235" cy="12"/>
              </a:xfrm>
              <a:prstGeom prst="rect">
                <a:avLst/>
              </a:prstGeom>
              <a:solidFill>
                <a:srgbClr val="531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5" name="Rectangle 181"/>
              <p:cNvSpPr>
                <a:spLocks noChangeArrowheads="1"/>
              </p:cNvSpPr>
              <p:nvPr/>
            </p:nvSpPr>
            <p:spPr bwMode="auto">
              <a:xfrm>
                <a:off x="258" y="1828"/>
                <a:ext cx="5235" cy="12"/>
              </a:xfrm>
              <a:prstGeom prst="rect">
                <a:avLst/>
              </a:prstGeom>
              <a:solidFill>
                <a:srgbClr val="541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6" name="Rectangle 182"/>
              <p:cNvSpPr>
                <a:spLocks noChangeArrowheads="1"/>
              </p:cNvSpPr>
              <p:nvPr/>
            </p:nvSpPr>
            <p:spPr bwMode="auto">
              <a:xfrm>
                <a:off x="258" y="1840"/>
                <a:ext cx="5235" cy="12"/>
              </a:xfrm>
              <a:prstGeom prst="rect">
                <a:avLst/>
              </a:prstGeom>
              <a:solidFill>
                <a:srgbClr val="55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7" name="Rectangle 183"/>
              <p:cNvSpPr>
                <a:spLocks noChangeArrowheads="1"/>
              </p:cNvSpPr>
              <p:nvPr/>
            </p:nvSpPr>
            <p:spPr bwMode="auto">
              <a:xfrm>
                <a:off x="258" y="1852"/>
                <a:ext cx="5235" cy="11"/>
              </a:xfrm>
              <a:prstGeom prst="rect">
                <a:avLst/>
              </a:prstGeom>
              <a:solidFill>
                <a:srgbClr val="57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8" name="Rectangle 184"/>
              <p:cNvSpPr>
                <a:spLocks noChangeArrowheads="1"/>
              </p:cNvSpPr>
              <p:nvPr/>
            </p:nvSpPr>
            <p:spPr bwMode="auto">
              <a:xfrm>
                <a:off x="258" y="1863"/>
                <a:ext cx="5235" cy="12"/>
              </a:xfrm>
              <a:prstGeom prst="rect">
                <a:avLst/>
              </a:prstGeom>
              <a:solidFill>
                <a:srgbClr val="581D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59" name="Rectangle 185"/>
              <p:cNvSpPr>
                <a:spLocks noChangeArrowheads="1"/>
              </p:cNvSpPr>
              <p:nvPr/>
            </p:nvSpPr>
            <p:spPr bwMode="auto">
              <a:xfrm>
                <a:off x="258" y="1875"/>
                <a:ext cx="5235" cy="12"/>
              </a:xfrm>
              <a:prstGeom prst="rect">
                <a:avLst/>
              </a:prstGeom>
              <a:solidFill>
                <a:srgbClr val="591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0" name="Rectangle 186"/>
              <p:cNvSpPr>
                <a:spLocks noChangeArrowheads="1"/>
              </p:cNvSpPr>
              <p:nvPr/>
            </p:nvSpPr>
            <p:spPr bwMode="auto">
              <a:xfrm>
                <a:off x="258" y="1887"/>
                <a:ext cx="5235" cy="12"/>
              </a:xfrm>
              <a:prstGeom prst="rect">
                <a:avLst/>
              </a:prstGeom>
              <a:solidFill>
                <a:srgbClr val="5B1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1" name="Rectangle 187"/>
              <p:cNvSpPr>
                <a:spLocks noChangeArrowheads="1"/>
              </p:cNvSpPr>
              <p:nvPr/>
            </p:nvSpPr>
            <p:spPr bwMode="auto">
              <a:xfrm>
                <a:off x="258" y="1899"/>
                <a:ext cx="5235" cy="12"/>
              </a:xfrm>
              <a:prstGeom prst="rect">
                <a:avLst/>
              </a:prstGeom>
              <a:solidFill>
                <a:srgbClr val="5C1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2" name="Rectangle 188"/>
              <p:cNvSpPr>
                <a:spLocks noChangeArrowheads="1"/>
              </p:cNvSpPr>
              <p:nvPr/>
            </p:nvSpPr>
            <p:spPr bwMode="auto">
              <a:xfrm>
                <a:off x="258" y="1911"/>
                <a:ext cx="5235" cy="12"/>
              </a:xfrm>
              <a:prstGeom prst="rect">
                <a:avLst/>
              </a:prstGeom>
              <a:solidFill>
                <a:srgbClr val="5D1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3" name="Rectangle 189"/>
              <p:cNvSpPr>
                <a:spLocks noChangeArrowheads="1"/>
              </p:cNvSpPr>
              <p:nvPr/>
            </p:nvSpPr>
            <p:spPr bwMode="auto">
              <a:xfrm>
                <a:off x="258" y="1923"/>
                <a:ext cx="5235" cy="12"/>
              </a:xfrm>
              <a:prstGeom prst="rect">
                <a:avLst/>
              </a:prstGeom>
              <a:solidFill>
                <a:srgbClr val="5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4" name="Rectangle 190"/>
              <p:cNvSpPr>
                <a:spLocks noChangeArrowheads="1"/>
              </p:cNvSpPr>
              <p:nvPr/>
            </p:nvSpPr>
            <p:spPr bwMode="auto">
              <a:xfrm>
                <a:off x="258" y="1935"/>
                <a:ext cx="5235" cy="12"/>
              </a:xfrm>
              <a:prstGeom prst="rect">
                <a:avLst/>
              </a:prstGeom>
              <a:solidFill>
                <a:srgbClr val="601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5" name="Rectangle 191"/>
              <p:cNvSpPr>
                <a:spLocks noChangeArrowheads="1"/>
              </p:cNvSpPr>
              <p:nvPr/>
            </p:nvSpPr>
            <p:spPr bwMode="auto">
              <a:xfrm>
                <a:off x="258" y="1947"/>
                <a:ext cx="5235" cy="12"/>
              </a:xfrm>
              <a:prstGeom prst="rect">
                <a:avLst/>
              </a:prstGeom>
              <a:solidFill>
                <a:srgbClr val="622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6" name="Rectangle 192"/>
              <p:cNvSpPr>
                <a:spLocks noChangeArrowheads="1"/>
              </p:cNvSpPr>
              <p:nvPr/>
            </p:nvSpPr>
            <p:spPr bwMode="auto">
              <a:xfrm>
                <a:off x="258" y="1959"/>
                <a:ext cx="5235" cy="11"/>
              </a:xfrm>
              <a:prstGeom prst="rect">
                <a:avLst/>
              </a:prstGeom>
              <a:solidFill>
                <a:srgbClr val="632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7" name="Rectangle 193"/>
              <p:cNvSpPr>
                <a:spLocks noChangeArrowheads="1"/>
              </p:cNvSpPr>
              <p:nvPr/>
            </p:nvSpPr>
            <p:spPr bwMode="auto">
              <a:xfrm>
                <a:off x="258" y="1970"/>
                <a:ext cx="5235" cy="12"/>
              </a:xfrm>
              <a:prstGeom prst="rect">
                <a:avLst/>
              </a:prstGeom>
              <a:solidFill>
                <a:srgbClr val="652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8" name="Rectangle 194"/>
              <p:cNvSpPr>
                <a:spLocks noChangeArrowheads="1"/>
              </p:cNvSpPr>
              <p:nvPr/>
            </p:nvSpPr>
            <p:spPr bwMode="auto">
              <a:xfrm>
                <a:off x="258" y="1982"/>
                <a:ext cx="5235" cy="12"/>
              </a:xfrm>
              <a:prstGeom prst="rect">
                <a:avLst/>
              </a:prstGeom>
              <a:solidFill>
                <a:srgbClr val="672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69" name="Rectangle 195"/>
              <p:cNvSpPr>
                <a:spLocks noChangeArrowheads="1"/>
              </p:cNvSpPr>
              <p:nvPr/>
            </p:nvSpPr>
            <p:spPr bwMode="auto">
              <a:xfrm>
                <a:off x="258" y="1994"/>
                <a:ext cx="5235" cy="12"/>
              </a:xfrm>
              <a:prstGeom prst="rect">
                <a:avLst/>
              </a:prstGeom>
              <a:solidFill>
                <a:srgbClr val="682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0" name="Rectangle 196"/>
              <p:cNvSpPr>
                <a:spLocks noChangeArrowheads="1"/>
              </p:cNvSpPr>
              <p:nvPr/>
            </p:nvSpPr>
            <p:spPr bwMode="auto">
              <a:xfrm>
                <a:off x="258" y="2006"/>
                <a:ext cx="5235" cy="12"/>
              </a:xfrm>
              <a:prstGeom prst="rect">
                <a:avLst/>
              </a:prstGeom>
              <a:solidFill>
                <a:srgbClr val="6A2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1" name="Rectangle 197"/>
              <p:cNvSpPr>
                <a:spLocks noChangeArrowheads="1"/>
              </p:cNvSpPr>
              <p:nvPr/>
            </p:nvSpPr>
            <p:spPr bwMode="auto">
              <a:xfrm>
                <a:off x="258" y="2018"/>
                <a:ext cx="5235" cy="12"/>
              </a:xfrm>
              <a:prstGeom prst="rect">
                <a:avLst/>
              </a:prstGeom>
              <a:solidFill>
                <a:srgbClr val="6C23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2" name="Rectangle 198"/>
              <p:cNvSpPr>
                <a:spLocks noChangeArrowheads="1"/>
              </p:cNvSpPr>
              <p:nvPr/>
            </p:nvSpPr>
            <p:spPr bwMode="auto">
              <a:xfrm>
                <a:off x="258" y="2030"/>
                <a:ext cx="5235" cy="12"/>
              </a:xfrm>
              <a:prstGeom prst="rect">
                <a:avLst/>
              </a:prstGeom>
              <a:solidFill>
                <a:srgbClr val="6D2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3" name="Rectangle 199"/>
              <p:cNvSpPr>
                <a:spLocks noChangeArrowheads="1"/>
              </p:cNvSpPr>
              <p:nvPr/>
            </p:nvSpPr>
            <p:spPr bwMode="auto">
              <a:xfrm>
                <a:off x="258" y="2042"/>
                <a:ext cx="5235" cy="12"/>
              </a:xfrm>
              <a:prstGeom prst="rect">
                <a:avLst/>
              </a:prstGeom>
              <a:solidFill>
                <a:srgbClr val="6F2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4" name="Rectangle 200"/>
              <p:cNvSpPr>
                <a:spLocks noChangeArrowheads="1"/>
              </p:cNvSpPr>
              <p:nvPr/>
            </p:nvSpPr>
            <p:spPr bwMode="auto">
              <a:xfrm>
                <a:off x="258" y="2054"/>
                <a:ext cx="5235" cy="11"/>
              </a:xfrm>
              <a:prstGeom prst="rect">
                <a:avLst/>
              </a:prstGeom>
              <a:solidFill>
                <a:srgbClr val="7025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5" name="Rectangle 201"/>
              <p:cNvSpPr>
                <a:spLocks noChangeArrowheads="1"/>
              </p:cNvSpPr>
              <p:nvPr/>
            </p:nvSpPr>
            <p:spPr bwMode="auto">
              <a:xfrm>
                <a:off x="258" y="2065"/>
                <a:ext cx="5235" cy="12"/>
              </a:xfrm>
              <a:prstGeom prst="rect">
                <a:avLst/>
              </a:prstGeom>
              <a:solidFill>
                <a:srgbClr val="722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6" name="Rectangle 202"/>
              <p:cNvSpPr>
                <a:spLocks noChangeArrowheads="1"/>
              </p:cNvSpPr>
              <p:nvPr/>
            </p:nvSpPr>
            <p:spPr bwMode="auto">
              <a:xfrm>
                <a:off x="258" y="2077"/>
                <a:ext cx="5235" cy="12"/>
              </a:xfrm>
              <a:prstGeom prst="rect">
                <a:avLst/>
              </a:prstGeom>
              <a:solidFill>
                <a:srgbClr val="732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7" name="Rectangle 203"/>
              <p:cNvSpPr>
                <a:spLocks noChangeArrowheads="1"/>
              </p:cNvSpPr>
              <p:nvPr/>
            </p:nvSpPr>
            <p:spPr bwMode="auto">
              <a:xfrm>
                <a:off x="258" y="2089"/>
                <a:ext cx="5235" cy="12"/>
              </a:xfrm>
              <a:prstGeom prst="rect">
                <a:avLst/>
              </a:prstGeom>
              <a:solidFill>
                <a:srgbClr val="752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8" name="Rectangle 204"/>
              <p:cNvSpPr>
                <a:spLocks noChangeArrowheads="1"/>
              </p:cNvSpPr>
              <p:nvPr/>
            </p:nvSpPr>
            <p:spPr bwMode="auto">
              <a:xfrm>
                <a:off x="258" y="2101"/>
                <a:ext cx="5235" cy="12"/>
              </a:xfrm>
              <a:prstGeom prst="rect">
                <a:avLst/>
              </a:prstGeom>
              <a:solidFill>
                <a:srgbClr val="772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79" name="Rectangle 205"/>
              <p:cNvSpPr>
                <a:spLocks noChangeArrowheads="1"/>
              </p:cNvSpPr>
              <p:nvPr/>
            </p:nvSpPr>
            <p:spPr bwMode="auto">
              <a:xfrm>
                <a:off x="258" y="2113"/>
                <a:ext cx="5235" cy="12"/>
              </a:xfrm>
              <a:prstGeom prst="rect">
                <a:avLst/>
              </a:prstGeom>
              <a:solidFill>
                <a:srgbClr val="792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0" name="Rectangle 206"/>
              <p:cNvSpPr>
                <a:spLocks noChangeArrowheads="1"/>
              </p:cNvSpPr>
              <p:nvPr/>
            </p:nvSpPr>
            <p:spPr bwMode="auto">
              <a:xfrm>
                <a:off x="258" y="2125"/>
                <a:ext cx="5235" cy="12"/>
              </a:xfrm>
              <a:prstGeom prst="rect">
                <a:avLst/>
              </a:prstGeom>
              <a:solidFill>
                <a:srgbClr val="7A28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1" name="Rectangle 207"/>
              <p:cNvSpPr>
                <a:spLocks noChangeArrowheads="1"/>
              </p:cNvSpPr>
              <p:nvPr/>
            </p:nvSpPr>
            <p:spPr bwMode="auto">
              <a:xfrm>
                <a:off x="258" y="2137"/>
                <a:ext cx="5235" cy="12"/>
              </a:xfrm>
              <a:prstGeom prst="rect">
                <a:avLst/>
              </a:prstGeom>
              <a:solidFill>
                <a:srgbClr val="7B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2" name="Rectangle 208"/>
              <p:cNvSpPr>
                <a:spLocks noChangeArrowheads="1"/>
              </p:cNvSpPr>
              <p:nvPr/>
            </p:nvSpPr>
            <p:spPr bwMode="auto">
              <a:xfrm>
                <a:off x="258" y="2149"/>
                <a:ext cx="5235" cy="11"/>
              </a:xfrm>
              <a:prstGeom prst="rect">
                <a:avLst/>
              </a:prstGeom>
              <a:solidFill>
                <a:srgbClr val="7D2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3" name="Rectangle 209"/>
              <p:cNvSpPr>
                <a:spLocks noChangeArrowheads="1"/>
              </p:cNvSpPr>
              <p:nvPr/>
            </p:nvSpPr>
            <p:spPr bwMode="auto">
              <a:xfrm>
                <a:off x="258" y="2160"/>
                <a:ext cx="5235" cy="12"/>
              </a:xfrm>
              <a:prstGeom prst="rect">
                <a:avLst/>
              </a:prstGeom>
              <a:solidFill>
                <a:srgbClr val="7E2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4" name="Rectangle 210"/>
              <p:cNvSpPr>
                <a:spLocks noChangeArrowheads="1"/>
              </p:cNvSpPr>
              <p:nvPr/>
            </p:nvSpPr>
            <p:spPr bwMode="auto">
              <a:xfrm>
                <a:off x="258" y="2172"/>
                <a:ext cx="5235" cy="12"/>
              </a:xfrm>
              <a:prstGeom prst="rect">
                <a:avLst/>
              </a:prstGeom>
              <a:solidFill>
                <a:srgbClr val="802A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5" name="Rectangle 211"/>
              <p:cNvSpPr>
                <a:spLocks noChangeArrowheads="1"/>
              </p:cNvSpPr>
              <p:nvPr/>
            </p:nvSpPr>
            <p:spPr bwMode="auto">
              <a:xfrm>
                <a:off x="258" y="2184"/>
                <a:ext cx="5235" cy="12"/>
              </a:xfrm>
              <a:prstGeom prst="rect">
                <a:avLst/>
              </a:prstGeom>
              <a:solidFill>
                <a:srgbClr val="812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6" name="Rectangle 212"/>
              <p:cNvSpPr>
                <a:spLocks noChangeArrowheads="1"/>
              </p:cNvSpPr>
              <p:nvPr/>
            </p:nvSpPr>
            <p:spPr bwMode="auto">
              <a:xfrm>
                <a:off x="258" y="2196"/>
                <a:ext cx="5235" cy="12"/>
              </a:xfrm>
              <a:prstGeom prst="rect">
                <a:avLst/>
              </a:prstGeom>
              <a:solidFill>
                <a:srgbClr val="82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7" name="Rectangle 213"/>
              <p:cNvSpPr>
                <a:spLocks noChangeArrowheads="1"/>
              </p:cNvSpPr>
              <p:nvPr/>
            </p:nvSpPr>
            <p:spPr bwMode="auto">
              <a:xfrm>
                <a:off x="258" y="2208"/>
                <a:ext cx="5235" cy="12"/>
              </a:xfrm>
              <a:prstGeom prst="rect">
                <a:avLst/>
              </a:prstGeom>
              <a:solidFill>
                <a:srgbClr val="84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8" name="Rectangle 214"/>
              <p:cNvSpPr>
                <a:spLocks noChangeArrowheads="1"/>
              </p:cNvSpPr>
              <p:nvPr/>
            </p:nvSpPr>
            <p:spPr bwMode="auto">
              <a:xfrm>
                <a:off x="258" y="2220"/>
                <a:ext cx="5235" cy="12"/>
              </a:xfrm>
              <a:prstGeom prst="rect">
                <a:avLst/>
              </a:prstGeom>
              <a:solidFill>
                <a:srgbClr val="852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89" name="Rectangle 215"/>
              <p:cNvSpPr>
                <a:spLocks noChangeArrowheads="1"/>
              </p:cNvSpPr>
              <p:nvPr/>
            </p:nvSpPr>
            <p:spPr bwMode="auto">
              <a:xfrm>
                <a:off x="258" y="2232"/>
                <a:ext cx="5235" cy="12"/>
              </a:xfrm>
              <a:prstGeom prst="rect">
                <a:avLst/>
              </a:prstGeom>
              <a:solidFill>
                <a:srgbClr val="862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0" name="Rectangle 216"/>
              <p:cNvSpPr>
                <a:spLocks noChangeArrowheads="1"/>
              </p:cNvSpPr>
              <p:nvPr/>
            </p:nvSpPr>
            <p:spPr bwMode="auto">
              <a:xfrm>
                <a:off x="258" y="2244"/>
                <a:ext cx="5235" cy="11"/>
              </a:xfrm>
              <a:prstGeom prst="rect">
                <a:avLst/>
              </a:prstGeom>
              <a:solidFill>
                <a:srgbClr val="872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1" name="Rectangle 217"/>
              <p:cNvSpPr>
                <a:spLocks noChangeArrowheads="1"/>
              </p:cNvSpPr>
              <p:nvPr/>
            </p:nvSpPr>
            <p:spPr bwMode="auto">
              <a:xfrm>
                <a:off x="258" y="2255"/>
                <a:ext cx="5235" cy="12"/>
              </a:xfrm>
              <a:prstGeom prst="rect">
                <a:avLst/>
              </a:prstGeom>
              <a:solidFill>
                <a:srgbClr val="892D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2" name="Rectangle 218"/>
              <p:cNvSpPr>
                <a:spLocks noChangeArrowheads="1"/>
              </p:cNvSpPr>
              <p:nvPr/>
            </p:nvSpPr>
            <p:spPr bwMode="auto">
              <a:xfrm>
                <a:off x="258" y="2267"/>
                <a:ext cx="5235" cy="12"/>
              </a:xfrm>
              <a:prstGeom prst="rect">
                <a:avLst/>
              </a:prstGeom>
              <a:solidFill>
                <a:srgbClr val="8A2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3" name="Rectangle 219"/>
              <p:cNvSpPr>
                <a:spLocks noChangeArrowheads="1"/>
              </p:cNvSpPr>
              <p:nvPr/>
            </p:nvSpPr>
            <p:spPr bwMode="auto">
              <a:xfrm>
                <a:off x="258" y="2279"/>
                <a:ext cx="5235" cy="12"/>
              </a:xfrm>
              <a:prstGeom prst="rect">
                <a:avLst/>
              </a:prstGeom>
              <a:solidFill>
                <a:srgbClr val="8B2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4" name="Rectangle 220"/>
              <p:cNvSpPr>
                <a:spLocks noChangeArrowheads="1"/>
              </p:cNvSpPr>
              <p:nvPr/>
            </p:nvSpPr>
            <p:spPr bwMode="auto">
              <a:xfrm>
                <a:off x="258" y="2291"/>
                <a:ext cx="5235" cy="12"/>
              </a:xfrm>
              <a:prstGeom prst="rect">
                <a:avLst/>
              </a:prstGeom>
              <a:solidFill>
                <a:srgbClr val="8C2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5" name="Rectangle 221"/>
              <p:cNvSpPr>
                <a:spLocks noChangeArrowheads="1"/>
              </p:cNvSpPr>
              <p:nvPr/>
            </p:nvSpPr>
            <p:spPr bwMode="auto">
              <a:xfrm>
                <a:off x="258" y="2303"/>
                <a:ext cx="5235" cy="12"/>
              </a:xfrm>
              <a:prstGeom prst="rect">
                <a:avLst/>
              </a:prstGeom>
              <a:solidFill>
                <a:srgbClr val="8D2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6" name="Rectangle 222"/>
              <p:cNvSpPr>
                <a:spLocks noChangeArrowheads="1"/>
              </p:cNvSpPr>
              <p:nvPr/>
            </p:nvSpPr>
            <p:spPr bwMode="auto">
              <a:xfrm>
                <a:off x="258" y="2315"/>
                <a:ext cx="5235" cy="12"/>
              </a:xfrm>
              <a:prstGeom prst="rect">
                <a:avLst/>
              </a:prstGeom>
              <a:solidFill>
                <a:srgbClr val="8D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7" name="Rectangle 223"/>
              <p:cNvSpPr>
                <a:spLocks noChangeArrowheads="1"/>
              </p:cNvSpPr>
              <p:nvPr/>
            </p:nvSpPr>
            <p:spPr bwMode="auto">
              <a:xfrm>
                <a:off x="258" y="2327"/>
                <a:ext cx="5235" cy="12"/>
              </a:xfrm>
              <a:prstGeom prst="rect">
                <a:avLst/>
              </a:prstGeom>
              <a:solidFill>
                <a:srgbClr val="8E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8" name="Rectangle 224"/>
              <p:cNvSpPr>
                <a:spLocks noChangeArrowheads="1"/>
              </p:cNvSpPr>
              <p:nvPr/>
            </p:nvSpPr>
            <p:spPr bwMode="auto">
              <a:xfrm>
                <a:off x="258" y="2339"/>
                <a:ext cx="5235" cy="12"/>
              </a:xfrm>
              <a:prstGeom prst="rect">
                <a:avLst/>
              </a:prstGeom>
              <a:solidFill>
                <a:srgbClr val="8F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099" name="Rectangle 225"/>
              <p:cNvSpPr>
                <a:spLocks noChangeArrowheads="1"/>
              </p:cNvSpPr>
              <p:nvPr/>
            </p:nvSpPr>
            <p:spPr bwMode="auto">
              <a:xfrm>
                <a:off x="258" y="2351"/>
                <a:ext cx="5235" cy="11"/>
              </a:xfrm>
              <a:prstGeom prst="rect">
                <a:avLst/>
              </a:prstGeom>
              <a:solidFill>
                <a:srgbClr val="90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0" name="Rectangle 226"/>
              <p:cNvSpPr>
                <a:spLocks noChangeArrowheads="1"/>
              </p:cNvSpPr>
              <p:nvPr/>
            </p:nvSpPr>
            <p:spPr bwMode="auto">
              <a:xfrm>
                <a:off x="258" y="2362"/>
                <a:ext cx="5235" cy="12"/>
              </a:xfrm>
              <a:prstGeom prst="rect">
                <a:avLst/>
              </a:prstGeom>
              <a:solidFill>
                <a:srgbClr val="91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1" name="Rectangle 227"/>
              <p:cNvSpPr>
                <a:spLocks noChangeArrowheads="1"/>
              </p:cNvSpPr>
              <p:nvPr/>
            </p:nvSpPr>
            <p:spPr bwMode="auto">
              <a:xfrm>
                <a:off x="258" y="2374"/>
                <a:ext cx="5235" cy="12"/>
              </a:xfrm>
              <a:prstGeom prst="rect">
                <a:avLst/>
              </a:prstGeom>
              <a:solidFill>
                <a:srgbClr val="91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2" name="Rectangle 228"/>
              <p:cNvSpPr>
                <a:spLocks noChangeArrowheads="1"/>
              </p:cNvSpPr>
              <p:nvPr/>
            </p:nvSpPr>
            <p:spPr bwMode="auto">
              <a:xfrm>
                <a:off x="258" y="2386"/>
                <a:ext cx="5235" cy="12"/>
              </a:xfrm>
              <a:prstGeom prst="rect">
                <a:avLst/>
              </a:prstGeom>
              <a:solidFill>
                <a:srgbClr val="92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3" name="Rectangle 229"/>
              <p:cNvSpPr>
                <a:spLocks noChangeArrowheads="1"/>
              </p:cNvSpPr>
              <p:nvPr/>
            </p:nvSpPr>
            <p:spPr bwMode="auto">
              <a:xfrm>
                <a:off x="258" y="2398"/>
                <a:ext cx="5235" cy="12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4" name="Rectangle 230"/>
              <p:cNvSpPr>
                <a:spLocks noChangeArrowheads="1"/>
              </p:cNvSpPr>
              <p:nvPr/>
            </p:nvSpPr>
            <p:spPr bwMode="auto">
              <a:xfrm>
                <a:off x="258" y="2410"/>
                <a:ext cx="5235" cy="12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5" name="Rectangle 231"/>
              <p:cNvSpPr>
                <a:spLocks noChangeArrowheads="1"/>
              </p:cNvSpPr>
              <p:nvPr/>
            </p:nvSpPr>
            <p:spPr bwMode="auto">
              <a:xfrm>
                <a:off x="258" y="2422"/>
                <a:ext cx="5235" cy="12"/>
              </a:xfrm>
              <a:prstGeom prst="rect">
                <a:avLst/>
              </a:prstGeom>
              <a:solidFill>
                <a:srgbClr val="94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6" name="Rectangle 232"/>
              <p:cNvSpPr>
                <a:spLocks noChangeArrowheads="1"/>
              </p:cNvSpPr>
              <p:nvPr/>
            </p:nvSpPr>
            <p:spPr bwMode="auto">
              <a:xfrm>
                <a:off x="258" y="2434"/>
                <a:ext cx="5235" cy="12"/>
              </a:xfrm>
              <a:prstGeom prst="rect">
                <a:avLst/>
              </a:prstGeom>
              <a:solidFill>
                <a:srgbClr val="94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7" name="Rectangle 233"/>
              <p:cNvSpPr>
                <a:spLocks noChangeArrowheads="1"/>
              </p:cNvSpPr>
              <p:nvPr/>
            </p:nvSpPr>
            <p:spPr bwMode="auto">
              <a:xfrm>
                <a:off x="258" y="2446"/>
                <a:ext cx="5235" cy="11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8" name="Rectangle 234"/>
              <p:cNvSpPr>
                <a:spLocks noChangeArrowheads="1"/>
              </p:cNvSpPr>
              <p:nvPr/>
            </p:nvSpPr>
            <p:spPr bwMode="auto">
              <a:xfrm>
                <a:off x="258" y="2457"/>
                <a:ext cx="5235" cy="12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09" name="Rectangle 235"/>
              <p:cNvSpPr>
                <a:spLocks noChangeArrowheads="1"/>
              </p:cNvSpPr>
              <p:nvPr/>
            </p:nvSpPr>
            <p:spPr bwMode="auto">
              <a:xfrm>
                <a:off x="258" y="2469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0" name="Rectangle 236"/>
              <p:cNvSpPr>
                <a:spLocks noChangeArrowheads="1"/>
              </p:cNvSpPr>
              <p:nvPr/>
            </p:nvSpPr>
            <p:spPr bwMode="auto">
              <a:xfrm>
                <a:off x="258" y="2481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1" name="Rectangle 237"/>
              <p:cNvSpPr>
                <a:spLocks noChangeArrowheads="1"/>
              </p:cNvSpPr>
              <p:nvPr/>
            </p:nvSpPr>
            <p:spPr bwMode="auto">
              <a:xfrm>
                <a:off x="258" y="2493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2" name="Rectangle 238"/>
              <p:cNvSpPr>
                <a:spLocks noChangeArrowheads="1"/>
              </p:cNvSpPr>
              <p:nvPr/>
            </p:nvSpPr>
            <p:spPr bwMode="auto">
              <a:xfrm>
                <a:off x="258" y="2505"/>
                <a:ext cx="5235" cy="12"/>
              </a:xfrm>
              <a:prstGeom prst="rect">
                <a:avLst/>
              </a:prstGeom>
              <a:solidFill>
                <a:srgbClr val="97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3" name="Rectangle 239"/>
              <p:cNvSpPr>
                <a:spLocks noChangeArrowheads="1"/>
              </p:cNvSpPr>
              <p:nvPr/>
            </p:nvSpPr>
            <p:spPr bwMode="auto">
              <a:xfrm>
                <a:off x="258" y="2517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4" name="Rectangle 240"/>
              <p:cNvSpPr>
                <a:spLocks noChangeArrowheads="1"/>
              </p:cNvSpPr>
              <p:nvPr/>
            </p:nvSpPr>
            <p:spPr bwMode="auto">
              <a:xfrm>
                <a:off x="258" y="2529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5" name="Rectangle 241"/>
              <p:cNvSpPr>
                <a:spLocks noChangeArrowheads="1"/>
              </p:cNvSpPr>
              <p:nvPr/>
            </p:nvSpPr>
            <p:spPr bwMode="auto">
              <a:xfrm>
                <a:off x="258" y="2541"/>
                <a:ext cx="5235" cy="11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6" name="Rectangle 242"/>
              <p:cNvSpPr>
                <a:spLocks noChangeArrowheads="1"/>
              </p:cNvSpPr>
              <p:nvPr/>
            </p:nvSpPr>
            <p:spPr bwMode="auto">
              <a:xfrm>
                <a:off x="258" y="2552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7" name="Rectangle 243"/>
              <p:cNvSpPr>
                <a:spLocks noChangeArrowheads="1"/>
              </p:cNvSpPr>
              <p:nvPr/>
            </p:nvSpPr>
            <p:spPr bwMode="auto">
              <a:xfrm>
                <a:off x="258" y="2564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8" name="Rectangle 244"/>
              <p:cNvSpPr>
                <a:spLocks noChangeArrowheads="1"/>
              </p:cNvSpPr>
              <p:nvPr/>
            </p:nvSpPr>
            <p:spPr bwMode="auto">
              <a:xfrm>
                <a:off x="258" y="2576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19" name="Rectangle 245"/>
              <p:cNvSpPr>
                <a:spLocks noChangeArrowheads="1"/>
              </p:cNvSpPr>
              <p:nvPr/>
            </p:nvSpPr>
            <p:spPr bwMode="auto">
              <a:xfrm>
                <a:off x="258" y="2588"/>
                <a:ext cx="5235" cy="12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0" name="Rectangle 246"/>
              <p:cNvSpPr>
                <a:spLocks noChangeArrowheads="1"/>
              </p:cNvSpPr>
              <p:nvPr/>
            </p:nvSpPr>
            <p:spPr bwMode="auto">
              <a:xfrm>
                <a:off x="258" y="2600"/>
                <a:ext cx="5235" cy="12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1" name="Rectangle 247"/>
              <p:cNvSpPr>
                <a:spLocks noChangeArrowheads="1"/>
              </p:cNvSpPr>
              <p:nvPr/>
            </p:nvSpPr>
            <p:spPr bwMode="auto">
              <a:xfrm>
                <a:off x="258" y="2612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2" name="Rectangle 248"/>
              <p:cNvSpPr>
                <a:spLocks noChangeArrowheads="1"/>
              </p:cNvSpPr>
              <p:nvPr/>
            </p:nvSpPr>
            <p:spPr bwMode="auto">
              <a:xfrm>
                <a:off x="258" y="2624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3" name="Rectangle 249"/>
              <p:cNvSpPr>
                <a:spLocks noChangeArrowheads="1"/>
              </p:cNvSpPr>
              <p:nvPr/>
            </p:nvSpPr>
            <p:spPr bwMode="auto">
              <a:xfrm>
                <a:off x="258" y="2636"/>
                <a:ext cx="5235" cy="12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4" name="Rectangle 250"/>
              <p:cNvSpPr>
                <a:spLocks noChangeArrowheads="1"/>
              </p:cNvSpPr>
              <p:nvPr/>
            </p:nvSpPr>
            <p:spPr bwMode="auto">
              <a:xfrm>
                <a:off x="258" y="2648"/>
                <a:ext cx="5235" cy="11"/>
              </a:xfrm>
              <a:prstGeom prst="rect">
                <a:avLst/>
              </a:prstGeom>
              <a:solidFill>
                <a:srgbClr val="98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5" name="Rectangle 251"/>
              <p:cNvSpPr>
                <a:spLocks noChangeArrowheads="1"/>
              </p:cNvSpPr>
              <p:nvPr/>
            </p:nvSpPr>
            <p:spPr bwMode="auto">
              <a:xfrm>
                <a:off x="258" y="2659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6" name="Rectangle 252"/>
              <p:cNvSpPr>
                <a:spLocks noChangeArrowheads="1"/>
              </p:cNvSpPr>
              <p:nvPr/>
            </p:nvSpPr>
            <p:spPr bwMode="auto">
              <a:xfrm>
                <a:off x="258" y="2671"/>
                <a:ext cx="5235" cy="12"/>
              </a:xfrm>
              <a:prstGeom prst="rect">
                <a:avLst/>
              </a:prstGeom>
              <a:solidFill>
                <a:srgbClr val="973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7" name="Rectangle 253"/>
              <p:cNvSpPr>
                <a:spLocks noChangeArrowheads="1"/>
              </p:cNvSpPr>
              <p:nvPr/>
            </p:nvSpPr>
            <p:spPr bwMode="auto">
              <a:xfrm>
                <a:off x="258" y="2683"/>
                <a:ext cx="5235" cy="12"/>
              </a:xfrm>
              <a:prstGeom prst="rect">
                <a:avLst/>
              </a:prstGeom>
              <a:solidFill>
                <a:srgbClr val="97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8" name="Rectangle 254"/>
              <p:cNvSpPr>
                <a:spLocks noChangeArrowheads="1"/>
              </p:cNvSpPr>
              <p:nvPr/>
            </p:nvSpPr>
            <p:spPr bwMode="auto">
              <a:xfrm>
                <a:off x="258" y="2695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29" name="Rectangle 255"/>
              <p:cNvSpPr>
                <a:spLocks noChangeArrowheads="1"/>
              </p:cNvSpPr>
              <p:nvPr/>
            </p:nvSpPr>
            <p:spPr bwMode="auto">
              <a:xfrm>
                <a:off x="258" y="2707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0" name="Rectangle 256"/>
              <p:cNvSpPr>
                <a:spLocks noChangeArrowheads="1"/>
              </p:cNvSpPr>
              <p:nvPr/>
            </p:nvSpPr>
            <p:spPr bwMode="auto">
              <a:xfrm>
                <a:off x="258" y="2719"/>
                <a:ext cx="5235" cy="12"/>
              </a:xfrm>
              <a:prstGeom prst="rect">
                <a:avLst/>
              </a:prstGeom>
              <a:solidFill>
                <a:srgbClr val="96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1" name="Rectangle 257"/>
              <p:cNvSpPr>
                <a:spLocks noChangeArrowheads="1"/>
              </p:cNvSpPr>
              <p:nvPr/>
            </p:nvSpPr>
            <p:spPr bwMode="auto">
              <a:xfrm>
                <a:off x="258" y="2731"/>
                <a:ext cx="5235" cy="12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2" name="Rectangle 258"/>
              <p:cNvSpPr>
                <a:spLocks noChangeArrowheads="1"/>
              </p:cNvSpPr>
              <p:nvPr/>
            </p:nvSpPr>
            <p:spPr bwMode="auto">
              <a:xfrm>
                <a:off x="258" y="2743"/>
                <a:ext cx="5235" cy="11"/>
              </a:xfrm>
              <a:prstGeom prst="rect">
                <a:avLst/>
              </a:prstGeom>
              <a:solidFill>
                <a:srgbClr val="95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3" name="Rectangle 259"/>
              <p:cNvSpPr>
                <a:spLocks noChangeArrowheads="1"/>
              </p:cNvSpPr>
              <p:nvPr/>
            </p:nvSpPr>
            <p:spPr bwMode="auto">
              <a:xfrm>
                <a:off x="258" y="2754"/>
                <a:ext cx="5235" cy="12"/>
              </a:xfrm>
              <a:prstGeom prst="rect">
                <a:avLst/>
              </a:prstGeom>
              <a:solidFill>
                <a:srgbClr val="943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4" name="Rectangle 260"/>
              <p:cNvSpPr>
                <a:spLocks noChangeArrowheads="1"/>
              </p:cNvSpPr>
              <p:nvPr/>
            </p:nvSpPr>
            <p:spPr bwMode="auto">
              <a:xfrm>
                <a:off x="258" y="2766"/>
                <a:ext cx="5235" cy="12"/>
              </a:xfrm>
              <a:prstGeom prst="rect">
                <a:avLst/>
              </a:prstGeom>
              <a:solidFill>
                <a:srgbClr val="94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5" name="Rectangle 261"/>
              <p:cNvSpPr>
                <a:spLocks noChangeArrowheads="1"/>
              </p:cNvSpPr>
              <p:nvPr/>
            </p:nvSpPr>
            <p:spPr bwMode="auto">
              <a:xfrm>
                <a:off x="258" y="2778"/>
                <a:ext cx="5235" cy="12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6" name="Rectangle 262"/>
              <p:cNvSpPr>
                <a:spLocks noChangeArrowheads="1"/>
              </p:cNvSpPr>
              <p:nvPr/>
            </p:nvSpPr>
            <p:spPr bwMode="auto">
              <a:xfrm>
                <a:off x="258" y="2790"/>
                <a:ext cx="5235" cy="12"/>
              </a:xfrm>
              <a:prstGeom prst="rect">
                <a:avLst/>
              </a:prstGeom>
              <a:solidFill>
                <a:srgbClr val="9331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7" name="Rectangle 263"/>
              <p:cNvSpPr>
                <a:spLocks noChangeArrowheads="1"/>
              </p:cNvSpPr>
              <p:nvPr/>
            </p:nvSpPr>
            <p:spPr bwMode="auto">
              <a:xfrm>
                <a:off x="258" y="2802"/>
                <a:ext cx="5235" cy="12"/>
              </a:xfrm>
              <a:prstGeom prst="rect">
                <a:avLst/>
              </a:prstGeom>
              <a:solidFill>
                <a:srgbClr val="92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8" name="Rectangle 264"/>
              <p:cNvSpPr>
                <a:spLocks noChangeArrowheads="1"/>
              </p:cNvSpPr>
              <p:nvPr/>
            </p:nvSpPr>
            <p:spPr bwMode="auto">
              <a:xfrm>
                <a:off x="258" y="2814"/>
                <a:ext cx="5235" cy="12"/>
              </a:xfrm>
              <a:prstGeom prst="rect">
                <a:avLst/>
              </a:prstGeom>
              <a:solidFill>
                <a:srgbClr val="913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39" name="Rectangle 265"/>
              <p:cNvSpPr>
                <a:spLocks noChangeArrowheads="1"/>
              </p:cNvSpPr>
              <p:nvPr/>
            </p:nvSpPr>
            <p:spPr bwMode="auto">
              <a:xfrm>
                <a:off x="258" y="2826"/>
                <a:ext cx="5235" cy="12"/>
              </a:xfrm>
              <a:prstGeom prst="rect">
                <a:avLst/>
              </a:prstGeom>
              <a:solidFill>
                <a:srgbClr val="91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0" name="Rectangle 266"/>
              <p:cNvSpPr>
                <a:spLocks noChangeArrowheads="1"/>
              </p:cNvSpPr>
              <p:nvPr/>
            </p:nvSpPr>
            <p:spPr bwMode="auto">
              <a:xfrm>
                <a:off x="258" y="2838"/>
                <a:ext cx="5235" cy="11"/>
              </a:xfrm>
              <a:prstGeom prst="rect">
                <a:avLst/>
              </a:prstGeom>
              <a:solidFill>
                <a:srgbClr val="903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1" name="Rectangle 267"/>
              <p:cNvSpPr>
                <a:spLocks noChangeArrowheads="1"/>
              </p:cNvSpPr>
              <p:nvPr/>
            </p:nvSpPr>
            <p:spPr bwMode="auto">
              <a:xfrm>
                <a:off x="258" y="2849"/>
                <a:ext cx="5235" cy="12"/>
              </a:xfrm>
              <a:prstGeom prst="rect">
                <a:avLst/>
              </a:prstGeom>
              <a:solidFill>
                <a:srgbClr val="8F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2" name="Rectangle 268"/>
              <p:cNvSpPr>
                <a:spLocks noChangeArrowheads="1"/>
              </p:cNvSpPr>
              <p:nvPr/>
            </p:nvSpPr>
            <p:spPr bwMode="auto">
              <a:xfrm>
                <a:off x="258" y="2861"/>
                <a:ext cx="5235" cy="12"/>
              </a:xfrm>
              <a:prstGeom prst="rect">
                <a:avLst/>
              </a:prstGeom>
              <a:solidFill>
                <a:srgbClr val="8E2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3" name="Rectangle 269"/>
              <p:cNvSpPr>
                <a:spLocks noChangeArrowheads="1"/>
              </p:cNvSpPr>
              <p:nvPr/>
            </p:nvSpPr>
            <p:spPr bwMode="auto">
              <a:xfrm>
                <a:off x="258" y="2873"/>
                <a:ext cx="5235" cy="12"/>
              </a:xfrm>
              <a:prstGeom prst="rect">
                <a:avLst/>
              </a:prstGeom>
              <a:solidFill>
                <a:srgbClr val="8D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4" name="Rectangle 270"/>
              <p:cNvSpPr>
                <a:spLocks noChangeArrowheads="1"/>
              </p:cNvSpPr>
              <p:nvPr/>
            </p:nvSpPr>
            <p:spPr bwMode="auto">
              <a:xfrm>
                <a:off x="258" y="2885"/>
                <a:ext cx="5235" cy="12"/>
              </a:xfrm>
              <a:prstGeom prst="rect">
                <a:avLst/>
              </a:prstGeom>
              <a:solidFill>
                <a:srgbClr val="8D2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5" name="Rectangle 271"/>
              <p:cNvSpPr>
                <a:spLocks noChangeArrowheads="1"/>
              </p:cNvSpPr>
              <p:nvPr/>
            </p:nvSpPr>
            <p:spPr bwMode="auto">
              <a:xfrm>
                <a:off x="258" y="2897"/>
                <a:ext cx="5235" cy="12"/>
              </a:xfrm>
              <a:prstGeom prst="rect">
                <a:avLst/>
              </a:prstGeom>
              <a:solidFill>
                <a:srgbClr val="8C2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6" name="Rectangle 272"/>
              <p:cNvSpPr>
                <a:spLocks noChangeArrowheads="1"/>
              </p:cNvSpPr>
              <p:nvPr/>
            </p:nvSpPr>
            <p:spPr bwMode="auto">
              <a:xfrm>
                <a:off x="258" y="2909"/>
                <a:ext cx="5235" cy="12"/>
              </a:xfrm>
              <a:prstGeom prst="rect">
                <a:avLst/>
              </a:prstGeom>
              <a:solidFill>
                <a:srgbClr val="8B2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7" name="Rectangle 273"/>
              <p:cNvSpPr>
                <a:spLocks noChangeArrowheads="1"/>
              </p:cNvSpPr>
              <p:nvPr/>
            </p:nvSpPr>
            <p:spPr bwMode="auto">
              <a:xfrm>
                <a:off x="258" y="2921"/>
                <a:ext cx="5235" cy="12"/>
              </a:xfrm>
              <a:prstGeom prst="rect">
                <a:avLst/>
              </a:prstGeom>
              <a:solidFill>
                <a:srgbClr val="8A2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8" name="Rectangle 274"/>
              <p:cNvSpPr>
                <a:spLocks noChangeArrowheads="1"/>
              </p:cNvSpPr>
              <p:nvPr/>
            </p:nvSpPr>
            <p:spPr bwMode="auto">
              <a:xfrm>
                <a:off x="258" y="2933"/>
                <a:ext cx="5235" cy="12"/>
              </a:xfrm>
              <a:prstGeom prst="rect">
                <a:avLst/>
              </a:prstGeom>
              <a:solidFill>
                <a:srgbClr val="892D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49" name="Rectangle 275"/>
              <p:cNvSpPr>
                <a:spLocks noChangeArrowheads="1"/>
              </p:cNvSpPr>
              <p:nvPr/>
            </p:nvSpPr>
            <p:spPr bwMode="auto">
              <a:xfrm>
                <a:off x="258" y="2945"/>
                <a:ext cx="5235" cy="11"/>
              </a:xfrm>
              <a:prstGeom prst="rect">
                <a:avLst/>
              </a:prstGeom>
              <a:solidFill>
                <a:srgbClr val="872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0" name="Rectangle 276"/>
              <p:cNvSpPr>
                <a:spLocks noChangeArrowheads="1"/>
              </p:cNvSpPr>
              <p:nvPr/>
            </p:nvSpPr>
            <p:spPr bwMode="auto">
              <a:xfrm>
                <a:off x="258" y="2956"/>
                <a:ext cx="5235" cy="12"/>
              </a:xfrm>
              <a:prstGeom prst="rect">
                <a:avLst/>
              </a:prstGeom>
              <a:solidFill>
                <a:srgbClr val="862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1" name="Rectangle 277"/>
              <p:cNvSpPr>
                <a:spLocks noChangeArrowheads="1"/>
              </p:cNvSpPr>
              <p:nvPr/>
            </p:nvSpPr>
            <p:spPr bwMode="auto">
              <a:xfrm>
                <a:off x="258" y="2968"/>
                <a:ext cx="5235" cy="12"/>
              </a:xfrm>
              <a:prstGeom prst="rect">
                <a:avLst/>
              </a:prstGeom>
              <a:solidFill>
                <a:srgbClr val="852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2" name="Rectangle 278"/>
              <p:cNvSpPr>
                <a:spLocks noChangeArrowheads="1"/>
              </p:cNvSpPr>
              <p:nvPr/>
            </p:nvSpPr>
            <p:spPr bwMode="auto">
              <a:xfrm>
                <a:off x="258" y="2980"/>
                <a:ext cx="5235" cy="12"/>
              </a:xfrm>
              <a:prstGeom prst="rect">
                <a:avLst/>
              </a:prstGeom>
              <a:solidFill>
                <a:srgbClr val="84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3" name="Rectangle 279"/>
              <p:cNvSpPr>
                <a:spLocks noChangeArrowheads="1"/>
              </p:cNvSpPr>
              <p:nvPr/>
            </p:nvSpPr>
            <p:spPr bwMode="auto">
              <a:xfrm>
                <a:off x="258" y="2992"/>
                <a:ext cx="5235" cy="12"/>
              </a:xfrm>
              <a:prstGeom prst="rect">
                <a:avLst/>
              </a:prstGeom>
              <a:solidFill>
                <a:srgbClr val="82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4" name="Rectangle 280"/>
              <p:cNvSpPr>
                <a:spLocks noChangeArrowheads="1"/>
              </p:cNvSpPr>
              <p:nvPr/>
            </p:nvSpPr>
            <p:spPr bwMode="auto">
              <a:xfrm>
                <a:off x="258" y="3004"/>
                <a:ext cx="5235" cy="12"/>
              </a:xfrm>
              <a:prstGeom prst="rect">
                <a:avLst/>
              </a:prstGeom>
              <a:solidFill>
                <a:srgbClr val="812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5" name="Rectangle 281"/>
              <p:cNvSpPr>
                <a:spLocks noChangeArrowheads="1"/>
              </p:cNvSpPr>
              <p:nvPr/>
            </p:nvSpPr>
            <p:spPr bwMode="auto">
              <a:xfrm>
                <a:off x="258" y="3016"/>
                <a:ext cx="5235" cy="12"/>
              </a:xfrm>
              <a:prstGeom prst="rect">
                <a:avLst/>
              </a:prstGeom>
              <a:solidFill>
                <a:srgbClr val="802A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6" name="Rectangle 282"/>
              <p:cNvSpPr>
                <a:spLocks noChangeArrowheads="1"/>
              </p:cNvSpPr>
              <p:nvPr/>
            </p:nvSpPr>
            <p:spPr bwMode="auto">
              <a:xfrm>
                <a:off x="258" y="3028"/>
                <a:ext cx="5235" cy="12"/>
              </a:xfrm>
              <a:prstGeom prst="rect">
                <a:avLst/>
              </a:prstGeom>
              <a:solidFill>
                <a:srgbClr val="7E2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7" name="Rectangle 283"/>
              <p:cNvSpPr>
                <a:spLocks noChangeArrowheads="1"/>
              </p:cNvSpPr>
              <p:nvPr/>
            </p:nvSpPr>
            <p:spPr bwMode="auto">
              <a:xfrm>
                <a:off x="258" y="3040"/>
                <a:ext cx="5235" cy="11"/>
              </a:xfrm>
              <a:prstGeom prst="rect">
                <a:avLst/>
              </a:prstGeom>
              <a:solidFill>
                <a:srgbClr val="7D2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8" name="Rectangle 284"/>
              <p:cNvSpPr>
                <a:spLocks noChangeArrowheads="1"/>
              </p:cNvSpPr>
              <p:nvPr/>
            </p:nvSpPr>
            <p:spPr bwMode="auto">
              <a:xfrm>
                <a:off x="258" y="3051"/>
                <a:ext cx="5235" cy="12"/>
              </a:xfrm>
              <a:prstGeom prst="rect">
                <a:avLst/>
              </a:prstGeom>
              <a:solidFill>
                <a:srgbClr val="7B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59" name="Rectangle 285"/>
              <p:cNvSpPr>
                <a:spLocks noChangeArrowheads="1"/>
              </p:cNvSpPr>
              <p:nvPr/>
            </p:nvSpPr>
            <p:spPr bwMode="auto">
              <a:xfrm>
                <a:off x="258" y="3063"/>
                <a:ext cx="5235" cy="12"/>
              </a:xfrm>
              <a:prstGeom prst="rect">
                <a:avLst/>
              </a:prstGeom>
              <a:solidFill>
                <a:srgbClr val="7A28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0" name="Rectangle 286"/>
              <p:cNvSpPr>
                <a:spLocks noChangeArrowheads="1"/>
              </p:cNvSpPr>
              <p:nvPr/>
            </p:nvSpPr>
            <p:spPr bwMode="auto">
              <a:xfrm>
                <a:off x="258" y="3075"/>
                <a:ext cx="5235" cy="12"/>
              </a:xfrm>
              <a:prstGeom prst="rect">
                <a:avLst/>
              </a:prstGeom>
              <a:solidFill>
                <a:srgbClr val="792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1" name="Rectangle 287"/>
              <p:cNvSpPr>
                <a:spLocks noChangeArrowheads="1"/>
              </p:cNvSpPr>
              <p:nvPr/>
            </p:nvSpPr>
            <p:spPr bwMode="auto">
              <a:xfrm>
                <a:off x="258" y="3087"/>
                <a:ext cx="5235" cy="12"/>
              </a:xfrm>
              <a:prstGeom prst="rect">
                <a:avLst/>
              </a:prstGeom>
              <a:solidFill>
                <a:srgbClr val="772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2" name="Rectangle 288"/>
              <p:cNvSpPr>
                <a:spLocks noChangeArrowheads="1"/>
              </p:cNvSpPr>
              <p:nvPr/>
            </p:nvSpPr>
            <p:spPr bwMode="auto">
              <a:xfrm>
                <a:off x="258" y="3099"/>
                <a:ext cx="5235" cy="12"/>
              </a:xfrm>
              <a:prstGeom prst="rect">
                <a:avLst/>
              </a:prstGeom>
              <a:solidFill>
                <a:srgbClr val="752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3" name="Rectangle 289"/>
              <p:cNvSpPr>
                <a:spLocks noChangeArrowheads="1"/>
              </p:cNvSpPr>
              <p:nvPr/>
            </p:nvSpPr>
            <p:spPr bwMode="auto">
              <a:xfrm>
                <a:off x="258" y="3111"/>
                <a:ext cx="5235" cy="12"/>
              </a:xfrm>
              <a:prstGeom prst="rect">
                <a:avLst/>
              </a:prstGeom>
              <a:solidFill>
                <a:srgbClr val="732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4" name="Rectangle 290"/>
              <p:cNvSpPr>
                <a:spLocks noChangeArrowheads="1"/>
              </p:cNvSpPr>
              <p:nvPr/>
            </p:nvSpPr>
            <p:spPr bwMode="auto">
              <a:xfrm>
                <a:off x="258" y="3123"/>
                <a:ext cx="5235" cy="12"/>
              </a:xfrm>
              <a:prstGeom prst="rect">
                <a:avLst/>
              </a:prstGeom>
              <a:solidFill>
                <a:srgbClr val="722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5" name="Rectangle 291"/>
              <p:cNvSpPr>
                <a:spLocks noChangeArrowheads="1"/>
              </p:cNvSpPr>
              <p:nvPr/>
            </p:nvSpPr>
            <p:spPr bwMode="auto">
              <a:xfrm>
                <a:off x="258" y="3135"/>
                <a:ext cx="5235" cy="11"/>
              </a:xfrm>
              <a:prstGeom prst="rect">
                <a:avLst/>
              </a:prstGeom>
              <a:solidFill>
                <a:srgbClr val="7025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6" name="Rectangle 292"/>
              <p:cNvSpPr>
                <a:spLocks noChangeArrowheads="1"/>
              </p:cNvSpPr>
              <p:nvPr/>
            </p:nvSpPr>
            <p:spPr bwMode="auto">
              <a:xfrm>
                <a:off x="258" y="3146"/>
                <a:ext cx="5235" cy="12"/>
              </a:xfrm>
              <a:prstGeom prst="rect">
                <a:avLst/>
              </a:prstGeom>
              <a:solidFill>
                <a:srgbClr val="6F2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7" name="Rectangle 293"/>
              <p:cNvSpPr>
                <a:spLocks noChangeArrowheads="1"/>
              </p:cNvSpPr>
              <p:nvPr/>
            </p:nvSpPr>
            <p:spPr bwMode="auto">
              <a:xfrm>
                <a:off x="258" y="3158"/>
                <a:ext cx="5235" cy="12"/>
              </a:xfrm>
              <a:prstGeom prst="rect">
                <a:avLst/>
              </a:prstGeom>
              <a:solidFill>
                <a:srgbClr val="6D2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8" name="Rectangle 294"/>
              <p:cNvSpPr>
                <a:spLocks noChangeArrowheads="1"/>
              </p:cNvSpPr>
              <p:nvPr/>
            </p:nvSpPr>
            <p:spPr bwMode="auto">
              <a:xfrm>
                <a:off x="258" y="3170"/>
                <a:ext cx="5235" cy="12"/>
              </a:xfrm>
              <a:prstGeom prst="rect">
                <a:avLst/>
              </a:prstGeom>
              <a:solidFill>
                <a:srgbClr val="6C23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69" name="Rectangle 295"/>
              <p:cNvSpPr>
                <a:spLocks noChangeArrowheads="1"/>
              </p:cNvSpPr>
              <p:nvPr/>
            </p:nvSpPr>
            <p:spPr bwMode="auto">
              <a:xfrm>
                <a:off x="258" y="3182"/>
                <a:ext cx="5235" cy="12"/>
              </a:xfrm>
              <a:prstGeom prst="rect">
                <a:avLst/>
              </a:prstGeom>
              <a:solidFill>
                <a:srgbClr val="6A2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0" name="Rectangle 296"/>
              <p:cNvSpPr>
                <a:spLocks noChangeArrowheads="1"/>
              </p:cNvSpPr>
              <p:nvPr/>
            </p:nvSpPr>
            <p:spPr bwMode="auto">
              <a:xfrm>
                <a:off x="258" y="3194"/>
                <a:ext cx="5235" cy="12"/>
              </a:xfrm>
              <a:prstGeom prst="rect">
                <a:avLst/>
              </a:prstGeom>
              <a:solidFill>
                <a:srgbClr val="6822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1" name="Rectangle 297"/>
              <p:cNvSpPr>
                <a:spLocks noChangeArrowheads="1"/>
              </p:cNvSpPr>
              <p:nvPr/>
            </p:nvSpPr>
            <p:spPr bwMode="auto">
              <a:xfrm>
                <a:off x="258" y="3206"/>
                <a:ext cx="5235" cy="12"/>
              </a:xfrm>
              <a:prstGeom prst="rect">
                <a:avLst/>
              </a:prstGeom>
              <a:solidFill>
                <a:srgbClr val="672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2" name="Rectangle 298"/>
              <p:cNvSpPr>
                <a:spLocks noChangeArrowheads="1"/>
              </p:cNvSpPr>
              <p:nvPr/>
            </p:nvSpPr>
            <p:spPr bwMode="auto">
              <a:xfrm>
                <a:off x="258" y="3218"/>
                <a:ext cx="5235" cy="12"/>
              </a:xfrm>
              <a:prstGeom prst="rect">
                <a:avLst/>
              </a:prstGeom>
              <a:solidFill>
                <a:srgbClr val="652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3" name="Rectangle 299"/>
              <p:cNvSpPr>
                <a:spLocks noChangeArrowheads="1"/>
              </p:cNvSpPr>
              <p:nvPr/>
            </p:nvSpPr>
            <p:spPr bwMode="auto">
              <a:xfrm>
                <a:off x="258" y="3230"/>
                <a:ext cx="5235" cy="11"/>
              </a:xfrm>
              <a:prstGeom prst="rect">
                <a:avLst/>
              </a:prstGeom>
              <a:solidFill>
                <a:srgbClr val="632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4" name="Rectangle 300"/>
              <p:cNvSpPr>
                <a:spLocks noChangeArrowheads="1"/>
              </p:cNvSpPr>
              <p:nvPr/>
            </p:nvSpPr>
            <p:spPr bwMode="auto">
              <a:xfrm>
                <a:off x="258" y="3241"/>
                <a:ext cx="5235" cy="12"/>
              </a:xfrm>
              <a:prstGeom prst="rect">
                <a:avLst/>
              </a:prstGeom>
              <a:solidFill>
                <a:srgbClr val="622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5" name="Rectangle 301"/>
              <p:cNvSpPr>
                <a:spLocks noChangeArrowheads="1"/>
              </p:cNvSpPr>
              <p:nvPr/>
            </p:nvSpPr>
            <p:spPr bwMode="auto">
              <a:xfrm>
                <a:off x="258" y="3253"/>
                <a:ext cx="5235" cy="12"/>
              </a:xfrm>
              <a:prstGeom prst="rect">
                <a:avLst/>
              </a:prstGeom>
              <a:solidFill>
                <a:srgbClr val="601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6" name="Rectangle 302"/>
              <p:cNvSpPr>
                <a:spLocks noChangeArrowheads="1"/>
              </p:cNvSpPr>
              <p:nvPr/>
            </p:nvSpPr>
            <p:spPr bwMode="auto">
              <a:xfrm>
                <a:off x="258" y="3265"/>
                <a:ext cx="5235" cy="12"/>
              </a:xfrm>
              <a:prstGeom prst="rect">
                <a:avLst/>
              </a:prstGeom>
              <a:solidFill>
                <a:srgbClr val="5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7" name="Rectangle 303"/>
              <p:cNvSpPr>
                <a:spLocks noChangeArrowheads="1"/>
              </p:cNvSpPr>
              <p:nvPr/>
            </p:nvSpPr>
            <p:spPr bwMode="auto">
              <a:xfrm>
                <a:off x="258" y="3277"/>
                <a:ext cx="5235" cy="12"/>
              </a:xfrm>
              <a:prstGeom prst="rect">
                <a:avLst/>
              </a:prstGeom>
              <a:solidFill>
                <a:srgbClr val="5D1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8" name="Rectangle 304"/>
              <p:cNvSpPr>
                <a:spLocks noChangeArrowheads="1"/>
              </p:cNvSpPr>
              <p:nvPr/>
            </p:nvSpPr>
            <p:spPr bwMode="auto">
              <a:xfrm>
                <a:off x="258" y="3289"/>
                <a:ext cx="5235" cy="12"/>
              </a:xfrm>
              <a:prstGeom prst="rect">
                <a:avLst/>
              </a:prstGeom>
              <a:solidFill>
                <a:srgbClr val="5C1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79" name="Rectangle 305"/>
              <p:cNvSpPr>
                <a:spLocks noChangeArrowheads="1"/>
              </p:cNvSpPr>
              <p:nvPr/>
            </p:nvSpPr>
            <p:spPr bwMode="auto">
              <a:xfrm>
                <a:off x="258" y="3301"/>
                <a:ext cx="5235" cy="12"/>
              </a:xfrm>
              <a:prstGeom prst="rect">
                <a:avLst/>
              </a:prstGeom>
              <a:solidFill>
                <a:srgbClr val="5B1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0" name="Rectangle 306"/>
              <p:cNvSpPr>
                <a:spLocks noChangeArrowheads="1"/>
              </p:cNvSpPr>
              <p:nvPr/>
            </p:nvSpPr>
            <p:spPr bwMode="auto">
              <a:xfrm>
                <a:off x="258" y="3313"/>
                <a:ext cx="5235" cy="12"/>
              </a:xfrm>
              <a:prstGeom prst="rect">
                <a:avLst/>
              </a:prstGeom>
              <a:solidFill>
                <a:srgbClr val="591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1" name="Rectangle 307"/>
              <p:cNvSpPr>
                <a:spLocks noChangeArrowheads="1"/>
              </p:cNvSpPr>
              <p:nvPr/>
            </p:nvSpPr>
            <p:spPr bwMode="auto">
              <a:xfrm>
                <a:off x="258" y="3325"/>
                <a:ext cx="5235" cy="12"/>
              </a:xfrm>
              <a:prstGeom prst="rect">
                <a:avLst/>
              </a:prstGeom>
              <a:solidFill>
                <a:srgbClr val="581D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2" name="Rectangle 308"/>
              <p:cNvSpPr>
                <a:spLocks noChangeArrowheads="1"/>
              </p:cNvSpPr>
              <p:nvPr/>
            </p:nvSpPr>
            <p:spPr bwMode="auto">
              <a:xfrm>
                <a:off x="258" y="3337"/>
                <a:ext cx="5235" cy="11"/>
              </a:xfrm>
              <a:prstGeom prst="rect">
                <a:avLst/>
              </a:prstGeom>
              <a:solidFill>
                <a:srgbClr val="57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3" name="Rectangle 309"/>
              <p:cNvSpPr>
                <a:spLocks noChangeArrowheads="1"/>
              </p:cNvSpPr>
              <p:nvPr/>
            </p:nvSpPr>
            <p:spPr bwMode="auto">
              <a:xfrm>
                <a:off x="258" y="3348"/>
                <a:ext cx="5235" cy="12"/>
              </a:xfrm>
              <a:prstGeom prst="rect">
                <a:avLst/>
              </a:prstGeom>
              <a:solidFill>
                <a:srgbClr val="551C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4" name="Rectangle 310"/>
              <p:cNvSpPr>
                <a:spLocks noChangeArrowheads="1"/>
              </p:cNvSpPr>
              <p:nvPr/>
            </p:nvSpPr>
            <p:spPr bwMode="auto">
              <a:xfrm>
                <a:off x="258" y="3360"/>
                <a:ext cx="5235" cy="12"/>
              </a:xfrm>
              <a:prstGeom prst="rect">
                <a:avLst/>
              </a:prstGeom>
              <a:solidFill>
                <a:srgbClr val="541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5" name="Rectangle 311"/>
              <p:cNvSpPr>
                <a:spLocks noChangeArrowheads="1"/>
              </p:cNvSpPr>
              <p:nvPr/>
            </p:nvSpPr>
            <p:spPr bwMode="auto">
              <a:xfrm>
                <a:off x="258" y="3372"/>
                <a:ext cx="5235" cy="12"/>
              </a:xfrm>
              <a:prstGeom prst="rect">
                <a:avLst/>
              </a:prstGeom>
              <a:solidFill>
                <a:srgbClr val="531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6" name="Rectangle 312"/>
              <p:cNvSpPr>
                <a:spLocks noChangeArrowheads="1"/>
              </p:cNvSpPr>
              <p:nvPr/>
            </p:nvSpPr>
            <p:spPr bwMode="auto">
              <a:xfrm>
                <a:off x="258" y="3384"/>
                <a:ext cx="5235" cy="12"/>
              </a:xfrm>
              <a:prstGeom prst="rect">
                <a:avLst/>
              </a:prstGeom>
              <a:solidFill>
                <a:srgbClr val="521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7" name="Rectangle 313"/>
              <p:cNvSpPr>
                <a:spLocks noChangeArrowheads="1"/>
              </p:cNvSpPr>
              <p:nvPr/>
            </p:nvSpPr>
            <p:spPr bwMode="auto">
              <a:xfrm>
                <a:off x="258" y="3396"/>
                <a:ext cx="5235" cy="12"/>
              </a:xfrm>
              <a:prstGeom prst="rect">
                <a:avLst/>
              </a:prstGeom>
              <a:solidFill>
                <a:srgbClr val="51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8" name="Rectangle 314"/>
              <p:cNvSpPr>
                <a:spLocks noChangeArrowheads="1"/>
              </p:cNvSpPr>
              <p:nvPr/>
            </p:nvSpPr>
            <p:spPr bwMode="auto">
              <a:xfrm>
                <a:off x="258" y="3408"/>
                <a:ext cx="5235" cy="12"/>
              </a:xfrm>
              <a:prstGeom prst="rect">
                <a:avLst/>
              </a:prstGeom>
              <a:solidFill>
                <a:srgbClr val="501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89" name="Rectangle 315"/>
              <p:cNvSpPr>
                <a:spLocks noChangeArrowheads="1"/>
              </p:cNvSpPr>
              <p:nvPr/>
            </p:nvSpPr>
            <p:spPr bwMode="auto">
              <a:xfrm>
                <a:off x="258" y="3420"/>
                <a:ext cx="5235" cy="12"/>
              </a:xfrm>
              <a:prstGeom prst="rect">
                <a:avLst/>
              </a:prstGeom>
              <a:solidFill>
                <a:srgbClr val="4F1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0" name="Rectangle 316"/>
              <p:cNvSpPr>
                <a:spLocks noChangeArrowheads="1"/>
              </p:cNvSpPr>
              <p:nvPr/>
            </p:nvSpPr>
            <p:spPr bwMode="auto">
              <a:xfrm>
                <a:off x="258" y="3432"/>
                <a:ext cx="5235" cy="11"/>
              </a:xfrm>
              <a:prstGeom prst="rect">
                <a:avLst/>
              </a:prstGeom>
              <a:solidFill>
                <a:srgbClr val="4E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1" name="Rectangle 317"/>
              <p:cNvSpPr>
                <a:spLocks noChangeArrowheads="1"/>
              </p:cNvSpPr>
              <p:nvPr/>
            </p:nvSpPr>
            <p:spPr bwMode="auto">
              <a:xfrm>
                <a:off x="258" y="3443"/>
                <a:ext cx="5235" cy="12"/>
              </a:xfrm>
              <a:prstGeom prst="rect">
                <a:avLst/>
              </a:prstGeom>
              <a:solidFill>
                <a:srgbClr val="4D1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2" name="Rectangle 318"/>
              <p:cNvSpPr>
                <a:spLocks noChangeArrowheads="1"/>
              </p:cNvSpPr>
              <p:nvPr/>
            </p:nvSpPr>
            <p:spPr bwMode="auto">
              <a:xfrm>
                <a:off x="258" y="3455"/>
                <a:ext cx="5235" cy="12"/>
              </a:xfrm>
              <a:prstGeom prst="rect">
                <a:avLst/>
              </a:prstGeom>
              <a:solidFill>
                <a:srgbClr val="4C1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3" name="Rectangle 319"/>
              <p:cNvSpPr>
                <a:spLocks noChangeArrowheads="1"/>
              </p:cNvSpPr>
              <p:nvPr/>
            </p:nvSpPr>
            <p:spPr bwMode="auto">
              <a:xfrm>
                <a:off x="258" y="3467"/>
                <a:ext cx="5235" cy="12"/>
              </a:xfrm>
              <a:prstGeom prst="rect">
                <a:avLst/>
              </a:prstGeom>
              <a:solidFill>
                <a:srgbClr val="4C18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4" name="Rectangle 320"/>
              <p:cNvSpPr>
                <a:spLocks noChangeArrowheads="1"/>
              </p:cNvSpPr>
              <p:nvPr/>
            </p:nvSpPr>
            <p:spPr bwMode="auto">
              <a:xfrm>
                <a:off x="258" y="3479"/>
                <a:ext cx="5235" cy="12"/>
              </a:xfrm>
              <a:prstGeom prst="rect">
                <a:avLst/>
              </a:prstGeom>
              <a:solidFill>
                <a:srgbClr val="4B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5" name="Rectangle 321"/>
              <p:cNvSpPr>
                <a:spLocks noChangeArrowheads="1"/>
              </p:cNvSpPr>
              <p:nvPr/>
            </p:nvSpPr>
            <p:spPr bwMode="auto">
              <a:xfrm>
                <a:off x="258" y="3491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6" name="Rectangle 322"/>
              <p:cNvSpPr>
                <a:spLocks noChangeArrowheads="1"/>
              </p:cNvSpPr>
              <p:nvPr/>
            </p:nvSpPr>
            <p:spPr bwMode="auto">
              <a:xfrm>
                <a:off x="258" y="3503"/>
                <a:ext cx="5235" cy="12"/>
              </a:xfrm>
              <a:prstGeom prst="rect">
                <a:avLst/>
              </a:prstGeom>
              <a:solidFill>
                <a:srgbClr val="4A1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7" name="Rectangle 323"/>
              <p:cNvSpPr>
                <a:spLocks noChangeArrowheads="1"/>
              </p:cNvSpPr>
              <p:nvPr/>
            </p:nvSpPr>
            <p:spPr bwMode="auto">
              <a:xfrm>
                <a:off x="258" y="3515"/>
                <a:ext cx="5235" cy="12"/>
              </a:xfrm>
              <a:prstGeom prst="rect">
                <a:avLst/>
              </a:prstGeom>
              <a:solidFill>
                <a:srgbClr val="49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8" name="Rectangle 324"/>
              <p:cNvSpPr>
                <a:spLocks noChangeArrowheads="1"/>
              </p:cNvSpPr>
              <p:nvPr/>
            </p:nvSpPr>
            <p:spPr bwMode="auto">
              <a:xfrm>
                <a:off x="258" y="3527"/>
                <a:ext cx="5235" cy="11"/>
              </a:xfrm>
              <a:prstGeom prst="rect">
                <a:avLst/>
              </a:prstGeom>
              <a:solidFill>
                <a:srgbClr val="481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199" name="Rectangle 325"/>
              <p:cNvSpPr>
                <a:spLocks noChangeArrowheads="1"/>
              </p:cNvSpPr>
              <p:nvPr/>
            </p:nvSpPr>
            <p:spPr bwMode="auto">
              <a:xfrm>
                <a:off x="258" y="3538"/>
                <a:ext cx="5235" cy="12"/>
              </a:xfrm>
              <a:prstGeom prst="rect">
                <a:avLst/>
              </a:prstGeom>
              <a:solidFill>
                <a:srgbClr val="48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200" name="Rectangle 326"/>
              <p:cNvSpPr>
                <a:spLocks noChangeArrowheads="1"/>
              </p:cNvSpPr>
              <p:nvPr/>
            </p:nvSpPr>
            <p:spPr bwMode="auto">
              <a:xfrm>
                <a:off x="258" y="3550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201" name="Rectangle 327"/>
              <p:cNvSpPr>
                <a:spLocks noChangeArrowheads="1"/>
              </p:cNvSpPr>
              <p:nvPr/>
            </p:nvSpPr>
            <p:spPr bwMode="auto">
              <a:xfrm>
                <a:off x="258" y="3562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293202" name="Rectangle 328"/>
              <p:cNvSpPr>
                <a:spLocks noChangeArrowheads="1"/>
              </p:cNvSpPr>
              <p:nvPr/>
            </p:nvSpPr>
            <p:spPr bwMode="auto">
              <a:xfrm>
                <a:off x="258" y="3574"/>
                <a:ext cx="5235" cy="12"/>
              </a:xfrm>
              <a:prstGeom prst="rect">
                <a:avLst/>
              </a:prstGeom>
              <a:solidFill>
                <a:srgbClr val="471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6" name="Rectangle 330"/>
            <p:cNvSpPr>
              <a:spLocks noChangeArrowheads="1"/>
            </p:cNvSpPr>
            <p:nvPr/>
          </p:nvSpPr>
          <p:spPr bwMode="auto">
            <a:xfrm>
              <a:off x="340" y="1645"/>
              <a:ext cx="15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z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31"/>
            <p:cNvSpPr>
              <a:spLocks noChangeArrowheads="1"/>
            </p:cNvSpPr>
            <p:nvPr/>
          </p:nvSpPr>
          <p:spPr bwMode="auto">
            <a:xfrm>
              <a:off x="669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32"/>
            <p:cNvSpPr>
              <a:spLocks noChangeArrowheads="1"/>
            </p:cNvSpPr>
            <p:nvPr/>
          </p:nvSpPr>
          <p:spPr bwMode="auto">
            <a:xfrm>
              <a:off x="1159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333"/>
            <p:cNvSpPr>
              <a:spLocks noChangeArrowheads="1"/>
            </p:cNvSpPr>
            <p:nvPr/>
          </p:nvSpPr>
          <p:spPr bwMode="auto">
            <a:xfrm>
              <a:off x="1648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34"/>
            <p:cNvSpPr>
              <a:spLocks noChangeArrowheads="1"/>
            </p:cNvSpPr>
            <p:nvPr/>
          </p:nvSpPr>
          <p:spPr bwMode="auto">
            <a:xfrm>
              <a:off x="2138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35"/>
            <p:cNvSpPr>
              <a:spLocks noChangeArrowheads="1"/>
            </p:cNvSpPr>
            <p:nvPr/>
          </p:nvSpPr>
          <p:spPr bwMode="auto">
            <a:xfrm>
              <a:off x="2628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/>
          </p:nvSpPr>
          <p:spPr bwMode="auto">
            <a:xfrm>
              <a:off x="3116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337"/>
            <p:cNvSpPr>
              <a:spLocks noChangeArrowheads="1"/>
            </p:cNvSpPr>
            <p:nvPr/>
          </p:nvSpPr>
          <p:spPr bwMode="auto">
            <a:xfrm>
              <a:off x="3607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338"/>
            <p:cNvSpPr>
              <a:spLocks noChangeArrowheads="1"/>
            </p:cNvSpPr>
            <p:nvPr/>
          </p:nvSpPr>
          <p:spPr bwMode="auto">
            <a:xfrm>
              <a:off x="4096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339"/>
            <p:cNvSpPr>
              <a:spLocks noChangeArrowheads="1"/>
            </p:cNvSpPr>
            <p:nvPr/>
          </p:nvSpPr>
          <p:spPr bwMode="auto">
            <a:xfrm>
              <a:off x="4586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340"/>
            <p:cNvSpPr>
              <a:spLocks noChangeArrowheads="1"/>
            </p:cNvSpPr>
            <p:nvPr/>
          </p:nvSpPr>
          <p:spPr bwMode="auto">
            <a:xfrm>
              <a:off x="5076" y="1632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0,09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41"/>
            <p:cNvSpPr>
              <a:spLocks noChangeArrowheads="1"/>
            </p:cNvSpPr>
            <p:nvPr/>
          </p:nvSpPr>
          <p:spPr bwMode="auto">
            <a:xfrm>
              <a:off x="364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342"/>
            <p:cNvSpPr>
              <a:spLocks noChangeArrowheads="1"/>
            </p:cNvSpPr>
            <p:nvPr/>
          </p:nvSpPr>
          <p:spPr bwMode="auto">
            <a:xfrm>
              <a:off x="755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343"/>
            <p:cNvSpPr>
              <a:spLocks noChangeArrowheads="1"/>
            </p:cNvSpPr>
            <p:nvPr/>
          </p:nvSpPr>
          <p:spPr bwMode="auto">
            <a:xfrm>
              <a:off x="1245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344"/>
            <p:cNvSpPr>
              <a:spLocks noChangeArrowheads="1"/>
            </p:cNvSpPr>
            <p:nvPr/>
          </p:nvSpPr>
          <p:spPr bwMode="auto">
            <a:xfrm>
              <a:off x="1734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345"/>
            <p:cNvSpPr>
              <a:spLocks noChangeArrowheads="1"/>
            </p:cNvSpPr>
            <p:nvPr/>
          </p:nvSpPr>
          <p:spPr bwMode="auto">
            <a:xfrm>
              <a:off x="2224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346"/>
            <p:cNvSpPr>
              <a:spLocks noChangeArrowheads="1"/>
            </p:cNvSpPr>
            <p:nvPr/>
          </p:nvSpPr>
          <p:spPr bwMode="auto">
            <a:xfrm>
              <a:off x="2714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347"/>
            <p:cNvSpPr>
              <a:spLocks noChangeArrowheads="1"/>
            </p:cNvSpPr>
            <p:nvPr/>
          </p:nvSpPr>
          <p:spPr bwMode="auto">
            <a:xfrm>
              <a:off x="3203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48"/>
            <p:cNvSpPr>
              <a:spLocks noChangeArrowheads="1"/>
            </p:cNvSpPr>
            <p:nvPr/>
          </p:nvSpPr>
          <p:spPr bwMode="auto">
            <a:xfrm>
              <a:off x="3693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349"/>
            <p:cNvSpPr>
              <a:spLocks noChangeArrowheads="1"/>
            </p:cNvSpPr>
            <p:nvPr/>
          </p:nvSpPr>
          <p:spPr bwMode="auto">
            <a:xfrm>
              <a:off x="4183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350"/>
            <p:cNvSpPr>
              <a:spLocks noChangeArrowheads="1"/>
            </p:cNvSpPr>
            <p:nvPr/>
          </p:nvSpPr>
          <p:spPr bwMode="auto">
            <a:xfrm>
              <a:off x="4672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351"/>
            <p:cNvSpPr>
              <a:spLocks noChangeArrowheads="1"/>
            </p:cNvSpPr>
            <p:nvPr/>
          </p:nvSpPr>
          <p:spPr bwMode="auto">
            <a:xfrm>
              <a:off x="5162" y="1876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352"/>
            <p:cNvSpPr>
              <a:spLocks noChangeArrowheads="1"/>
            </p:cNvSpPr>
            <p:nvPr/>
          </p:nvSpPr>
          <p:spPr bwMode="auto">
            <a:xfrm>
              <a:off x="318" y="2120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53"/>
            <p:cNvSpPr>
              <a:spLocks noChangeArrowheads="1"/>
            </p:cNvSpPr>
            <p:nvPr/>
          </p:nvSpPr>
          <p:spPr bwMode="auto">
            <a:xfrm>
              <a:off x="588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0,6915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54"/>
            <p:cNvSpPr>
              <a:spLocks noChangeArrowheads="1"/>
            </p:cNvSpPr>
            <p:nvPr/>
          </p:nvSpPr>
          <p:spPr bwMode="auto">
            <a:xfrm>
              <a:off x="1078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0,6950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55"/>
            <p:cNvSpPr>
              <a:spLocks noChangeArrowheads="1"/>
            </p:cNvSpPr>
            <p:nvPr/>
          </p:nvSpPr>
          <p:spPr bwMode="auto">
            <a:xfrm>
              <a:off x="1567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0,6985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2" name="Rectangle 356"/>
            <p:cNvSpPr>
              <a:spLocks noChangeArrowheads="1"/>
            </p:cNvSpPr>
            <p:nvPr/>
          </p:nvSpPr>
          <p:spPr bwMode="auto">
            <a:xfrm>
              <a:off x="2057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0,7019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3" name="Rectangle 357"/>
            <p:cNvSpPr>
              <a:spLocks noChangeArrowheads="1"/>
            </p:cNvSpPr>
            <p:nvPr/>
          </p:nvSpPr>
          <p:spPr bwMode="auto">
            <a:xfrm>
              <a:off x="2547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0,7054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4" name="Rectangle 358"/>
            <p:cNvSpPr>
              <a:spLocks noChangeArrowheads="1"/>
            </p:cNvSpPr>
            <p:nvPr/>
          </p:nvSpPr>
          <p:spPr bwMode="auto">
            <a:xfrm>
              <a:off x="3036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0,7088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5" name="Rectangle 359"/>
            <p:cNvSpPr>
              <a:spLocks noChangeArrowheads="1"/>
            </p:cNvSpPr>
            <p:nvPr/>
          </p:nvSpPr>
          <p:spPr bwMode="auto">
            <a:xfrm>
              <a:off x="3526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0,7123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6" name="Rectangle 360"/>
            <p:cNvSpPr>
              <a:spLocks noChangeArrowheads="1"/>
            </p:cNvSpPr>
            <p:nvPr/>
          </p:nvSpPr>
          <p:spPr bwMode="auto">
            <a:xfrm>
              <a:off x="4016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0,7157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7" name="Rectangle 361"/>
            <p:cNvSpPr>
              <a:spLocks noChangeArrowheads="1"/>
            </p:cNvSpPr>
            <p:nvPr/>
          </p:nvSpPr>
          <p:spPr bwMode="auto">
            <a:xfrm>
              <a:off x="4505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0,7190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8" name="Rectangle 362"/>
            <p:cNvSpPr>
              <a:spLocks noChangeArrowheads="1"/>
            </p:cNvSpPr>
            <p:nvPr/>
          </p:nvSpPr>
          <p:spPr bwMode="auto">
            <a:xfrm>
              <a:off x="4995" y="2133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0,7224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999" name="Rectangle 363"/>
            <p:cNvSpPr>
              <a:spLocks noChangeArrowheads="1"/>
            </p:cNvSpPr>
            <p:nvPr/>
          </p:nvSpPr>
          <p:spPr bwMode="auto">
            <a:xfrm>
              <a:off x="318" y="2364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0" name="Rectangle 364"/>
            <p:cNvSpPr>
              <a:spLocks noChangeArrowheads="1"/>
            </p:cNvSpPr>
            <p:nvPr/>
          </p:nvSpPr>
          <p:spPr bwMode="auto">
            <a:xfrm>
              <a:off x="588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0,7257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1" name="Rectangle 365"/>
            <p:cNvSpPr>
              <a:spLocks noChangeArrowheads="1"/>
            </p:cNvSpPr>
            <p:nvPr/>
          </p:nvSpPr>
          <p:spPr bwMode="auto">
            <a:xfrm>
              <a:off x="1078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0,7291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2" name="Rectangle 366"/>
            <p:cNvSpPr>
              <a:spLocks noChangeArrowheads="1"/>
            </p:cNvSpPr>
            <p:nvPr/>
          </p:nvSpPr>
          <p:spPr bwMode="auto">
            <a:xfrm>
              <a:off x="1567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0,7324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3" name="Rectangle 367"/>
            <p:cNvSpPr>
              <a:spLocks noChangeArrowheads="1"/>
            </p:cNvSpPr>
            <p:nvPr/>
          </p:nvSpPr>
          <p:spPr bwMode="auto">
            <a:xfrm>
              <a:off x="2057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0,7357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4" name="Rectangle 368"/>
            <p:cNvSpPr>
              <a:spLocks noChangeArrowheads="1"/>
            </p:cNvSpPr>
            <p:nvPr/>
          </p:nvSpPr>
          <p:spPr bwMode="auto">
            <a:xfrm>
              <a:off x="2547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0,7389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5" name="Rectangle 369"/>
            <p:cNvSpPr>
              <a:spLocks noChangeArrowheads="1"/>
            </p:cNvSpPr>
            <p:nvPr/>
          </p:nvSpPr>
          <p:spPr bwMode="auto">
            <a:xfrm>
              <a:off x="3036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0,7422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6" name="Rectangle 370"/>
            <p:cNvSpPr>
              <a:spLocks noChangeArrowheads="1"/>
            </p:cNvSpPr>
            <p:nvPr/>
          </p:nvSpPr>
          <p:spPr bwMode="auto">
            <a:xfrm>
              <a:off x="3526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0,7454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7" name="Rectangle 371"/>
            <p:cNvSpPr>
              <a:spLocks noChangeArrowheads="1"/>
            </p:cNvSpPr>
            <p:nvPr/>
          </p:nvSpPr>
          <p:spPr bwMode="auto">
            <a:xfrm>
              <a:off x="4016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0,7486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8" name="Rectangle 372"/>
            <p:cNvSpPr>
              <a:spLocks noChangeArrowheads="1"/>
            </p:cNvSpPr>
            <p:nvPr/>
          </p:nvSpPr>
          <p:spPr bwMode="auto">
            <a:xfrm>
              <a:off x="4505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0,7517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09" name="Rectangle 373"/>
            <p:cNvSpPr>
              <a:spLocks noChangeArrowheads="1"/>
            </p:cNvSpPr>
            <p:nvPr/>
          </p:nvSpPr>
          <p:spPr bwMode="auto">
            <a:xfrm>
              <a:off x="4995" y="2377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0,7549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10" name="Rectangle 374"/>
            <p:cNvSpPr>
              <a:spLocks noChangeArrowheads="1"/>
            </p:cNvSpPr>
            <p:nvPr/>
          </p:nvSpPr>
          <p:spPr bwMode="auto">
            <a:xfrm>
              <a:off x="318" y="2608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11" name="Rectangle 375"/>
            <p:cNvSpPr>
              <a:spLocks noChangeArrowheads="1"/>
            </p:cNvSpPr>
            <p:nvPr/>
          </p:nvSpPr>
          <p:spPr bwMode="auto">
            <a:xfrm>
              <a:off x="588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0,7580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2" name="Rectangle 376"/>
            <p:cNvSpPr>
              <a:spLocks noChangeArrowheads="1"/>
            </p:cNvSpPr>
            <p:nvPr/>
          </p:nvSpPr>
          <p:spPr bwMode="auto">
            <a:xfrm>
              <a:off x="1078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0,7611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3" name="Rectangle 377"/>
            <p:cNvSpPr>
              <a:spLocks noChangeArrowheads="1"/>
            </p:cNvSpPr>
            <p:nvPr/>
          </p:nvSpPr>
          <p:spPr bwMode="auto">
            <a:xfrm>
              <a:off x="1567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0,7642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64" name="Rectangle 378"/>
            <p:cNvSpPr>
              <a:spLocks noChangeArrowheads="1"/>
            </p:cNvSpPr>
            <p:nvPr/>
          </p:nvSpPr>
          <p:spPr bwMode="auto">
            <a:xfrm>
              <a:off x="2057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0,7673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65" name="Rectangle 379"/>
            <p:cNvSpPr>
              <a:spLocks noChangeArrowheads="1"/>
            </p:cNvSpPr>
            <p:nvPr/>
          </p:nvSpPr>
          <p:spPr bwMode="auto">
            <a:xfrm>
              <a:off x="2547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0,7704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68" name="Rectangle 380"/>
            <p:cNvSpPr>
              <a:spLocks noChangeArrowheads="1"/>
            </p:cNvSpPr>
            <p:nvPr/>
          </p:nvSpPr>
          <p:spPr bwMode="auto">
            <a:xfrm>
              <a:off x="3036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0,7734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69" name="Rectangle 381"/>
            <p:cNvSpPr>
              <a:spLocks noChangeArrowheads="1"/>
            </p:cNvSpPr>
            <p:nvPr/>
          </p:nvSpPr>
          <p:spPr bwMode="auto">
            <a:xfrm>
              <a:off x="3526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0,7764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0" name="Rectangle 382"/>
            <p:cNvSpPr>
              <a:spLocks noChangeArrowheads="1"/>
            </p:cNvSpPr>
            <p:nvPr/>
          </p:nvSpPr>
          <p:spPr bwMode="auto">
            <a:xfrm>
              <a:off x="4016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0,7794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1" name="Rectangle 383"/>
            <p:cNvSpPr>
              <a:spLocks noChangeArrowheads="1"/>
            </p:cNvSpPr>
            <p:nvPr/>
          </p:nvSpPr>
          <p:spPr bwMode="auto">
            <a:xfrm>
              <a:off x="4505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0,7823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2" name="Rectangle 384"/>
            <p:cNvSpPr>
              <a:spLocks noChangeArrowheads="1"/>
            </p:cNvSpPr>
            <p:nvPr/>
          </p:nvSpPr>
          <p:spPr bwMode="auto">
            <a:xfrm>
              <a:off x="4995" y="2620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0,7852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3" name="Rectangle 385"/>
            <p:cNvSpPr>
              <a:spLocks noChangeArrowheads="1"/>
            </p:cNvSpPr>
            <p:nvPr/>
          </p:nvSpPr>
          <p:spPr bwMode="auto">
            <a:xfrm>
              <a:off x="318" y="2852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2000" b="1" dirty="0" smtClean="0"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</a:t>
              </a: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4" name="Rectangle 386"/>
            <p:cNvSpPr>
              <a:spLocks noChangeArrowheads="1"/>
            </p:cNvSpPr>
            <p:nvPr/>
          </p:nvSpPr>
          <p:spPr bwMode="auto">
            <a:xfrm>
              <a:off x="588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0,7881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5" name="Rectangle 387"/>
            <p:cNvSpPr>
              <a:spLocks noChangeArrowheads="1"/>
            </p:cNvSpPr>
            <p:nvPr/>
          </p:nvSpPr>
          <p:spPr bwMode="auto">
            <a:xfrm>
              <a:off x="1078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0,7910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6" name="Rectangle 388"/>
            <p:cNvSpPr>
              <a:spLocks noChangeArrowheads="1"/>
            </p:cNvSpPr>
            <p:nvPr/>
          </p:nvSpPr>
          <p:spPr bwMode="auto">
            <a:xfrm>
              <a:off x="1567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0,7939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7" name="Rectangle 389"/>
            <p:cNvSpPr>
              <a:spLocks noChangeArrowheads="1"/>
            </p:cNvSpPr>
            <p:nvPr/>
          </p:nvSpPr>
          <p:spPr bwMode="auto">
            <a:xfrm>
              <a:off x="2057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0,7967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8" name="Rectangle 390"/>
            <p:cNvSpPr>
              <a:spLocks noChangeArrowheads="1"/>
            </p:cNvSpPr>
            <p:nvPr/>
          </p:nvSpPr>
          <p:spPr bwMode="auto">
            <a:xfrm>
              <a:off x="2547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0,7995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79" name="Rectangle 391"/>
            <p:cNvSpPr>
              <a:spLocks noChangeArrowheads="1"/>
            </p:cNvSpPr>
            <p:nvPr/>
          </p:nvSpPr>
          <p:spPr bwMode="auto">
            <a:xfrm>
              <a:off x="3036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0,8023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0" name="Rectangle 392"/>
            <p:cNvSpPr>
              <a:spLocks noChangeArrowheads="1"/>
            </p:cNvSpPr>
            <p:nvPr/>
          </p:nvSpPr>
          <p:spPr bwMode="auto">
            <a:xfrm>
              <a:off x="3526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0,8051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1" name="Rectangle 393"/>
            <p:cNvSpPr>
              <a:spLocks noChangeArrowheads="1"/>
            </p:cNvSpPr>
            <p:nvPr/>
          </p:nvSpPr>
          <p:spPr bwMode="auto">
            <a:xfrm>
              <a:off x="4016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0,8078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2" name="Rectangle 394"/>
            <p:cNvSpPr>
              <a:spLocks noChangeArrowheads="1"/>
            </p:cNvSpPr>
            <p:nvPr/>
          </p:nvSpPr>
          <p:spPr bwMode="auto">
            <a:xfrm>
              <a:off x="4505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0,8106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3" name="Rectangle 395"/>
            <p:cNvSpPr>
              <a:spLocks noChangeArrowheads="1"/>
            </p:cNvSpPr>
            <p:nvPr/>
          </p:nvSpPr>
          <p:spPr bwMode="auto">
            <a:xfrm>
              <a:off x="4995" y="2864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0,8133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4" name="Rectangle 396"/>
            <p:cNvSpPr>
              <a:spLocks noChangeArrowheads="1"/>
            </p:cNvSpPr>
            <p:nvPr/>
          </p:nvSpPr>
          <p:spPr bwMode="auto">
            <a:xfrm>
              <a:off x="318" y="3096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5" name="Rectangle 397"/>
            <p:cNvSpPr>
              <a:spLocks noChangeArrowheads="1"/>
            </p:cNvSpPr>
            <p:nvPr/>
          </p:nvSpPr>
          <p:spPr bwMode="auto">
            <a:xfrm>
              <a:off x="588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0,8159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6" name="Rectangle 398"/>
            <p:cNvSpPr>
              <a:spLocks noChangeArrowheads="1"/>
            </p:cNvSpPr>
            <p:nvPr/>
          </p:nvSpPr>
          <p:spPr bwMode="auto">
            <a:xfrm>
              <a:off x="1078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0,8186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7" name="Rectangle 399"/>
            <p:cNvSpPr>
              <a:spLocks noChangeArrowheads="1"/>
            </p:cNvSpPr>
            <p:nvPr/>
          </p:nvSpPr>
          <p:spPr bwMode="auto">
            <a:xfrm>
              <a:off x="1567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0,8212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8" name="Rectangle 400"/>
            <p:cNvSpPr>
              <a:spLocks noChangeArrowheads="1"/>
            </p:cNvSpPr>
            <p:nvPr/>
          </p:nvSpPr>
          <p:spPr bwMode="auto">
            <a:xfrm>
              <a:off x="2057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0,8238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89" name="Rectangle 401"/>
            <p:cNvSpPr>
              <a:spLocks noChangeArrowheads="1"/>
            </p:cNvSpPr>
            <p:nvPr/>
          </p:nvSpPr>
          <p:spPr bwMode="auto">
            <a:xfrm>
              <a:off x="2547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0,8264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90" name="Rectangle 402"/>
            <p:cNvSpPr>
              <a:spLocks noChangeArrowheads="1"/>
            </p:cNvSpPr>
            <p:nvPr/>
          </p:nvSpPr>
          <p:spPr bwMode="auto">
            <a:xfrm>
              <a:off x="3036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0,8289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91" name="Rectangle 403"/>
            <p:cNvSpPr>
              <a:spLocks noChangeArrowheads="1"/>
            </p:cNvSpPr>
            <p:nvPr/>
          </p:nvSpPr>
          <p:spPr bwMode="auto">
            <a:xfrm>
              <a:off x="3526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0,8315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92" name="Rectangle 404"/>
            <p:cNvSpPr>
              <a:spLocks noChangeArrowheads="1"/>
            </p:cNvSpPr>
            <p:nvPr/>
          </p:nvSpPr>
          <p:spPr bwMode="auto">
            <a:xfrm>
              <a:off x="4016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0,8340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93" name="Rectangle 405"/>
            <p:cNvSpPr>
              <a:spLocks noChangeArrowheads="1"/>
            </p:cNvSpPr>
            <p:nvPr/>
          </p:nvSpPr>
          <p:spPr bwMode="auto">
            <a:xfrm>
              <a:off x="4505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0,8365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94" name="Rectangle 406"/>
            <p:cNvSpPr>
              <a:spLocks noChangeArrowheads="1"/>
            </p:cNvSpPr>
            <p:nvPr/>
          </p:nvSpPr>
          <p:spPr bwMode="auto">
            <a:xfrm>
              <a:off x="4995" y="3108"/>
              <a:ext cx="4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0,8389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895" name="Rectangle 407"/>
            <p:cNvSpPr>
              <a:spLocks noChangeArrowheads="1"/>
            </p:cNvSpPr>
            <p:nvPr/>
          </p:nvSpPr>
          <p:spPr bwMode="auto">
            <a:xfrm>
              <a:off x="364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4" name="Rectangle 408"/>
            <p:cNvSpPr>
              <a:spLocks noChangeArrowheads="1"/>
            </p:cNvSpPr>
            <p:nvPr/>
          </p:nvSpPr>
          <p:spPr bwMode="auto">
            <a:xfrm>
              <a:off x="755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5" name="Rectangle 409"/>
            <p:cNvSpPr>
              <a:spLocks noChangeArrowheads="1"/>
            </p:cNvSpPr>
            <p:nvPr/>
          </p:nvSpPr>
          <p:spPr bwMode="auto">
            <a:xfrm>
              <a:off x="1245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6" name="Rectangle 410"/>
            <p:cNvSpPr>
              <a:spLocks noChangeArrowheads="1"/>
            </p:cNvSpPr>
            <p:nvPr/>
          </p:nvSpPr>
          <p:spPr bwMode="auto">
            <a:xfrm>
              <a:off x="1734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7" name="Rectangle 411"/>
            <p:cNvSpPr>
              <a:spLocks noChangeArrowheads="1"/>
            </p:cNvSpPr>
            <p:nvPr/>
          </p:nvSpPr>
          <p:spPr bwMode="auto">
            <a:xfrm>
              <a:off x="2224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8" name="Rectangle 412"/>
            <p:cNvSpPr>
              <a:spLocks noChangeArrowheads="1"/>
            </p:cNvSpPr>
            <p:nvPr/>
          </p:nvSpPr>
          <p:spPr bwMode="auto">
            <a:xfrm>
              <a:off x="2714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29" name="Rectangle 413"/>
            <p:cNvSpPr>
              <a:spLocks noChangeArrowheads="1"/>
            </p:cNvSpPr>
            <p:nvPr/>
          </p:nvSpPr>
          <p:spPr bwMode="auto">
            <a:xfrm>
              <a:off x="3203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30" name="Rectangle 414"/>
            <p:cNvSpPr>
              <a:spLocks noChangeArrowheads="1"/>
            </p:cNvSpPr>
            <p:nvPr/>
          </p:nvSpPr>
          <p:spPr bwMode="auto">
            <a:xfrm>
              <a:off x="3693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31" name="Rectangle 415"/>
            <p:cNvSpPr>
              <a:spLocks noChangeArrowheads="1"/>
            </p:cNvSpPr>
            <p:nvPr/>
          </p:nvSpPr>
          <p:spPr bwMode="auto">
            <a:xfrm>
              <a:off x="4183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32" name="Rectangle 416"/>
            <p:cNvSpPr>
              <a:spLocks noChangeArrowheads="1"/>
            </p:cNvSpPr>
            <p:nvPr/>
          </p:nvSpPr>
          <p:spPr bwMode="auto">
            <a:xfrm>
              <a:off x="4672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33" name="Rectangle 417"/>
            <p:cNvSpPr>
              <a:spLocks noChangeArrowheads="1"/>
            </p:cNvSpPr>
            <p:nvPr/>
          </p:nvSpPr>
          <p:spPr bwMode="auto">
            <a:xfrm>
              <a:off x="5162" y="3340"/>
              <a:ext cx="1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034" name="Line 418"/>
            <p:cNvSpPr>
              <a:spLocks noChangeShapeType="1"/>
            </p:cNvSpPr>
            <p:nvPr/>
          </p:nvSpPr>
          <p:spPr bwMode="auto">
            <a:xfrm>
              <a:off x="264" y="1864"/>
              <a:ext cx="5227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3035" name="Rectangle 419"/>
            <p:cNvSpPr>
              <a:spLocks noChangeArrowheads="1"/>
            </p:cNvSpPr>
            <p:nvPr/>
          </p:nvSpPr>
          <p:spPr bwMode="auto">
            <a:xfrm>
              <a:off x="264" y="1864"/>
              <a:ext cx="522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3036" name="Rectangle 420"/>
            <p:cNvSpPr>
              <a:spLocks noChangeArrowheads="1"/>
            </p:cNvSpPr>
            <p:nvPr/>
          </p:nvSpPr>
          <p:spPr bwMode="auto">
            <a:xfrm>
              <a:off x="258" y="1614"/>
              <a:ext cx="5236" cy="1973"/>
            </a:xfrm>
            <a:prstGeom prst="rect">
              <a:avLst/>
            </a:prstGeom>
            <a:noFill/>
            <a:ln w="8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93019" name="Group 155"/>
          <p:cNvGrpSpPr>
            <a:grpSpLocks/>
          </p:cNvGrpSpPr>
          <p:nvPr/>
        </p:nvGrpSpPr>
        <p:grpSpPr bwMode="auto">
          <a:xfrm>
            <a:off x="2058988" y="1663700"/>
            <a:ext cx="5008562" cy="1033463"/>
            <a:chOff x="1297" y="768"/>
            <a:chExt cx="3155" cy="651"/>
          </a:xfrm>
        </p:grpSpPr>
        <p:sp>
          <p:nvSpPr>
            <p:cNvPr id="292866" name="Rectangle 2"/>
            <p:cNvSpPr>
              <a:spLocks noChangeArrowheads="1"/>
            </p:cNvSpPr>
            <p:nvPr/>
          </p:nvSpPr>
          <p:spPr bwMode="auto">
            <a:xfrm>
              <a:off x="1320" y="768"/>
              <a:ext cx="3132" cy="564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2867" name="Rectangle 3"/>
            <p:cNvSpPr>
              <a:spLocks noChangeArrowheads="1"/>
            </p:cNvSpPr>
            <p:nvPr/>
          </p:nvSpPr>
          <p:spPr bwMode="auto">
            <a:xfrm>
              <a:off x="1297" y="834"/>
              <a:ext cx="3120" cy="5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Probabilidades Cumulativas para a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Normal </a:t>
              </a:r>
              <a:r>
                <a:rPr lang="en-US" sz="24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Padrão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93015" name="AutoShape 151"/>
          <p:cNvSpPr>
            <a:spLocks noChangeArrowheads="1"/>
          </p:cNvSpPr>
          <p:nvPr/>
        </p:nvSpPr>
        <p:spPr bwMode="auto">
          <a:xfrm rot="5400000">
            <a:off x="1838325" y="2019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93016" name="Group 152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93017" name="Rectangle 153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93018" name="Object 15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286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3012" name="Rectangle 148"/>
          <p:cNvSpPr>
            <a:spLocks noChangeArrowheads="1"/>
          </p:cNvSpPr>
          <p:nvPr/>
        </p:nvSpPr>
        <p:spPr bwMode="auto">
          <a:xfrm>
            <a:off x="93661" y="3726316"/>
            <a:ext cx="507111" cy="41910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3013" name="Rectangle 149"/>
          <p:cNvSpPr>
            <a:spLocks noChangeArrowheads="1"/>
          </p:cNvSpPr>
          <p:nvPr/>
        </p:nvSpPr>
        <p:spPr bwMode="auto">
          <a:xfrm>
            <a:off x="1408754" y="3740603"/>
            <a:ext cx="859155" cy="41910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3014" name="Rectangle 150"/>
          <p:cNvSpPr>
            <a:spLocks noChangeArrowheads="1"/>
          </p:cNvSpPr>
          <p:nvPr/>
        </p:nvSpPr>
        <p:spPr bwMode="auto">
          <a:xfrm>
            <a:off x="1536806" y="2622095"/>
            <a:ext cx="633890" cy="40005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3021" name="Rectangle 157"/>
          <p:cNvSpPr>
            <a:spLocks noChangeArrowheads="1"/>
          </p:cNvSpPr>
          <p:nvPr/>
        </p:nvSpPr>
        <p:spPr bwMode="auto">
          <a:xfrm>
            <a:off x="687388" y="844952"/>
            <a:ext cx="7704258" cy="6944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3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015" grpId="0" animBg="1"/>
      <p:bldP spid="293012" grpId="0" animBg="1"/>
      <p:bldP spid="293013" grpId="0" animBg="1"/>
      <p:bldP spid="2930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428750" y="1689100"/>
            <a:ext cx="6343650" cy="40576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4881563" y="518001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0,77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4271963" y="5180013"/>
            <a:ext cx="72135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2087563" y="50466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1547813" y="3656013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Área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0,7291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949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7563" y="4883150"/>
          <a:ext cx="2730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3" name="Equation" r:id="rId4" imgW="176040" imgH="228600" progId="">
                  <p:embed/>
                </p:oleObj>
              </mc:Choice>
              <mc:Fallback>
                <p:oleObj name="Equation" r:id="rId4" imgW="176040" imgH="228600" progId="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883150"/>
                        <a:ext cx="2730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5063" name="Group 151"/>
          <p:cNvGrpSpPr>
            <a:grpSpLocks/>
          </p:cNvGrpSpPr>
          <p:nvPr/>
        </p:nvGrpSpPr>
        <p:grpSpPr bwMode="auto">
          <a:xfrm>
            <a:off x="1460501" y="1903414"/>
            <a:ext cx="2171701" cy="830263"/>
            <a:chOff x="980" y="1119"/>
            <a:chExt cx="1368" cy="523"/>
          </a:xfrm>
        </p:grpSpPr>
        <p:sp>
          <p:nvSpPr>
            <p:cNvPr id="295064" name="Text Box 152"/>
            <p:cNvSpPr txBox="1">
              <a:spLocks noChangeArrowheads="1"/>
            </p:cNvSpPr>
            <p:nvPr/>
          </p:nvSpPr>
          <p:spPr bwMode="auto">
            <a:xfrm>
              <a:off x="980" y="1119"/>
              <a:ext cx="1368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de    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95065" name="Object 1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55" y="1432"/>
            <a:ext cx="12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04" name="Equation" r:id="rId6" imgW="176040" imgH="228600" progId="">
                    <p:embed/>
                  </p:oleObj>
                </mc:Choice>
                <mc:Fallback>
                  <p:oleObj name="Equation" r:id="rId6" imgW="176040" imgH="228600" progId="">
                    <p:embed/>
                    <p:pic>
                      <p:nvPicPr>
                        <p:cNvPr id="0" name="Picture 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1432"/>
                          <a:ext cx="12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066" name="AutoShape 154"/>
          <p:cNvSpPr>
            <a:spLocks noChangeArrowheads="1"/>
          </p:cNvSpPr>
          <p:nvPr/>
        </p:nvSpPr>
        <p:spPr bwMode="auto">
          <a:xfrm rot="5400000">
            <a:off x="1171575" y="3644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5067" name="Freeform 155"/>
          <p:cNvSpPr>
            <a:spLocks/>
          </p:cNvSpPr>
          <p:nvPr/>
        </p:nvSpPr>
        <p:spPr bwMode="auto">
          <a:xfrm>
            <a:off x="2336800" y="1971675"/>
            <a:ext cx="4489450" cy="3063875"/>
          </a:xfrm>
          <a:custGeom>
            <a:avLst/>
            <a:gdLst/>
            <a:ahLst/>
            <a:cxnLst>
              <a:cxn ang="0">
                <a:pos x="1356" y="20"/>
              </a:cxn>
              <a:cxn ang="0">
                <a:pos x="1264" y="108"/>
              </a:cxn>
              <a:cxn ang="0">
                <a:pos x="1198" y="208"/>
              </a:cxn>
              <a:cxn ang="0">
                <a:pos x="1138" y="332"/>
              </a:cxn>
              <a:cxn ang="0">
                <a:pos x="1092" y="440"/>
              </a:cxn>
              <a:cxn ang="0">
                <a:pos x="1054" y="538"/>
              </a:cxn>
              <a:cxn ang="0">
                <a:pos x="1014" y="648"/>
              </a:cxn>
              <a:cxn ang="0">
                <a:pos x="978" y="760"/>
              </a:cxn>
              <a:cxn ang="0">
                <a:pos x="946" y="876"/>
              </a:cxn>
              <a:cxn ang="0">
                <a:pos x="922" y="978"/>
              </a:cxn>
              <a:cxn ang="0">
                <a:pos x="886" y="1082"/>
              </a:cxn>
              <a:cxn ang="0">
                <a:pos x="848" y="1198"/>
              </a:cxn>
              <a:cxn ang="0">
                <a:pos x="812" y="1292"/>
              </a:cxn>
              <a:cxn ang="0">
                <a:pos x="754" y="1410"/>
              </a:cxn>
              <a:cxn ang="0">
                <a:pos x="684" y="1520"/>
              </a:cxn>
              <a:cxn ang="0">
                <a:pos x="604" y="1620"/>
              </a:cxn>
              <a:cxn ang="0">
                <a:pos x="496" y="1694"/>
              </a:cxn>
              <a:cxn ang="0">
                <a:pos x="394" y="1742"/>
              </a:cxn>
              <a:cxn ang="0">
                <a:pos x="292" y="1788"/>
              </a:cxn>
              <a:cxn ang="0">
                <a:pos x="200" y="1824"/>
              </a:cxn>
              <a:cxn ang="0">
                <a:pos x="76" y="1864"/>
              </a:cxn>
              <a:cxn ang="0">
                <a:pos x="0" y="1880"/>
              </a:cxn>
              <a:cxn ang="0">
                <a:pos x="2824" y="1928"/>
              </a:cxn>
              <a:cxn ang="0">
                <a:pos x="2796" y="1874"/>
              </a:cxn>
              <a:cxn ang="0">
                <a:pos x="2710" y="1848"/>
              </a:cxn>
              <a:cxn ang="0">
                <a:pos x="2578" y="1808"/>
              </a:cxn>
              <a:cxn ang="0">
                <a:pos x="2464" y="1760"/>
              </a:cxn>
              <a:cxn ang="0">
                <a:pos x="2332" y="1694"/>
              </a:cxn>
              <a:cxn ang="0">
                <a:pos x="2296" y="1664"/>
              </a:cxn>
              <a:cxn ang="0">
                <a:pos x="2212" y="1596"/>
              </a:cxn>
              <a:cxn ang="0">
                <a:pos x="2130" y="1502"/>
              </a:cxn>
              <a:cxn ang="0">
                <a:pos x="2066" y="1398"/>
              </a:cxn>
              <a:cxn ang="0">
                <a:pos x="2022" y="1306"/>
              </a:cxn>
              <a:cxn ang="0">
                <a:pos x="1978" y="1204"/>
              </a:cxn>
              <a:cxn ang="0">
                <a:pos x="1948" y="1122"/>
              </a:cxn>
              <a:cxn ang="0">
                <a:pos x="1916" y="1026"/>
              </a:cxn>
              <a:cxn ang="0">
                <a:pos x="1884" y="902"/>
              </a:cxn>
              <a:cxn ang="0">
                <a:pos x="1846" y="774"/>
              </a:cxn>
              <a:cxn ang="0">
                <a:pos x="1806" y="654"/>
              </a:cxn>
              <a:cxn ang="0">
                <a:pos x="1762" y="530"/>
              </a:cxn>
              <a:cxn ang="0">
                <a:pos x="1716" y="408"/>
              </a:cxn>
              <a:cxn ang="0">
                <a:pos x="1684" y="336"/>
              </a:cxn>
              <a:cxn ang="0">
                <a:pos x="1634" y="238"/>
              </a:cxn>
              <a:cxn ang="0">
                <a:pos x="1576" y="138"/>
              </a:cxn>
              <a:cxn ang="0">
                <a:pos x="1604" y="182"/>
              </a:cxn>
              <a:cxn ang="0">
                <a:pos x="1588" y="156"/>
              </a:cxn>
              <a:cxn ang="0">
                <a:pos x="1510" y="54"/>
              </a:cxn>
              <a:cxn ang="0">
                <a:pos x="1450" y="6"/>
              </a:cxn>
            </a:cxnLst>
            <a:rect l="0" t="0" r="r" b="b"/>
            <a:pathLst>
              <a:path w="2828" h="1930">
                <a:moveTo>
                  <a:pt x="1424" y="0"/>
                </a:moveTo>
                <a:lnTo>
                  <a:pt x="1388" y="8"/>
                </a:lnTo>
                <a:lnTo>
                  <a:pt x="1356" y="20"/>
                </a:lnTo>
                <a:lnTo>
                  <a:pt x="1320" y="44"/>
                </a:lnTo>
                <a:lnTo>
                  <a:pt x="1292" y="72"/>
                </a:lnTo>
                <a:lnTo>
                  <a:pt x="1264" y="108"/>
                </a:lnTo>
                <a:lnTo>
                  <a:pt x="1240" y="144"/>
                </a:lnTo>
                <a:lnTo>
                  <a:pt x="1222" y="174"/>
                </a:lnTo>
                <a:lnTo>
                  <a:pt x="1198" y="208"/>
                </a:lnTo>
                <a:lnTo>
                  <a:pt x="1180" y="246"/>
                </a:lnTo>
                <a:lnTo>
                  <a:pt x="1156" y="292"/>
                </a:lnTo>
                <a:lnTo>
                  <a:pt x="1138" y="332"/>
                </a:lnTo>
                <a:lnTo>
                  <a:pt x="1120" y="372"/>
                </a:lnTo>
                <a:lnTo>
                  <a:pt x="1106" y="402"/>
                </a:lnTo>
                <a:lnTo>
                  <a:pt x="1092" y="440"/>
                </a:lnTo>
                <a:lnTo>
                  <a:pt x="1080" y="474"/>
                </a:lnTo>
                <a:lnTo>
                  <a:pt x="1064" y="506"/>
                </a:lnTo>
                <a:lnTo>
                  <a:pt x="1054" y="538"/>
                </a:lnTo>
                <a:lnTo>
                  <a:pt x="1040" y="576"/>
                </a:lnTo>
                <a:lnTo>
                  <a:pt x="1028" y="612"/>
                </a:lnTo>
                <a:lnTo>
                  <a:pt x="1014" y="648"/>
                </a:lnTo>
                <a:lnTo>
                  <a:pt x="1000" y="686"/>
                </a:lnTo>
                <a:lnTo>
                  <a:pt x="988" y="730"/>
                </a:lnTo>
                <a:lnTo>
                  <a:pt x="978" y="760"/>
                </a:lnTo>
                <a:lnTo>
                  <a:pt x="966" y="800"/>
                </a:lnTo>
                <a:lnTo>
                  <a:pt x="956" y="836"/>
                </a:lnTo>
                <a:lnTo>
                  <a:pt x="946" y="876"/>
                </a:lnTo>
                <a:lnTo>
                  <a:pt x="936" y="908"/>
                </a:lnTo>
                <a:lnTo>
                  <a:pt x="928" y="944"/>
                </a:lnTo>
                <a:lnTo>
                  <a:pt x="922" y="978"/>
                </a:lnTo>
                <a:lnTo>
                  <a:pt x="916" y="1008"/>
                </a:lnTo>
                <a:lnTo>
                  <a:pt x="904" y="1044"/>
                </a:lnTo>
                <a:lnTo>
                  <a:pt x="886" y="1082"/>
                </a:lnTo>
                <a:lnTo>
                  <a:pt x="874" y="1118"/>
                </a:lnTo>
                <a:lnTo>
                  <a:pt x="856" y="1172"/>
                </a:lnTo>
                <a:lnTo>
                  <a:pt x="848" y="1198"/>
                </a:lnTo>
                <a:lnTo>
                  <a:pt x="838" y="1226"/>
                </a:lnTo>
                <a:lnTo>
                  <a:pt x="824" y="1268"/>
                </a:lnTo>
                <a:lnTo>
                  <a:pt x="812" y="1292"/>
                </a:lnTo>
                <a:lnTo>
                  <a:pt x="790" y="1334"/>
                </a:lnTo>
                <a:lnTo>
                  <a:pt x="772" y="1370"/>
                </a:lnTo>
                <a:lnTo>
                  <a:pt x="754" y="1410"/>
                </a:lnTo>
                <a:lnTo>
                  <a:pt x="730" y="1448"/>
                </a:lnTo>
                <a:lnTo>
                  <a:pt x="708" y="1484"/>
                </a:lnTo>
                <a:lnTo>
                  <a:pt x="684" y="1520"/>
                </a:lnTo>
                <a:lnTo>
                  <a:pt x="660" y="1550"/>
                </a:lnTo>
                <a:lnTo>
                  <a:pt x="640" y="1584"/>
                </a:lnTo>
                <a:lnTo>
                  <a:pt x="604" y="1620"/>
                </a:lnTo>
                <a:lnTo>
                  <a:pt x="580" y="1638"/>
                </a:lnTo>
                <a:lnTo>
                  <a:pt x="550" y="1662"/>
                </a:lnTo>
                <a:lnTo>
                  <a:pt x="496" y="1694"/>
                </a:lnTo>
                <a:lnTo>
                  <a:pt x="458" y="1712"/>
                </a:lnTo>
                <a:lnTo>
                  <a:pt x="426" y="1726"/>
                </a:lnTo>
                <a:lnTo>
                  <a:pt x="394" y="1742"/>
                </a:lnTo>
                <a:lnTo>
                  <a:pt x="362" y="1758"/>
                </a:lnTo>
                <a:lnTo>
                  <a:pt x="328" y="1776"/>
                </a:lnTo>
                <a:lnTo>
                  <a:pt x="292" y="1788"/>
                </a:lnTo>
                <a:lnTo>
                  <a:pt x="266" y="1796"/>
                </a:lnTo>
                <a:lnTo>
                  <a:pt x="236" y="1808"/>
                </a:lnTo>
                <a:lnTo>
                  <a:pt x="200" y="1824"/>
                </a:lnTo>
                <a:lnTo>
                  <a:pt x="160" y="1836"/>
                </a:lnTo>
                <a:lnTo>
                  <a:pt x="110" y="1850"/>
                </a:lnTo>
                <a:lnTo>
                  <a:pt x="76" y="1864"/>
                </a:lnTo>
                <a:lnTo>
                  <a:pt x="44" y="1872"/>
                </a:lnTo>
                <a:lnTo>
                  <a:pt x="18" y="1878"/>
                </a:lnTo>
                <a:lnTo>
                  <a:pt x="0" y="1880"/>
                </a:lnTo>
                <a:lnTo>
                  <a:pt x="0" y="1906"/>
                </a:lnTo>
                <a:lnTo>
                  <a:pt x="0" y="1930"/>
                </a:lnTo>
                <a:lnTo>
                  <a:pt x="2824" y="1928"/>
                </a:lnTo>
                <a:lnTo>
                  <a:pt x="2828" y="1900"/>
                </a:lnTo>
                <a:lnTo>
                  <a:pt x="2824" y="1882"/>
                </a:lnTo>
                <a:lnTo>
                  <a:pt x="2796" y="1874"/>
                </a:lnTo>
                <a:lnTo>
                  <a:pt x="2764" y="1864"/>
                </a:lnTo>
                <a:lnTo>
                  <a:pt x="2736" y="1856"/>
                </a:lnTo>
                <a:lnTo>
                  <a:pt x="2710" y="1848"/>
                </a:lnTo>
                <a:lnTo>
                  <a:pt x="2672" y="1836"/>
                </a:lnTo>
                <a:lnTo>
                  <a:pt x="2636" y="1824"/>
                </a:lnTo>
                <a:lnTo>
                  <a:pt x="2578" y="1808"/>
                </a:lnTo>
                <a:lnTo>
                  <a:pt x="2536" y="1790"/>
                </a:lnTo>
                <a:lnTo>
                  <a:pt x="2506" y="1778"/>
                </a:lnTo>
                <a:lnTo>
                  <a:pt x="2464" y="1760"/>
                </a:lnTo>
                <a:lnTo>
                  <a:pt x="2428" y="1742"/>
                </a:lnTo>
                <a:lnTo>
                  <a:pt x="2380" y="1716"/>
                </a:lnTo>
                <a:lnTo>
                  <a:pt x="2332" y="1694"/>
                </a:lnTo>
                <a:lnTo>
                  <a:pt x="2312" y="1676"/>
                </a:lnTo>
                <a:lnTo>
                  <a:pt x="2304" y="1670"/>
                </a:lnTo>
                <a:lnTo>
                  <a:pt x="2296" y="1664"/>
                </a:lnTo>
                <a:lnTo>
                  <a:pt x="2268" y="1648"/>
                </a:lnTo>
                <a:lnTo>
                  <a:pt x="2238" y="1622"/>
                </a:lnTo>
                <a:lnTo>
                  <a:pt x="2212" y="1596"/>
                </a:lnTo>
                <a:lnTo>
                  <a:pt x="2186" y="1574"/>
                </a:lnTo>
                <a:lnTo>
                  <a:pt x="2156" y="1538"/>
                </a:lnTo>
                <a:lnTo>
                  <a:pt x="2130" y="1502"/>
                </a:lnTo>
                <a:lnTo>
                  <a:pt x="2106" y="1468"/>
                </a:lnTo>
                <a:lnTo>
                  <a:pt x="2086" y="1434"/>
                </a:lnTo>
                <a:lnTo>
                  <a:pt x="2066" y="1398"/>
                </a:lnTo>
                <a:lnTo>
                  <a:pt x="2048" y="1364"/>
                </a:lnTo>
                <a:lnTo>
                  <a:pt x="2034" y="1334"/>
                </a:lnTo>
                <a:lnTo>
                  <a:pt x="2022" y="1306"/>
                </a:lnTo>
                <a:lnTo>
                  <a:pt x="2006" y="1272"/>
                </a:lnTo>
                <a:lnTo>
                  <a:pt x="1994" y="1240"/>
                </a:lnTo>
                <a:lnTo>
                  <a:pt x="1978" y="1204"/>
                </a:lnTo>
                <a:lnTo>
                  <a:pt x="1966" y="1172"/>
                </a:lnTo>
                <a:lnTo>
                  <a:pt x="1956" y="1148"/>
                </a:lnTo>
                <a:lnTo>
                  <a:pt x="1948" y="1122"/>
                </a:lnTo>
                <a:lnTo>
                  <a:pt x="1938" y="1094"/>
                </a:lnTo>
                <a:lnTo>
                  <a:pt x="1928" y="1064"/>
                </a:lnTo>
                <a:lnTo>
                  <a:pt x="1916" y="1026"/>
                </a:lnTo>
                <a:lnTo>
                  <a:pt x="1904" y="982"/>
                </a:lnTo>
                <a:lnTo>
                  <a:pt x="1892" y="940"/>
                </a:lnTo>
                <a:lnTo>
                  <a:pt x="1884" y="902"/>
                </a:lnTo>
                <a:lnTo>
                  <a:pt x="1870" y="862"/>
                </a:lnTo>
                <a:lnTo>
                  <a:pt x="1858" y="812"/>
                </a:lnTo>
                <a:lnTo>
                  <a:pt x="1846" y="774"/>
                </a:lnTo>
                <a:lnTo>
                  <a:pt x="1840" y="744"/>
                </a:lnTo>
                <a:lnTo>
                  <a:pt x="1828" y="708"/>
                </a:lnTo>
                <a:lnTo>
                  <a:pt x="1806" y="654"/>
                </a:lnTo>
                <a:lnTo>
                  <a:pt x="1792" y="606"/>
                </a:lnTo>
                <a:lnTo>
                  <a:pt x="1774" y="560"/>
                </a:lnTo>
                <a:lnTo>
                  <a:pt x="1762" y="530"/>
                </a:lnTo>
                <a:lnTo>
                  <a:pt x="1750" y="494"/>
                </a:lnTo>
                <a:lnTo>
                  <a:pt x="1728" y="444"/>
                </a:lnTo>
                <a:lnTo>
                  <a:pt x="1716" y="408"/>
                </a:lnTo>
                <a:lnTo>
                  <a:pt x="1702" y="386"/>
                </a:lnTo>
                <a:lnTo>
                  <a:pt x="1696" y="364"/>
                </a:lnTo>
                <a:lnTo>
                  <a:pt x="1684" y="336"/>
                </a:lnTo>
                <a:lnTo>
                  <a:pt x="1666" y="298"/>
                </a:lnTo>
                <a:lnTo>
                  <a:pt x="1648" y="264"/>
                </a:lnTo>
                <a:lnTo>
                  <a:pt x="1634" y="238"/>
                </a:lnTo>
                <a:lnTo>
                  <a:pt x="1620" y="212"/>
                </a:lnTo>
                <a:lnTo>
                  <a:pt x="1600" y="176"/>
                </a:lnTo>
                <a:lnTo>
                  <a:pt x="1576" y="138"/>
                </a:lnTo>
                <a:lnTo>
                  <a:pt x="1582" y="146"/>
                </a:lnTo>
                <a:lnTo>
                  <a:pt x="1590" y="158"/>
                </a:lnTo>
                <a:lnTo>
                  <a:pt x="1604" y="182"/>
                </a:lnTo>
                <a:lnTo>
                  <a:pt x="1614" y="200"/>
                </a:lnTo>
                <a:lnTo>
                  <a:pt x="1598" y="170"/>
                </a:lnTo>
                <a:lnTo>
                  <a:pt x="1588" y="156"/>
                </a:lnTo>
                <a:lnTo>
                  <a:pt x="1564" y="114"/>
                </a:lnTo>
                <a:lnTo>
                  <a:pt x="1540" y="84"/>
                </a:lnTo>
                <a:lnTo>
                  <a:pt x="1510" y="54"/>
                </a:lnTo>
                <a:lnTo>
                  <a:pt x="1492" y="36"/>
                </a:lnTo>
                <a:lnTo>
                  <a:pt x="1474" y="18"/>
                </a:lnTo>
                <a:lnTo>
                  <a:pt x="1450" y="6"/>
                </a:lnTo>
                <a:lnTo>
                  <a:pt x="1424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5068" name="Freeform 156"/>
          <p:cNvSpPr>
            <a:spLocks/>
          </p:cNvSpPr>
          <p:nvPr/>
        </p:nvSpPr>
        <p:spPr bwMode="auto">
          <a:xfrm>
            <a:off x="2336800" y="1976438"/>
            <a:ext cx="2946400" cy="3065462"/>
          </a:xfrm>
          <a:custGeom>
            <a:avLst/>
            <a:gdLst/>
            <a:ahLst/>
            <a:cxnLst>
              <a:cxn ang="0">
                <a:pos x="1379" y="5"/>
              </a:cxn>
              <a:cxn ang="0">
                <a:pos x="1314" y="45"/>
              </a:cxn>
              <a:cxn ang="0">
                <a:pos x="1258" y="109"/>
              </a:cxn>
              <a:cxn ang="0">
                <a:pos x="1216" y="176"/>
              </a:cxn>
              <a:cxn ang="0">
                <a:pos x="1177" y="250"/>
              </a:cxn>
              <a:cxn ang="0">
                <a:pos x="1137" y="333"/>
              </a:cxn>
              <a:cxn ang="0">
                <a:pos x="1107" y="398"/>
              </a:cxn>
              <a:cxn ang="0">
                <a:pos x="1080" y="469"/>
              </a:cxn>
              <a:cxn ang="0">
                <a:pos x="1056" y="533"/>
              </a:cxn>
              <a:cxn ang="0">
                <a:pos x="1026" y="614"/>
              </a:cxn>
              <a:cxn ang="0">
                <a:pos x="1000" y="686"/>
              </a:cxn>
              <a:cxn ang="0">
                <a:pos x="979" y="756"/>
              </a:cxn>
              <a:cxn ang="0">
                <a:pos x="958" y="824"/>
              </a:cxn>
              <a:cxn ang="0">
                <a:pos x="938" y="901"/>
              </a:cxn>
              <a:cxn ang="0">
                <a:pos x="917" y="979"/>
              </a:cxn>
              <a:cxn ang="0">
                <a:pos x="899" y="1048"/>
              </a:cxn>
              <a:cxn ang="0">
                <a:pos x="872" y="1132"/>
              </a:cxn>
              <a:cxn ang="0">
                <a:pos x="843" y="1207"/>
              </a:cxn>
              <a:cxn ang="0">
                <a:pos x="815" y="1274"/>
              </a:cxn>
              <a:cxn ang="0">
                <a:pos x="787" y="1338"/>
              </a:cxn>
              <a:cxn ang="0">
                <a:pos x="748" y="1421"/>
              </a:cxn>
              <a:cxn ang="0">
                <a:pos x="703" y="1495"/>
              </a:cxn>
              <a:cxn ang="0">
                <a:pos x="657" y="1557"/>
              </a:cxn>
              <a:cxn ang="0">
                <a:pos x="592" y="1627"/>
              </a:cxn>
              <a:cxn ang="0">
                <a:pos x="530" y="1667"/>
              </a:cxn>
              <a:cxn ang="0">
                <a:pos x="450" y="1715"/>
              </a:cxn>
              <a:cxn ang="0">
                <a:pos x="376" y="1753"/>
              </a:cxn>
              <a:cxn ang="0">
                <a:pos x="298" y="1781"/>
              </a:cxn>
              <a:cxn ang="0">
                <a:pos x="240" y="1805"/>
              </a:cxn>
              <a:cxn ang="0">
                <a:pos x="174" y="1829"/>
              </a:cxn>
              <a:cxn ang="0">
                <a:pos x="94" y="1855"/>
              </a:cxn>
              <a:cxn ang="0">
                <a:pos x="22" y="1875"/>
              </a:cxn>
              <a:cxn ang="0">
                <a:pos x="4" y="1893"/>
              </a:cxn>
              <a:cxn ang="0">
                <a:pos x="0" y="1929"/>
              </a:cxn>
              <a:cxn ang="0">
                <a:pos x="1846" y="785"/>
              </a:cxn>
              <a:cxn ang="0">
                <a:pos x="1840" y="746"/>
              </a:cxn>
              <a:cxn ang="0">
                <a:pos x="1811" y="657"/>
              </a:cxn>
              <a:cxn ang="0">
                <a:pos x="1779" y="563"/>
              </a:cxn>
              <a:cxn ang="0">
                <a:pos x="1750" y="490"/>
              </a:cxn>
              <a:cxn ang="0">
                <a:pos x="1717" y="412"/>
              </a:cxn>
              <a:cxn ang="0">
                <a:pos x="1708" y="388"/>
              </a:cxn>
              <a:cxn ang="0">
                <a:pos x="1669" y="302"/>
              </a:cxn>
              <a:cxn ang="0">
                <a:pos x="1633" y="226"/>
              </a:cxn>
              <a:cxn ang="0">
                <a:pos x="1592" y="164"/>
              </a:cxn>
              <a:cxn ang="0">
                <a:pos x="1572" y="138"/>
              </a:cxn>
              <a:cxn ang="0">
                <a:pos x="1605" y="186"/>
              </a:cxn>
              <a:cxn ang="0">
                <a:pos x="1596" y="174"/>
              </a:cxn>
              <a:cxn ang="0">
                <a:pos x="1560" y="115"/>
              </a:cxn>
              <a:cxn ang="0">
                <a:pos x="1512" y="57"/>
              </a:cxn>
              <a:cxn ang="0">
                <a:pos x="1469" y="19"/>
              </a:cxn>
              <a:cxn ang="0">
                <a:pos x="1412" y="2"/>
              </a:cxn>
            </a:cxnLst>
            <a:rect l="0" t="0" r="r" b="b"/>
            <a:pathLst>
              <a:path w="1856" h="1931">
                <a:moveTo>
                  <a:pt x="1412" y="0"/>
                </a:moveTo>
                <a:lnTo>
                  <a:pt x="1379" y="5"/>
                </a:lnTo>
                <a:lnTo>
                  <a:pt x="1349" y="15"/>
                </a:lnTo>
                <a:lnTo>
                  <a:pt x="1314" y="45"/>
                </a:lnTo>
                <a:lnTo>
                  <a:pt x="1288" y="75"/>
                </a:lnTo>
                <a:lnTo>
                  <a:pt x="1258" y="109"/>
                </a:lnTo>
                <a:lnTo>
                  <a:pt x="1234" y="146"/>
                </a:lnTo>
                <a:lnTo>
                  <a:pt x="1216" y="176"/>
                </a:lnTo>
                <a:lnTo>
                  <a:pt x="1195" y="219"/>
                </a:lnTo>
                <a:lnTo>
                  <a:pt x="1177" y="250"/>
                </a:lnTo>
                <a:lnTo>
                  <a:pt x="1157" y="292"/>
                </a:lnTo>
                <a:lnTo>
                  <a:pt x="1137" y="333"/>
                </a:lnTo>
                <a:lnTo>
                  <a:pt x="1121" y="367"/>
                </a:lnTo>
                <a:lnTo>
                  <a:pt x="1107" y="398"/>
                </a:lnTo>
                <a:lnTo>
                  <a:pt x="1092" y="437"/>
                </a:lnTo>
                <a:lnTo>
                  <a:pt x="1080" y="469"/>
                </a:lnTo>
                <a:lnTo>
                  <a:pt x="1068" y="500"/>
                </a:lnTo>
                <a:lnTo>
                  <a:pt x="1056" y="533"/>
                </a:lnTo>
                <a:lnTo>
                  <a:pt x="1041" y="572"/>
                </a:lnTo>
                <a:lnTo>
                  <a:pt x="1026" y="614"/>
                </a:lnTo>
                <a:lnTo>
                  <a:pt x="1014" y="648"/>
                </a:lnTo>
                <a:lnTo>
                  <a:pt x="1000" y="686"/>
                </a:lnTo>
                <a:lnTo>
                  <a:pt x="986" y="732"/>
                </a:lnTo>
                <a:lnTo>
                  <a:pt x="979" y="756"/>
                </a:lnTo>
                <a:lnTo>
                  <a:pt x="968" y="786"/>
                </a:lnTo>
                <a:lnTo>
                  <a:pt x="958" y="824"/>
                </a:lnTo>
                <a:lnTo>
                  <a:pt x="946" y="870"/>
                </a:lnTo>
                <a:lnTo>
                  <a:pt x="938" y="901"/>
                </a:lnTo>
                <a:lnTo>
                  <a:pt x="928" y="943"/>
                </a:lnTo>
                <a:lnTo>
                  <a:pt x="917" y="979"/>
                </a:lnTo>
                <a:lnTo>
                  <a:pt x="908" y="1013"/>
                </a:lnTo>
                <a:lnTo>
                  <a:pt x="899" y="1048"/>
                </a:lnTo>
                <a:lnTo>
                  <a:pt x="887" y="1088"/>
                </a:lnTo>
                <a:lnTo>
                  <a:pt x="872" y="1132"/>
                </a:lnTo>
                <a:lnTo>
                  <a:pt x="857" y="1174"/>
                </a:lnTo>
                <a:lnTo>
                  <a:pt x="843" y="1207"/>
                </a:lnTo>
                <a:lnTo>
                  <a:pt x="831" y="1241"/>
                </a:lnTo>
                <a:lnTo>
                  <a:pt x="815" y="1274"/>
                </a:lnTo>
                <a:lnTo>
                  <a:pt x="804" y="1304"/>
                </a:lnTo>
                <a:lnTo>
                  <a:pt x="787" y="1338"/>
                </a:lnTo>
                <a:lnTo>
                  <a:pt x="766" y="1380"/>
                </a:lnTo>
                <a:cubicBezTo>
                  <a:pt x="760" y="1394"/>
                  <a:pt x="754" y="1409"/>
                  <a:pt x="748" y="1421"/>
                </a:cubicBezTo>
                <a:cubicBezTo>
                  <a:pt x="742" y="1433"/>
                  <a:pt x="737" y="1440"/>
                  <a:pt x="730" y="1452"/>
                </a:cubicBezTo>
                <a:cubicBezTo>
                  <a:pt x="723" y="1464"/>
                  <a:pt x="711" y="1483"/>
                  <a:pt x="703" y="1495"/>
                </a:cubicBezTo>
                <a:cubicBezTo>
                  <a:pt x="695" y="1507"/>
                  <a:pt x="688" y="1514"/>
                  <a:pt x="681" y="1524"/>
                </a:cubicBezTo>
                <a:cubicBezTo>
                  <a:pt x="674" y="1534"/>
                  <a:pt x="665" y="1546"/>
                  <a:pt x="657" y="1557"/>
                </a:cubicBezTo>
                <a:lnTo>
                  <a:pt x="630" y="1592"/>
                </a:lnTo>
                <a:lnTo>
                  <a:pt x="592" y="1627"/>
                </a:lnTo>
                <a:lnTo>
                  <a:pt x="568" y="1645"/>
                </a:lnTo>
                <a:lnTo>
                  <a:pt x="530" y="1667"/>
                </a:lnTo>
                <a:lnTo>
                  <a:pt x="486" y="1695"/>
                </a:lnTo>
                <a:lnTo>
                  <a:pt x="450" y="1715"/>
                </a:lnTo>
                <a:lnTo>
                  <a:pt x="408" y="1735"/>
                </a:lnTo>
                <a:lnTo>
                  <a:pt x="376" y="1753"/>
                </a:lnTo>
                <a:lnTo>
                  <a:pt x="338" y="1767"/>
                </a:lnTo>
                <a:lnTo>
                  <a:pt x="298" y="1781"/>
                </a:lnTo>
                <a:lnTo>
                  <a:pt x="268" y="1797"/>
                </a:lnTo>
                <a:lnTo>
                  <a:pt x="240" y="1805"/>
                </a:lnTo>
                <a:lnTo>
                  <a:pt x="212" y="1815"/>
                </a:lnTo>
                <a:lnTo>
                  <a:pt x="174" y="1829"/>
                </a:lnTo>
                <a:lnTo>
                  <a:pt x="136" y="1843"/>
                </a:lnTo>
                <a:lnTo>
                  <a:pt x="94" y="1855"/>
                </a:lnTo>
                <a:lnTo>
                  <a:pt x="62" y="1865"/>
                </a:lnTo>
                <a:lnTo>
                  <a:pt x="22" y="1875"/>
                </a:lnTo>
                <a:lnTo>
                  <a:pt x="4" y="1881"/>
                </a:lnTo>
                <a:lnTo>
                  <a:pt x="4" y="1893"/>
                </a:lnTo>
                <a:lnTo>
                  <a:pt x="2" y="1909"/>
                </a:lnTo>
                <a:lnTo>
                  <a:pt x="0" y="1929"/>
                </a:lnTo>
                <a:lnTo>
                  <a:pt x="1856" y="1931"/>
                </a:lnTo>
                <a:lnTo>
                  <a:pt x="1846" y="785"/>
                </a:lnTo>
                <a:lnTo>
                  <a:pt x="1848" y="779"/>
                </a:lnTo>
                <a:lnTo>
                  <a:pt x="1840" y="746"/>
                </a:lnTo>
                <a:lnTo>
                  <a:pt x="1828" y="707"/>
                </a:lnTo>
                <a:lnTo>
                  <a:pt x="1811" y="657"/>
                </a:lnTo>
                <a:lnTo>
                  <a:pt x="1793" y="605"/>
                </a:lnTo>
                <a:lnTo>
                  <a:pt x="1779" y="563"/>
                </a:lnTo>
                <a:lnTo>
                  <a:pt x="1765" y="529"/>
                </a:lnTo>
                <a:lnTo>
                  <a:pt x="1750" y="490"/>
                </a:lnTo>
                <a:lnTo>
                  <a:pt x="1734" y="449"/>
                </a:lnTo>
                <a:lnTo>
                  <a:pt x="1717" y="412"/>
                </a:lnTo>
                <a:lnTo>
                  <a:pt x="1698" y="367"/>
                </a:lnTo>
                <a:lnTo>
                  <a:pt x="1708" y="388"/>
                </a:lnTo>
                <a:lnTo>
                  <a:pt x="1686" y="336"/>
                </a:lnTo>
                <a:lnTo>
                  <a:pt x="1669" y="302"/>
                </a:lnTo>
                <a:lnTo>
                  <a:pt x="1648" y="259"/>
                </a:lnTo>
                <a:lnTo>
                  <a:pt x="1633" y="226"/>
                </a:lnTo>
                <a:lnTo>
                  <a:pt x="1620" y="208"/>
                </a:lnTo>
                <a:lnTo>
                  <a:pt x="1592" y="164"/>
                </a:lnTo>
                <a:lnTo>
                  <a:pt x="1583" y="153"/>
                </a:lnTo>
                <a:lnTo>
                  <a:pt x="1572" y="138"/>
                </a:lnTo>
                <a:lnTo>
                  <a:pt x="1576" y="144"/>
                </a:lnTo>
                <a:lnTo>
                  <a:pt x="1605" y="186"/>
                </a:lnTo>
                <a:lnTo>
                  <a:pt x="1614" y="199"/>
                </a:lnTo>
                <a:lnTo>
                  <a:pt x="1596" y="174"/>
                </a:lnTo>
                <a:lnTo>
                  <a:pt x="1589" y="159"/>
                </a:lnTo>
                <a:lnTo>
                  <a:pt x="1560" y="115"/>
                </a:lnTo>
                <a:lnTo>
                  <a:pt x="1536" y="85"/>
                </a:lnTo>
                <a:lnTo>
                  <a:pt x="1512" y="57"/>
                </a:lnTo>
                <a:lnTo>
                  <a:pt x="1491" y="36"/>
                </a:lnTo>
                <a:lnTo>
                  <a:pt x="1469" y="19"/>
                </a:lnTo>
                <a:lnTo>
                  <a:pt x="1445" y="7"/>
                </a:lnTo>
                <a:lnTo>
                  <a:pt x="1412" y="2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100000">
                <a:srgbClr val="00A2DC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95069" name="Group 157"/>
          <p:cNvGrpSpPr>
            <a:grpSpLocks/>
          </p:cNvGrpSpPr>
          <p:nvPr/>
        </p:nvGrpSpPr>
        <p:grpSpPr bwMode="auto">
          <a:xfrm>
            <a:off x="2243138" y="1905000"/>
            <a:ext cx="4668837" cy="2928938"/>
            <a:chOff x="1377" y="1060"/>
            <a:chExt cx="2941" cy="1845"/>
          </a:xfrm>
        </p:grpSpPr>
        <p:sp>
          <p:nvSpPr>
            <p:cNvPr id="295070" name="Arc 158"/>
            <p:cNvSpPr>
              <a:spLocks/>
            </p:cNvSpPr>
            <p:nvPr/>
          </p:nvSpPr>
          <p:spPr bwMode="auto">
            <a:xfrm rot="4593268">
              <a:off x="3142" y="2179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071" name="Arc 159"/>
            <p:cNvSpPr>
              <a:spLocks/>
            </p:cNvSpPr>
            <p:nvPr/>
          </p:nvSpPr>
          <p:spPr bwMode="auto">
            <a:xfrm rot="915113">
              <a:off x="3631" y="2739"/>
              <a:ext cx="687" cy="164"/>
            </a:xfrm>
            <a:custGeom>
              <a:avLst/>
              <a:gdLst>
                <a:gd name="G0" fmla="+- 20388 0 0"/>
                <a:gd name="G1" fmla="+- 0 0 0"/>
                <a:gd name="G2" fmla="+- 21600 0 0"/>
                <a:gd name="T0" fmla="*/ 19463 w 20388"/>
                <a:gd name="T1" fmla="*/ 21580 h 21580"/>
                <a:gd name="T2" fmla="*/ 0 w 20388"/>
                <a:gd name="T3" fmla="*/ 7132 h 21580"/>
                <a:gd name="T4" fmla="*/ 20388 w 20388"/>
                <a:gd name="T5" fmla="*/ 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8" h="21580" fill="none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</a:path>
                <a:path w="20388" h="21580" stroke="0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  <a:lnTo>
                    <a:pt x="2038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072" name="Arc 160"/>
            <p:cNvSpPr>
              <a:spLocks/>
            </p:cNvSpPr>
            <p:nvPr/>
          </p:nvSpPr>
          <p:spPr bwMode="auto">
            <a:xfrm rot="6300000">
              <a:off x="2135" y="1428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073" name="Arc 161"/>
            <p:cNvSpPr>
              <a:spLocks/>
            </p:cNvSpPr>
            <p:nvPr/>
          </p:nvSpPr>
          <p:spPr bwMode="auto">
            <a:xfrm rot="16980000">
              <a:off x="1758" y="2188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074" name="Arc 162"/>
            <p:cNvSpPr>
              <a:spLocks/>
            </p:cNvSpPr>
            <p:nvPr/>
          </p:nvSpPr>
          <p:spPr bwMode="auto">
            <a:xfrm rot="15300000">
              <a:off x="2596" y="142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5075" name="Arc 163"/>
            <p:cNvSpPr>
              <a:spLocks/>
            </p:cNvSpPr>
            <p:nvPr/>
          </p:nvSpPr>
          <p:spPr bwMode="auto">
            <a:xfrm rot="20700000">
              <a:off x="1377" y="2741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95076" name="Freeform 164"/>
          <p:cNvSpPr>
            <a:spLocks noChangeArrowheads="1"/>
          </p:cNvSpPr>
          <p:nvPr/>
        </p:nvSpPr>
        <p:spPr bwMode="auto">
          <a:xfrm>
            <a:off x="5276850" y="3241675"/>
            <a:ext cx="1588" cy="194627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5077" name="Freeform 165"/>
          <p:cNvSpPr>
            <a:spLocks noChangeArrowheads="1"/>
          </p:cNvSpPr>
          <p:nvPr/>
        </p:nvSpPr>
        <p:spPr bwMode="auto">
          <a:xfrm flipH="1">
            <a:off x="4551363" y="49863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95078" name="Object 16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610096"/>
              </p:ext>
            </p:extLst>
          </p:nvPr>
        </p:nvGraphicFramePr>
        <p:xfrm>
          <a:off x="5494338" y="2027238"/>
          <a:ext cx="14906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5"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0" name="Picture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027238"/>
                        <a:ext cx="14906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079" name="Line 167"/>
          <p:cNvSpPr>
            <a:spLocks noChangeShapeType="1"/>
          </p:cNvSpPr>
          <p:nvPr/>
        </p:nvSpPr>
        <p:spPr bwMode="auto">
          <a:xfrm>
            <a:off x="3486150" y="386080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grpSp>
        <p:nvGrpSpPr>
          <p:cNvPr id="295080" name="Group 168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95081" name="Rectangle 169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95082" name="Object 17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06" name="Equation" r:id="rId10" imgW="176040" imgH="228600" progId="Equation.2">
                    <p:embed/>
                  </p:oleObj>
                </mc:Choice>
                <mc:Fallback>
                  <p:oleObj name="Equation" r:id="rId10" imgW="176040" imgH="228600" progId="Equation.2">
                    <p:embed/>
                    <p:pic>
                      <p:nvPicPr>
                        <p:cNvPr id="0" name="Picture 1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083" name="Rectangle 171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 dirty="0" smtClean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5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9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9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9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9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9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 autoUpdateAnimBg="0"/>
      <p:bldP spid="294915" grpId="0" autoUpdateAnimBg="0"/>
      <p:bldP spid="294916" grpId="0" autoUpdateAnimBg="0"/>
      <p:bldP spid="294917" grpId="0" animBg="1"/>
      <p:bldP spid="294918" grpId="0" autoUpdateAnimBg="0"/>
      <p:bldP spid="295066" grpId="0" animBg="1"/>
      <p:bldP spid="295067" grpId="0" animBg="1"/>
      <p:bldP spid="295068" grpId="0" animBg="1"/>
      <p:bldP spid="295076" grpId="0" animBg="1"/>
      <p:bldP spid="295077" grpId="0" animBg="1"/>
      <p:bldP spid="2950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5" name="Text Box 145"/>
          <p:cNvSpPr txBox="1">
            <a:spLocks noChangeArrowheads="1"/>
          </p:cNvSpPr>
          <p:nvPr/>
        </p:nvSpPr>
        <p:spPr bwMode="auto">
          <a:xfrm>
            <a:off x="1035050" y="1601788"/>
            <a:ext cx="783579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3: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Calcule o valor 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 extremidade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intervalo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106" name="Text Box 146"/>
          <p:cNvSpPr txBox="1">
            <a:spLocks noChangeArrowheads="1"/>
          </p:cNvSpPr>
          <p:nvPr/>
        </p:nvSpPr>
        <p:spPr bwMode="auto">
          <a:xfrm>
            <a:off x="1022350" y="2840038"/>
            <a:ext cx="726032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Encontre a área sob a curva à esquerda da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extremidade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107" name="Text Box 147"/>
          <p:cNvSpPr txBox="1">
            <a:spLocks noChangeArrowheads="1"/>
          </p:cNvSpPr>
          <p:nvPr/>
        </p:nvSpPr>
        <p:spPr bwMode="auto">
          <a:xfrm>
            <a:off x="2928938" y="2401888"/>
            <a:ext cx="421782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(0,67 – 0,72)/0,082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 0,61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108" name="Text Box 148"/>
          <p:cNvSpPr txBox="1">
            <a:spLocks noChangeArrowheads="1"/>
          </p:cNvSpPr>
          <p:nvPr/>
        </p:nvSpPr>
        <p:spPr bwMode="auto">
          <a:xfrm>
            <a:off x="2903538" y="3659188"/>
            <a:ext cx="30861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 0,61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0,2709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109" name="AutoShape 149"/>
          <p:cNvSpPr>
            <a:spLocks noChangeArrowheads="1"/>
          </p:cNvSpPr>
          <p:nvPr/>
        </p:nvSpPr>
        <p:spPr bwMode="auto">
          <a:xfrm rot="5400000">
            <a:off x="733425" y="1733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110" name="AutoShape 150"/>
          <p:cNvSpPr>
            <a:spLocks noChangeArrowheads="1"/>
          </p:cNvSpPr>
          <p:nvPr/>
        </p:nvSpPr>
        <p:spPr bwMode="auto">
          <a:xfrm rot="5400000">
            <a:off x="733425" y="2971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111" name="AutoShape 151"/>
          <p:cNvSpPr>
            <a:spLocks noChangeArrowheads="1"/>
          </p:cNvSpPr>
          <p:nvPr/>
        </p:nvSpPr>
        <p:spPr bwMode="auto">
          <a:xfrm rot="5400000">
            <a:off x="2638425" y="255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112" name="AutoShape 152"/>
          <p:cNvSpPr>
            <a:spLocks noChangeArrowheads="1"/>
          </p:cNvSpPr>
          <p:nvPr/>
        </p:nvSpPr>
        <p:spPr bwMode="auto">
          <a:xfrm rot="5400000">
            <a:off x="2638425" y="379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97116" name="Group 156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97117" name="Rectangle 157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97118" name="Object 15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3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19" name="Rectangle 159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7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97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9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9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5" grpId="0" autoUpdateAnimBg="0"/>
      <p:bldP spid="297106" grpId="0" autoUpdateAnimBg="0"/>
      <p:bldP spid="297107" grpId="0" autoUpdateAnimBg="0"/>
      <p:bldP spid="297108" grpId="0" autoUpdateAnimBg="0"/>
      <p:bldP spid="297109" grpId="0" animBg="1"/>
      <p:bldP spid="297110" grpId="0" animBg="1"/>
      <p:bldP spid="297111" grpId="0" animBg="1"/>
      <p:bldP spid="2971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4163"/>
            <a:ext cx="7772400" cy="566737"/>
          </a:xfrm>
          <a:noFill/>
          <a:ln/>
        </p:spPr>
        <p:txBody>
          <a:bodyPr/>
          <a:lstStyle/>
          <a:p>
            <a:r>
              <a:rPr lang="en-US" dirty="0" smtClean="0"/>
              <a:t>Amostragem a partir de uma população finita</a:t>
            </a:r>
            <a:endParaRPr lang="en-US" sz="2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106488"/>
            <a:ext cx="7690633" cy="1752459"/>
          </a:xfrm>
          <a:noFill/>
          <a:ln/>
        </p:spPr>
        <p:txBody>
          <a:bodyPr/>
          <a:lstStyle/>
          <a:p>
            <a:r>
              <a:rPr lang="en-US" dirty="0" smtClean="0"/>
              <a:t>As </a:t>
            </a:r>
            <a:r>
              <a:rPr lang="en-US" u="sng" dirty="0" smtClean="0"/>
              <a:t>populações finitas</a:t>
            </a:r>
            <a:r>
              <a:rPr lang="en-US" dirty="0" smtClean="0"/>
              <a:t>, geralmente, são definidas por listas, como:</a:t>
            </a:r>
            <a:endParaRPr lang="en-US" dirty="0"/>
          </a:p>
          <a:p>
            <a:pPr lvl="1"/>
            <a:r>
              <a:rPr lang="en-US" dirty="0" smtClean="0"/>
              <a:t>Relação de </a:t>
            </a:r>
            <a:r>
              <a:rPr lang="en-US" dirty="0" err="1" smtClean="0"/>
              <a:t>membros</a:t>
            </a:r>
            <a:r>
              <a:rPr lang="en-US" dirty="0" smtClean="0"/>
              <a:t> da organização</a:t>
            </a:r>
            <a:endParaRPr lang="en-US" dirty="0"/>
          </a:p>
          <a:p>
            <a:pPr lvl="1"/>
            <a:r>
              <a:rPr lang="en-US" dirty="0" smtClean="0"/>
              <a:t>Números de contas de cartões de crédito</a:t>
            </a:r>
            <a:endParaRPr lang="en-US" dirty="0"/>
          </a:p>
          <a:p>
            <a:pPr lvl="1"/>
            <a:r>
              <a:rPr lang="en-US" dirty="0" smtClean="0"/>
              <a:t>Números de produtos em estoque</a:t>
            </a:r>
            <a:endParaRPr lang="en-US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504825" y="12414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rot="5400000">
            <a:off x="423802" y="338069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74562" y="3206187"/>
            <a:ext cx="8310622" cy="20128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indent="-342000" algn="l">
              <a:spcBef>
                <a:spcPct val="20000"/>
              </a:spcBef>
              <a:spcAft>
                <a:spcPts val="24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 aleatória simples de tamanho </a:t>
            </a:r>
            <a:r>
              <a:rPr lang="en-US" sz="2400" i="1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partir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de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finita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tamanho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possível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tamanho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tenha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mesma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probabilidade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ser </a:t>
            </a:r>
          </a:p>
          <a:p>
            <a:pPr lvl="1" indent="-342000" algn="l">
              <a:spcBef>
                <a:spcPct val="20000"/>
              </a:spcBef>
              <a:spcAft>
                <a:spcPts val="24"/>
              </a:spcAft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2" grpId="0" animBg="1"/>
      <p:bldP spid="7173" grpId="0" animBg="1"/>
      <p:bldP spid="717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1428750" y="16764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3643313" y="5129213"/>
            <a:ext cx="72135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0,67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4329113" y="5129213"/>
            <a:ext cx="72135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>
            <a:off x="2087563" y="50085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1700213" y="3414713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Área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0,2709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9015" name="Freeform 7"/>
          <p:cNvSpPr>
            <a:spLocks/>
          </p:cNvSpPr>
          <p:nvPr/>
        </p:nvSpPr>
        <p:spPr bwMode="auto">
          <a:xfrm>
            <a:off x="2341563" y="1939925"/>
            <a:ext cx="4503737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37" y="1928"/>
              </a:cxn>
              <a:cxn ang="0">
                <a:pos x="2783" y="1864"/>
              </a:cxn>
              <a:cxn ang="0">
                <a:pos x="2715" y="1848"/>
              </a:cxn>
              <a:cxn ang="0">
                <a:pos x="2573" y="1802"/>
              </a:cxn>
              <a:cxn ang="0">
                <a:pos x="2449" y="1758"/>
              </a:cxn>
              <a:cxn ang="0">
                <a:pos x="2331" y="1700"/>
              </a:cxn>
              <a:cxn ang="0">
                <a:pos x="2280" y="1668"/>
              </a:cxn>
              <a:cxn ang="0">
                <a:pos x="2197" y="1594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578" y="156"/>
              </a:cxn>
              <a:cxn ang="0">
                <a:pos x="1601" y="190"/>
              </a:cxn>
              <a:cxn ang="0">
                <a:pos x="1565" y="136"/>
              </a:cxn>
              <a:cxn ang="0">
                <a:pos x="1499" y="56"/>
              </a:cxn>
              <a:cxn ang="0">
                <a:pos x="1433" y="6"/>
              </a:cxn>
            </a:cxnLst>
            <a:rect l="0" t="0" r="r" b="b"/>
            <a:pathLst>
              <a:path w="2837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37" y="1928"/>
                </a:lnTo>
                <a:lnTo>
                  <a:pt x="2835" y="1902"/>
                </a:lnTo>
                <a:lnTo>
                  <a:pt x="2835" y="1880"/>
                </a:lnTo>
                <a:lnTo>
                  <a:pt x="2783" y="1864"/>
                </a:lnTo>
                <a:lnTo>
                  <a:pt x="2745" y="1856"/>
                </a:lnTo>
                <a:lnTo>
                  <a:pt x="2689" y="1838"/>
                </a:lnTo>
                <a:lnTo>
                  <a:pt x="2715" y="1848"/>
                </a:lnTo>
                <a:lnTo>
                  <a:pt x="2653" y="1830"/>
                </a:lnTo>
                <a:lnTo>
                  <a:pt x="2617" y="1818"/>
                </a:lnTo>
                <a:lnTo>
                  <a:pt x="2573" y="1802"/>
                </a:lnTo>
                <a:lnTo>
                  <a:pt x="2525" y="1786"/>
                </a:lnTo>
                <a:lnTo>
                  <a:pt x="2481" y="1768"/>
                </a:lnTo>
                <a:lnTo>
                  <a:pt x="2449" y="1758"/>
                </a:lnTo>
                <a:lnTo>
                  <a:pt x="2409" y="1740"/>
                </a:lnTo>
                <a:lnTo>
                  <a:pt x="2370" y="1722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80" y="1668"/>
                </a:lnTo>
                <a:lnTo>
                  <a:pt x="2257" y="1648"/>
                </a:lnTo>
                <a:lnTo>
                  <a:pt x="2232" y="1624"/>
                </a:lnTo>
                <a:lnTo>
                  <a:pt x="2197" y="1594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4" y="1278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83" y="162"/>
                </a:lnTo>
                <a:lnTo>
                  <a:pt x="1578" y="156"/>
                </a:lnTo>
                <a:lnTo>
                  <a:pt x="1569" y="142"/>
                </a:lnTo>
                <a:lnTo>
                  <a:pt x="1569" y="140"/>
                </a:lnTo>
                <a:lnTo>
                  <a:pt x="1601" y="190"/>
                </a:lnTo>
                <a:lnTo>
                  <a:pt x="1593" y="186"/>
                </a:lnTo>
                <a:lnTo>
                  <a:pt x="1589" y="170"/>
                </a:lnTo>
                <a:lnTo>
                  <a:pt x="1565" y="136"/>
                </a:lnTo>
                <a:lnTo>
                  <a:pt x="1548" y="118"/>
                </a:lnTo>
                <a:lnTo>
                  <a:pt x="1525" y="86"/>
                </a:lnTo>
                <a:lnTo>
                  <a:pt x="1499" y="56"/>
                </a:lnTo>
                <a:lnTo>
                  <a:pt x="1477" y="36"/>
                </a:lnTo>
                <a:lnTo>
                  <a:pt x="1458" y="22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16" name="Freeform 8"/>
          <p:cNvSpPr>
            <a:spLocks noChangeArrowheads="1"/>
          </p:cNvSpPr>
          <p:nvPr/>
        </p:nvSpPr>
        <p:spPr bwMode="auto">
          <a:xfrm flipH="1">
            <a:off x="4551363" y="49355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9017" name="Freeform 9"/>
          <p:cNvSpPr>
            <a:spLocks/>
          </p:cNvSpPr>
          <p:nvPr/>
        </p:nvSpPr>
        <p:spPr bwMode="auto">
          <a:xfrm>
            <a:off x="2333625" y="3109913"/>
            <a:ext cx="1566863" cy="1895475"/>
          </a:xfrm>
          <a:custGeom>
            <a:avLst/>
            <a:gdLst/>
            <a:ahLst/>
            <a:cxnLst>
              <a:cxn ang="0">
                <a:pos x="987" y="270"/>
              </a:cxn>
              <a:cxn ang="0">
                <a:pos x="987" y="1023"/>
              </a:cxn>
              <a:cxn ang="0">
                <a:pos x="987" y="1047"/>
              </a:cxn>
              <a:cxn ang="0">
                <a:pos x="987" y="1083"/>
              </a:cxn>
              <a:cxn ang="0">
                <a:pos x="987" y="1107"/>
              </a:cxn>
              <a:cxn ang="0">
                <a:pos x="987" y="1131"/>
              </a:cxn>
              <a:cxn ang="0">
                <a:pos x="987" y="1149"/>
              </a:cxn>
              <a:cxn ang="0">
                <a:pos x="987" y="1173"/>
              </a:cxn>
              <a:cxn ang="0">
                <a:pos x="987" y="1194"/>
              </a:cxn>
              <a:cxn ang="0">
                <a:pos x="6" y="1194"/>
              </a:cxn>
              <a:cxn ang="0">
                <a:pos x="3" y="1185"/>
              </a:cxn>
              <a:cxn ang="0">
                <a:pos x="3" y="1179"/>
              </a:cxn>
              <a:cxn ang="0">
                <a:pos x="0" y="1170"/>
              </a:cxn>
              <a:cxn ang="0">
                <a:pos x="0" y="1152"/>
              </a:cxn>
              <a:cxn ang="0">
                <a:pos x="0" y="1158"/>
              </a:cxn>
              <a:cxn ang="0">
                <a:pos x="3" y="1158"/>
              </a:cxn>
              <a:cxn ang="0">
                <a:pos x="9" y="1149"/>
              </a:cxn>
              <a:cxn ang="0">
                <a:pos x="27" y="1140"/>
              </a:cxn>
              <a:cxn ang="0">
                <a:pos x="42" y="1137"/>
              </a:cxn>
              <a:cxn ang="0">
                <a:pos x="87" y="1125"/>
              </a:cxn>
              <a:cxn ang="0">
                <a:pos x="189" y="1089"/>
              </a:cxn>
              <a:cxn ang="0">
                <a:pos x="273" y="1062"/>
              </a:cxn>
              <a:cxn ang="0">
                <a:pos x="387" y="1011"/>
              </a:cxn>
              <a:cxn ang="0">
                <a:pos x="495" y="957"/>
              </a:cxn>
              <a:cxn ang="0">
                <a:pos x="597" y="885"/>
              </a:cxn>
              <a:cxn ang="0">
                <a:pos x="678" y="798"/>
              </a:cxn>
              <a:cxn ang="0">
                <a:pos x="747" y="678"/>
              </a:cxn>
              <a:cxn ang="0">
                <a:pos x="816" y="540"/>
              </a:cxn>
              <a:cxn ang="0">
                <a:pos x="870" y="402"/>
              </a:cxn>
              <a:cxn ang="0">
                <a:pos x="900" y="306"/>
              </a:cxn>
              <a:cxn ang="0">
                <a:pos x="933" y="201"/>
              </a:cxn>
              <a:cxn ang="0">
                <a:pos x="954" y="99"/>
              </a:cxn>
              <a:cxn ang="0">
                <a:pos x="987" y="0"/>
              </a:cxn>
            </a:cxnLst>
            <a:rect l="0" t="0" r="r" b="b"/>
            <a:pathLst>
              <a:path w="987" h="1194">
                <a:moveTo>
                  <a:pt x="987" y="270"/>
                </a:moveTo>
                <a:lnTo>
                  <a:pt x="987" y="1023"/>
                </a:lnTo>
                <a:lnTo>
                  <a:pt x="987" y="1047"/>
                </a:lnTo>
                <a:lnTo>
                  <a:pt x="987" y="1083"/>
                </a:lnTo>
                <a:lnTo>
                  <a:pt x="987" y="1107"/>
                </a:lnTo>
                <a:lnTo>
                  <a:pt x="987" y="1131"/>
                </a:lnTo>
                <a:lnTo>
                  <a:pt x="987" y="1149"/>
                </a:lnTo>
                <a:lnTo>
                  <a:pt x="987" y="1173"/>
                </a:lnTo>
                <a:lnTo>
                  <a:pt x="987" y="1194"/>
                </a:lnTo>
                <a:lnTo>
                  <a:pt x="6" y="1194"/>
                </a:lnTo>
                <a:lnTo>
                  <a:pt x="3" y="1185"/>
                </a:lnTo>
                <a:lnTo>
                  <a:pt x="3" y="1179"/>
                </a:lnTo>
                <a:lnTo>
                  <a:pt x="0" y="1170"/>
                </a:lnTo>
                <a:lnTo>
                  <a:pt x="0" y="1152"/>
                </a:lnTo>
                <a:lnTo>
                  <a:pt x="0" y="1158"/>
                </a:lnTo>
                <a:lnTo>
                  <a:pt x="3" y="1158"/>
                </a:lnTo>
                <a:lnTo>
                  <a:pt x="9" y="1149"/>
                </a:lnTo>
                <a:lnTo>
                  <a:pt x="27" y="1140"/>
                </a:lnTo>
                <a:lnTo>
                  <a:pt x="42" y="1137"/>
                </a:lnTo>
                <a:lnTo>
                  <a:pt x="87" y="1125"/>
                </a:lnTo>
                <a:lnTo>
                  <a:pt x="189" y="1089"/>
                </a:lnTo>
                <a:lnTo>
                  <a:pt x="273" y="1062"/>
                </a:lnTo>
                <a:lnTo>
                  <a:pt x="387" y="1011"/>
                </a:lnTo>
                <a:lnTo>
                  <a:pt x="495" y="957"/>
                </a:lnTo>
                <a:lnTo>
                  <a:pt x="597" y="885"/>
                </a:lnTo>
                <a:lnTo>
                  <a:pt x="678" y="798"/>
                </a:lnTo>
                <a:lnTo>
                  <a:pt x="747" y="678"/>
                </a:lnTo>
                <a:lnTo>
                  <a:pt x="816" y="540"/>
                </a:lnTo>
                <a:lnTo>
                  <a:pt x="870" y="402"/>
                </a:lnTo>
                <a:lnTo>
                  <a:pt x="900" y="306"/>
                </a:lnTo>
                <a:lnTo>
                  <a:pt x="933" y="201"/>
                </a:lnTo>
                <a:lnTo>
                  <a:pt x="954" y="99"/>
                </a:lnTo>
                <a:lnTo>
                  <a:pt x="987" y="0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100000">
                <a:srgbClr val="00A2DC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99018" name="Group 10"/>
          <p:cNvGrpSpPr>
            <a:grpSpLocks/>
          </p:cNvGrpSpPr>
          <p:nvPr/>
        </p:nvGrpSpPr>
        <p:grpSpPr bwMode="auto">
          <a:xfrm>
            <a:off x="2239963" y="1868488"/>
            <a:ext cx="4759325" cy="2952750"/>
            <a:chOff x="1195" y="1177"/>
            <a:chExt cx="2998" cy="1860"/>
          </a:xfrm>
        </p:grpSpPr>
        <p:sp>
          <p:nvSpPr>
            <p:cNvPr id="299019" name="Arc 11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9020" name="Arc 12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9021" name="Arc 13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9022" name="Arc 14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9023" name="Arc 15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9024" name="Arc 16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99025" name="Freeform 17"/>
          <p:cNvSpPr>
            <a:spLocks noChangeArrowheads="1"/>
          </p:cNvSpPr>
          <p:nvPr/>
        </p:nvSpPr>
        <p:spPr bwMode="auto">
          <a:xfrm>
            <a:off x="3902075" y="3076575"/>
            <a:ext cx="42863" cy="200342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3206750" y="3905250"/>
            <a:ext cx="3302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9027" name="AutoShape 19"/>
          <p:cNvSpPr>
            <a:spLocks noChangeArrowheads="1"/>
          </p:cNvSpPr>
          <p:nvPr/>
        </p:nvSpPr>
        <p:spPr bwMode="auto">
          <a:xfrm rot="5400000">
            <a:off x="1171575" y="3536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99171" name="Object 16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7563" y="4870450"/>
          <a:ext cx="2730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9" name="Equation" r:id="rId4" imgW="176040" imgH="228600" progId="">
                  <p:embed/>
                </p:oleObj>
              </mc:Choice>
              <mc:Fallback>
                <p:oleObj name="Equation" r:id="rId4" imgW="176040" imgH="228600" progId="">
                  <p:embed/>
                  <p:pic>
                    <p:nvPicPr>
                      <p:cNvPr id="0" name="Picture 16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870450"/>
                        <a:ext cx="2730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9172" name="Group 164"/>
          <p:cNvGrpSpPr>
            <a:grpSpLocks/>
          </p:cNvGrpSpPr>
          <p:nvPr/>
        </p:nvGrpSpPr>
        <p:grpSpPr bwMode="auto">
          <a:xfrm>
            <a:off x="1617665" y="1890713"/>
            <a:ext cx="1860550" cy="1200150"/>
            <a:chOff x="1079" y="1119"/>
            <a:chExt cx="1172" cy="756"/>
          </a:xfrm>
        </p:grpSpPr>
        <p:sp>
          <p:nvSpPr>
            <p:cNvPr id="299173" name="Text Box 165"/>
            <p:cNvSpPr txBox="1">
              <a:spLocks noChangeArrowheads="1"/>
            </p:cNvSpPr>
            <p:nvPr/>
          </p:nvSpPr>
          <p:spPr bwMode="auto">
            <a:xfrm>
              <a:off x="1079" y="1119"/>
              <a:ext cx="1172" cy="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</a:t>
              </a: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de  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99174" name="Object 16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1" y="1666"/>
            <a:ext cx="12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00" name="Equation" r:id="rId6" imgW="176040" imgH="228600" progId="">
                    <p:embed/>
                  </p:oleObj>
                </mc:Choice>
                <mc:Fallback>
                  <p:oleObj name="Equation" r:id="rId6" imgW="176040" imgH="228600" progId="">
                    <p:embed/>
                    <p:pic>
                      <p:nvPicPr>
                        <p:cNvPr id="0" name="Picture 1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666"/>
                          <a:ext cx="12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9175" name="Object 16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309432"/>
              </p:ext>
            </p:extLst>
          </p:nvPr>
        </p:nvGraphicFramePr>
        <p:xfrm>
          <a:off x="5494338" y="2014538"/>
          <a:ext cx="14906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1"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0" name="Picture 167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014538"/>
                        <a:ext cx="14906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9176" name="Group 168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299177" name="Rectangle 169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99178" name="Object 17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02" name="Equation" r:id="rId10" imgW="176040" imgH="228600" progId="Equation.2">
                    <p:embed/>
                  </p:oleObj>
                </mc:Choice>
                <mc:Fallback>
                  <p:oleObj name="Equation" r:id="rId10" imgW="176040" imgH="228600" progId="Equation.2">
                    <p:embed/>
                    <p:pic>
                      <p:nvPicPr>
                        <p:cNvPr id="0" name="Picture 1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9179" name="Rectangle 171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9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0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animBg="1" autoUpdateAnimBg="0"/>
      <p:bldP spid="299011" grpId="0" autoUpdateAnimBg="0"/>
      <p:bldP spid="299012" grpId="0" autoUpdateAnimBg="0"/>
      <p:bldP spid="299013" grpId="0" animBg="1"/>
      <p:bldP spid="299014" grpId="0" autoUpdateAnimBg="0"/>
      <p:bldP spid="299015" grpId="0" animBg="1"/>
      <p:bldP spid="299016" grpId="0" animBg="1"/>
      <p:bldP spid="299017" grpId="0" animBg="1"/>
      <p:bldP spid="299025" grpId="0" animBg="1"/>
      <p:bldP spid="299026" grpId="0" animBg="1"/>
      <p:bldP spid="2990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2819400" y="4995863"/>
            <a:ext cx="3752850" cy="6492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01059" name="Group 3"/>
          <p:cNvGrpSpPr>
            <a:grpSpLocks/>
          </p:cNvGrpSpPr>
          <p:nvPr/>
        </p:nvGrpSpPr>
        <p:grpSpPr bwMode="auto">
          <a:xfrm>
            <a:off x="2811462" y="5087943"/>
            <a:ext cx="3829052" cy="461963"/>
            <a:chOff x="1663" y="3165"/>
            <a:chExt cx="2412" cy="291"/>
          </a:xfrm>
        </p:grpSpPr>
        <p:sp>
          <p:nvSpPr>
            <p:cNvPr id="301060" name="Text Box 4"/>
            <p:cNvSpPr txBox="1">
              <a:spLocks noChangeArrowheads="1"/>
            </p:cNvSpPr>
            <p:nvPr/>
          </p:nvSpPr>
          <p:spPr bwMode="auto">
            <a:xfrm>
              <a:off x="1663" y="3165"/>
              <a:ext cx="241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(0,67 </a:t>
              </a:r>
              <a:r>
                <a:rPr lang="en-US" sz="24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2400" u="sng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&lt;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0,77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 =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0,4582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301061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11" y="3258"/>
            <a:ext cx="148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3" name="Equation" r:id="rId4" imgW="176040" imgH="228600" progId="Equation.2">
                    <p:embed/>
                  </p:oleObj>
                </mc:Choice>
                <mc:Fallback>
                  <p:oleObj name="Equation" r:id="rId4" imgW="176040" imgH="228600" progId="Equation.2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3258"/>
                          <a:ext cx="148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1205" name="Text Box 149"/>
          <p:cNvSpPr txBox="1">
            <a:spLocks noChangeArrowheads="1"/>
          </p:cNvSpPr>
          <p:nvPr/>
        </p:nvSpPr>
        <p:spPr bwMode="auto">
          <a:xfrm>
            <a:off x="1039813" y="1582738"/>
            <a:ext cx="801373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5: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Calcule a área sob a curva entre as extremidades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inferior e superior do intervalo.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1206" name="Text Box 150"/>
          <p:cNvSpPr txBox="1">
            <a:spLocks noChangeArrowheads="1"/>
          </p:cNvSpPr>
          <p:nvPr/>
        </p:nvSpPr>
        <p:spPr bwMode="auto">
          <a:xfrm>
            <a:off x="2325688" y="2439988"/>
            <a:ext cx="643798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0,61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301207" name="Text Box 151"/>
          <p:cNvSpPr txBox="1">
            <a:spLocks noChangeArrowheads="1"/>
          </p:cNvSpPr>
          <p:nvPr/>
        </p:nvSpPr>
        <p:spPr bwMode="auto">
          <a:xfrm>
            <a:off x="4476750" y="2878138"/>
            <a:ext cx="246253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0,7291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MT Symbol" pitchFamily="82" charset="2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0,2709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1208" name="Text Box 152"/>
          <p:cNvSpPr txBox="1">
            <a:spLocks noChangeArrowheads="1"/>
          </p:cNvSpPr>
          <p:nvPr/>
        </p:nvSpPr>
        <p:spPr bwMode="auto">
          <a:xfrm>
            <a:off x="4483100" y="3278188"/>
            <a:ext cx="13708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0,4582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1209" name="Text Box 153"/>
          <p:cNvSpPr txBox="1">
            <a:spLocks noChangeArrowheads="1"/>
          </p:cNvSpPr>
          <p:nvPr/>
        </p:nvSpPr>
        <p:spPr bwMode="auto">
          <a:xfrm>
            <a:off x="971550" y="3716338"/>
            <a:ext cx="7443063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probabilidade de que a proporção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candidatos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queiram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morar no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campus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esteja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entre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+/- 0,05 da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proporção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populacional real: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1210" name="AutoShape 154"/>
          <p:cNvSpPr>
            <a:spLocks noChangeArrowheads="1"/>
          </p:cNvSpPr>
          <p:nvPr/>
        </p:nvSpPr>
        <p:spPr bwMode="auto">
          <a:xfrm rot="5400000">
            <a:off x="733425" y="1695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211" name="AutoShape 155"/>
          <p:cNvSpPr>
            <a:spLocks noChangeArrowheads="1"/>
          </p:cNvSpPr>
          <p:nvPr/>
        </p:nvSpPr>
        <p:spPr bwMode="auto">
          <a:xfrm rot="5400000">
            <a:off x="1952625" y="255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01212" name="Group 156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301213" name="Rectangle 157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301214" name="Object 15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224" name="Equation" r:id="rId6" imgW="176040" imgH="228600" progId="Equation.2">
                    <p:embed/>
                  </p:oleObj>
                </mc:Choice>
                <mc:Fallback>
                  <p:oleObj name="Equation" r:id="rId6" imgW="176040" imgH="228600" progId="Equation.2">
                    <p:embed/>
                    <p:pic>
                      <p:nvPicPr>
                        <p:cNvPr id="0" name="Picture 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1215" name="Rectangle 159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1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01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0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animBg="1"/>
      <p:bldP spid="301205" grpId="0" autoUpdateAnimBg="0"/>
      <p:bldP spid="301206" grpId="0" autoUpdateAnimBg="0"/>
      <p:bldP spid="301207" grpId="0" autoUpdateAnimBg="0"/>
      <p:bldP spid="301208" grpId="0" autoUpdateAnimBg="0"/>
      <p:bldP spid="301209" grpId="0" autoUpdateAnimBg="0"/>
      <p:bldP spid="301210" grpId="0" animBg="1"/>
      <p:bldP spid="3012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49" name="Rectangle 145"/>
          <p:cNvSpPr>
            <a:spLocks noChangeArrowheads="1"/>
          </p:cNvSpPr>
          <p:nvPr/>
        </p:nvSpPr>
        <p:spPr bwMode="auto">
          <a:xfrm>
            <a:off x="1428750" y="16891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3250" name="Freeform 146"/>
          <p:cNvSpPr>
            <a:spLocks/>
          </p:cNvSpPr>
          <p:nvPr/>
        </p:nvSpPr>
        <p:spPr bwMode="auto">
          <a:xfrm>
            <a:off x="2347913" y="1952625"/>
            <a:ext cx="4484687" cy="3048000"/>
          </a:xfrm>
          <a:custGeom>
            <a:avLst/>
            <a:gdLst/>
            <a:ahLst/>
            <a:cxnLst>
              <a:cxn ang="0">
                <a:pos x="1335" y="15"/>
              </a:cxn>
              <a:cxn ang="0">
                <a:pos x="1245" y="108"/>
              </a:cxn>
              <a:cxn ang="0">
                <a:pos x="1184" y="213"/>
              </a:cxn>
              <a:cxn ang="0">
                <a:pos x="1128" y="317"/>
              </a:cxn>
              <a:cxn ang="0">
                <a:pos x="1079" y="431"/>
              </a:cxn>
              <a:cxn ang="0">
                <a:pos x="1041" y="531"/>
              </a:cxn>
              <a:cxn ang="0">
                <a:pos x="1005" y="635"/>
              </a:cxn>
              <a:cxn ang="0">
                <a:pos x="968" y="747"/>
              </a:cxn>
              <a:cxn ang="0">
                <a:pos x="931" y="866"/>
              </a:cxn>
              <a:cxn ang="0">
                <a:pos x="905" y="982"/>
              </a:cxn>
              <a:cxn ang="0">
                <a:pos x="877" y="1074"/>
              </a:cxn>
              <a:cxn ang="0">
                <a:pos x="837" y="1194"/>
              </a:cxn>
              <a:cxn ang="0">
                <a:pos x="793" y="1292"/>
              </a:cxn>
              <a:cxn ang="0">
                <a:pos x="737" y="1414"/>
              </a:cxn>
              <a:cxn ang="0">
                <a:pos x="667" y="1524"/>
              </a:cxn>
              <a:cxn ang="0">
                <a:pos x="585" y="1620"/>
              </a:cxn>
              <a:cxn ang="0">
                <a:pos x="489" y="1686"/>
              </a:cxn>
              <a:cxn ang="0">
                <a:pos x="373" y="1748"/>
              </a:cxn>
              <a:cxn ang="0">
                <a:pos x="273" y="1788"/>
              </a:cxn>
              <a:cxn ang="0">
                <a:pos x="181" y="1824"/>
              </a:cxn>
              <a:cxn ang="0">
                <a:pos x="57" y="1864"/>
              </a:cxn>
              <a:cxn ang="0">
                <a:pos x="0" y="1889"/>
              </a:cxn>
              <a:cxn ang="0">
                <a:pos x="2825" y="1890"/>
              </a:cxn>
              <a:cxn ang="0">
                <a:pos x="2745" y="1852"/>
              </a:cxn>
              <a:cxn ang="0">
                <a:pos x="2649" y="1824"/>
              </a:cxn>
              <a:cxn ang="0">
                <a:pos x="2517" y="1778"/>
              </a:cxn>
              <a:cxn ang="0">
                <a:pos x="2389" y="1726"/>
              </a:cxn>
              <a:cxn ang="0">
                <a:pos x="2297" y="1678"/>
              </a:cxn>
              <a:cxn ang="0">
                <a:pos x="2245" y="1638"/>
              </a:cxn>
              <a:cxn ang="0">
                <a:pos x="2175" y="1568"/>
              </a:cxn>
              <a:cxn ang="0">
                <a:pos x="2096" y="1454"/>
              </a:cxn>
              <a:cxn ang="0">
                <a:pos x="2045" y="1362"/>
              </a:cxn>
              <a:cxn ang="0">
                <a:pos x="2003" y="1276"/>
              </a:cxn>
              <a:cxn ang="0">
                <a:pos x="1961" y="1180"/>
              </a:cxn>
              <a:cxn ang="0">
                <a:pos x="1925" y="1078"/>
              </a:cxn>
              <a:cxn ang="0">
                <a:pos x="1891" y="982"/>
              </a:cxn>
              <a:cxn ang="0">
                <a:pos x="1855" y="854"/>
              </a:cxn>
              <a:cxn ang="0">
                <a:pos x="1821" y="744"/>
              </a:cxn>
              <a:cxn ang="0">
                <a:pos x="1776" y="596"/>
              </a:cxn>
              <a:cxn ang="0">
                <a:pos x="1728" y="471"/>
              </a:cxn>
              <a:cxn ang="0">
                <a:pos x="1682" y="357"/>
              </a:cxn>
              <a:cxn ang="0">
                <a:pos x="1653" y="300"/>
              </a:cxn>
              <a:cxn ang="0">
                <a:pos x="1605" y="200"/>
              </a:cxn>
              <a:cxn ang="0">
                <a:pos x="1559" y="131"/>
              </a:cxn>
              <a:cxn ang="0">
                <a:pos x="1500" y="54"/>
              </a:cxn>
              <a:cxn ang="0">
                <a:pos x="1431" y="6"/>
              </a:cxn>
            </a:cxnLst>
            <a:rect l="0" t="0" r="r" b="b"/>
            <a:pathLst>
              <a:path w="2825" h="1920">
                <a:moveTo>
                  <a:pt x="1405" y="0"/>
                </a:moveTo>
                <a:lnTo>
                  <a:pt x="1371" y="0"/>
                </a:lnTo>
                <a:lnTo>
                  <a:pt x="1335" y="15"/>
                </a:lnTo>
                <a:lnTo>
                  <a:pt x="1301" y="44"/>
                </a:lnTo>
                <a:lnTo>
                  <a:pt x="1274" y="74"/>
                </a:lnTo>
                <a:lnTo>
                  <a:pt x="1245" y="108"/>
                </a:lnTo>
                <a:lnTo>
                  <a:pt x="1221" y="144"/>
                </a:lnTo>
                <a:lnTo>
                  <a:pt x="1203" y="174"/>
                </a:lnTo>
                <a:lnTo>
                  <a:pt x="1184" y="213"/>
                </a:lnTo>
                <a:lnTo>
                  <a:pt x="1164" y="246"/>
                </a:lnTo>
                <a:lnTo>
                  <a:pt x="1149" y="279"/>
                </a:lnTo>
                <a:lnTo>
                  <a:pt x="1128" y="317"/>
                </a:lnTo>
                <a:lnTo>
                  <a:pt x="1113" y="356"/>
                </a:lnTo>
                <a:lnTo>
                  <a:pt x="1095" y="395"/>
                </a:lnTo>
                <a:lnTo>
                  <a:pt x="1079" y="431"/>
                </a:lnTo>
                <a:lnTo>
                  <a:pt x="1067" y="467"/>
                </a:lnTo>
                <a:lnTo>
                  <a:pt x="1053" y="500"/>
                </a:lnTo>
                <a:lnTo>
                  <a:pt x="1041" y="531"/>
                </a:lnTo>
                <a:lnTo>
                  <a:pt x="1029" y="563"/>
                </a:lnTo>
                <a:lnTo>
                  <a:pt x="1016" y="602"/>
                </a:lnTo>
                <a:lnTo>
                  <a:pt x="1005" y="635"/>
                </a:lnTo>
                <a:lnTo>
                  <a:pt x="992" y="671"/>
                </a:lnTo>
                <a:lnTo>
                  <a:pt x="980" y="710"/>
                </a:lnTo>
                <a:lnTo>
                  <a:pt x="968" y="747"/>
                </a:lnTo>
                <a:lnTo>
                  <a:pt x="959" y="780"/>
                </a:lnTo>
                <a:lnTo>
                  <a:pt x="948" y="821"/>
                </a:lnTo>
                <a:lnTo>
                  <a:pt x="931" y="866"/>
                </a:lnTo>
                <a:lnTo>
                  <a:pt x="927" y="902"/>
                </a:lnTo>
                <a:lnTo>
                  <a:pt x="915" y="942"/>
                </a:lnTo>
                <a:lnTo>
                  <a:pt x="905" y="982"/>
                </a:lnTo>
                <a:lnTo>
                  <a:pt x="893" y="1014"/>
                </a:lnTo>
                <a:lnTo>
                  <a:pt x="885" y="1044"/>
                </a:lnTo>
                <a:lnTo>
                  <a:pt x="877" y="1074"/>
                </a:lnTo>
                <a:lnTo>
                  <a:pt x="865" y="1112"/>
                </a:lnTo>
                <a:lnTo>
                  <a:pt x="851" y="1154"/>
                </a:lnTo>
                <a:lnTo>
                  <a:pt x="837" y="1194"/>
                </a:lnTo>
                <a:lnTo>
                  <a:pt x="825" y="1226"/>
                </a:lnTo>
                <a:lnTo>
                  <a:pt x="805" y="1268"/>
                </a:lnTo>
                <a:lnTo>
                  <a:pt x="793" y="1292"/>
                </a:lnTo>
                <a:lnTo>
                  <a:pt x="777" y="1334"/>
                </a:lnTo>
                <a:lnTo>
                  <a:pt x="755" y="1376"/>
                </a:lnTo>
                <a:lnTo>
                  <a:pt x="737" y="1414"/>
                </a:lnTo>
                <a:lnTo>
                  <a:pt x="715" y="1454"/>
                </a:lnTo>
                <a:lnTo>
                  <a:pt x="693" y="1488"/>
                </a:lnTo>
                <a:lnTo>
                  <a:pt x="667" y="1524"/>
                </a:lnTo>
                <a:lnTo>
                  <a:pt x="641" y="1558"/>
                </a:lnTo>
                <a:lnTo>
                  <a:pt x="621" y="1584"/>
                </a:lnTo>
                <a:lnTo>
                  <a:pt x="585" y="1620"/>
                </a:lnTo>
                <a:lnTo>
                  <a:pt x="559" y="1638"/>
                </a:lnTo>
                <a:lnTo>
                  <a:pt x="531" y="1662"/>
                </a:lnTo>
                <a:lnTo>
                  <a:pt x="489" y="1686"/>
                </a:lnTo>
                <a:lnTo>
                  <a:pt x="443" y="1714"/>
                </a:lnTo>
                <a:lnTo>
                  <a:pt x="403" y="1732"/>
                </a:lnTo>
                <a:lnTo>
                  <a:pt x="373" y="1748"/>
                </a:lnTo>
                <a:lnTo>
                  <a:pt x="345" y="1764"/>
                </a:lnTo>
                <a:lnTo>
                  <a:pt x="309" y="1776"/>
                </a:lnTo>
                <a:lnTo>
                  <a:pt x="273" y="1788"/>
                </a:lnTo>
                <a:lnTo>
                  <a:pt x="251" y="1798"/>
                </a:lnTo>
                <a:lnTo>
                  <a:pt x="219" y="1806"/>
                </a:lnTo>
                <a:lnTo>
                  <a:pt x="181" y="1824"/>
                </a:lnTo>
                <a:lnTo>
                  <a:pt x="141" y="1836"/>
                </a:lnTo>
                <a:lnTo>
                  <a:pt x="93" y="1852"/>
                </a:lnTo>
                <a:lnTo>
                  <a:pt x="57" y="1864"/>
                </a:lnTo>
                <a:lnTo>
                  <a:pt x="27" y="1872"/>
                </a:lnTo>
                <a:lnTo>
                  <a:pt x="1" y="1878"/>
                </a:lnTo>
                <a:lnTo>
                  <a:pt x="0" y="1889"/>
                </a:lnTo>
                <a:lnTo>
                  <a:pt x="0" y="1920"/>
                </a:lnTo>
                <a:lnTo>
                  <a:pt x="2825" y="1918"/>
                </a:lnTo>
                <a:lnTo>
                  <a:pt x="2825" y="1890"/>
                </a:lnTo>
                <a:lnTo>
                  <a:pt x="2823" y="1874"/>
                </a:lnTo>
                <a:lnTo>
                  <a:pt x="2775" y="1862"/>
                </a:lnTo>
                <a:lnTo>
                  <a:pt x="2745" y="1852"/>
                </a:lnTo>
                <a:lnTo>
                  <a:pt x="2715" y="1846"/>
                </a:lnTo>
                <a:lnTo>
                  <a:pt x="2679" y="1834"/>
                </a:lnTo>
                <a:lnTo>
                  <a:pt x="2649" y="1824"/>
                </a:lnTo>
                <a:lnTo>
                  <a:pt x="2611" y="1814"/>
                </a:lnTo>
                <a:lnTo>
                  <a:pt x="2559" y="1796"/>
                </a:lnTo>
                <a:lnTo>
                  <a:pt x="2517" y="1778"/>
                </a:lnTo>
                <a:lnTo>
                  <a:pt x="2473" y="1764"/>
                </a:lnTo>
                <a:lnTo>
                  <a:pt x="2425" y="1742"/>
                </a:lnTo>
                <a:lnTo>
                  <a:pt x="2389" y="1726"/>
                </a:lnTo>
                <a:lnTo>
                  <a:pt x="2349" y="1708"/>
                </a:lnTo>
                <a:lnTo>
                  <a:pt x="2319" y="1694"/>
                </a:lnTo>
                <a:lnTo>
                  <a:pt x="2297" y="1678"/>
                </a:lnTo>
                <a:lnTo>
                  <a:pt x="2281" y="1670"/>
                </a:lnTo>
                <a:lnTo>
                  <a:pt x="2261" y="1656"/>
                </a:lnTo>
                <a:lnTo>
                  <a:pt x="2245" y="1638"/>
                </a:lnTo>
                <a:lnTo>
                  <a:pt x="2225" y="1620"/>
                </a:lnTo>
                <a:lnTo>
                  <a:pt x="2201" y="1598"/>
                </a:lnTo>
                <a:lnTo>
                  <a:pt x="2175" y="1568"/>
                </a:lnTo>
                <a:lnTo>
                  <a:pt x="2142" y="1526"/>
                </a:lnTo>
                <a:lnTo>
                  <a:pt x="2120" y="1491"/>
                </a:lnTo>
                <a:lnTo>
                  <a:pt x="2096" y="1454"/>
                </a:lnTo>
                <a:lnTo>
                  <a:pt x="2077" y="1424"/>
                </a:lnTo>
                <a:lnTo>
                  <a:pt x="2059" y="1390"/>
                </a:lnTo>
                <a:lnTo>
                  <a:pt x="2045" y="1362"/>
                </a:lnTo>
                <a:lnTo>
                  <a:pt x="2033" y="1338"/>
                </a:lnTo>
                <a:lnTo>
                  <a:pt x="2015" y="1308"/>
                </a:lnTo>
                <a:lnTo>
                  <a:pt x="2003" y="1276"/>
                </a:lnTo>
                <a:lnTo>
                  <a:pt x="1989" y="1248"/>
                </a:lnTo>
                <a:lnTo>
                  <a:pt x="1975" y="1218"/>
                </a:lnTo>
                <a:lnTo>
                  <a:pt x="1961" y="1180"/>
                </a:lnTo>
                <a:lnTo>
                  <a:pt x="1947" y="1136"/>
                </a:lnTo>
                <a:lnTo>
                  <a:pt x="1933" y="1108"/>
                </a:lnTo>
                <a:lnTo>
                  <a:pt x="1925" y="1078"/>
                </a:lnTo>
                <a:lnTo>
                  <a:pt x="1915" y="1048"/>
                </a:lnTo>
                <a:lnTo>
                  <a:pt x="1903" y="1016"/>
                </a:lnTo>
                <a:lnTo>
                  <a:pt x="1891" y="982"/>
                </a:lnTo>
                <a:lnTo>
                  <a:pt x="1879" y="936"/>
                </a:lnTo>
                <a:lnTo>
                  <a:pt x="1867" y="896"/>
                </a:lnTo>
                <a:lnTo>
                  <a:pt x="1855" y="854"/>
                </a:lnTo>
                <a:lnTo>
                  <a:pt x="1845" y="818"/>
                </a:lnTo>
                <a:lnTo>
                  <a:pt x="1839" y="794"/>
                </a:lnTo>
                <a:lnTo>
                  <a:pt x="1821" y="744"/>
                </a:lnTo>
                <a:lnTo>
                  <a:pt x="1809" y="708"/>
                </a:lnTo>
                <a:lnTo>
                  <a:pt x="1790" y="639"/>
                </a:lnTo>
                <a:lnTo>
                  <a:pt x="1776" y="596"/>
                </a:lnTo>
                <a:lnTo>
                  <a:pt x="1760" y="554"/>
                </a:lnTo>
                <a:lnTo>
                  <a:pt x="1745" y="515"/>
                </a:lnTo>
                <a:lnTo>
                  <a:pt x="1728" y="471"/>
                </a:lnTo>
                <a:lnTo>
                  <a:pt x="1713" y="426"/>
                </a:lnTo>
                <a:lnTo>
                  <a:pt x="1701" y="404"/>
                </a:lnTo>
                <a:lnTo>
                  <a:pt x="1682" y="357"/>
                </a:lnTo>
                <a:lnTo>
                  <a:pt x="1691" y="378"/>
                </a:lnTo>
                <a:lnTo>
                  <a:pt x="1668" y="327"/>
                </a:lnTo>
                <a:lnTo>
                  <a:pt x="1653" y="300"/>
                </a:lnTo>
                <a:lnTo>
                  <a:pt x="1632" y="257"/>
                </a:lnTo>
                <a:lnTo>
                  <a:pt x="1617" y="224"/>
                </a:lnTo>
                <a:lnTo>
                  <a:pt x="1605" y="200"/>
                </a:lnTo>
                <a:lnTo>
                  <a:pt x="1590" y="174"/>
                </a:lnTo>
                <a:lnTo>
                  <a:pt x="1581" y="159"/>
                </a:lnTo>
                <a:lnTo>
                  <a:pt x="1559" y="131"/>
                </a:lnTo>
                <a:lnTo>
                  <a:pt x="1545" y="107"/>
                </a:lnTo>
                <a:lnTo>
                  <a:pt x="1521" y="77"/>
                </a:lnTo>
                <a:lnTo>
                  <a:pt x="1500" y="54"/>
                </a:lnTo>
                <a:lnTo>
                  <a:pt x="1476" y="32"/>
                </a:lnTo>
                <a:lnTo>
                  <a:pt x="1455" y="18"/>
                </a:lnTo>
                <a:lnTo>
                  <a:pt x="1431" y="6"/>
                </a:lnTo>
                <a:lnTo>
                  <a:pt x="1405" y="0"/>
                </a:lnTo>
              </a:path>
            </a:pathLst>
          </a:cu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03251" name="Freeform 147"/>
          <p:cNvSpPr>
            <a:spLocks/>
          </p:cNvSpPr>
          <p:nvPr/>
        </p:nvSpPr>
        <p:spPr bwMode="auto">
          <a:xfrm>
            <a:off x="3835400" y="1951038"/>
            <a:ext cx="1484313" cy="3057525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485" y="5"/>
              </a:cxn>
              <a:cxn ang="0">
                <a:pos x="515" y="15"/>
              </a:cxn>
              <a:cxn ang="0">
                <a:pos x="549" y="45"/>
              </a:cxn>
              <a:cxn ang="0">
                <a:pos x="580" y="75"/>
              </a:cxn>
              <a:cxn ang="0">
                <a:pos x="606" y="109"/>
              </a:cxn>
              <a:cxn ang="0">
                <a:pos x="630" y="145"/>
              </a:cxn>
              <a:cxn ang="0">
                <a:pos x="648" y="175"/>
              </a:cxn>
              <a:cxn ang="0">
                <a:pos x="671" y="212"/>
              </a:cxn>
              <a:cxn ang="0">
                <a:pos x="692" y="249"/>
              </a:cxn>
              <a:cxn ang="0">
                <a:pos x="712" y="288"/>
              </a:cxn>
              <a:cxn ang="0">
                <a:pos x="730" y="329"/>
              </a:cxn>
              <a:cxn ang="0">
                <a:pos x="746" y="363"/>
              </a:cxn>
              <a:cxn ang="0">
                <a:pos x="760" y="396"/>
              </a:cxn>
              <a:cxn ang="0">
                <a:pos x="775" y="434"/>
              </a:cxn>
              <a:cxn ang="0">
                <a:pos x="787" y="465"/>
              </a:cxn>
              <a:cxn ang="0">
                <a:pos x="800" y="497"/>
              </a:cxn>
              <a:cxn ang="0">
                <a:pos x="812" y="530"/>
              </a:cxn>
              <a:cxn ang="0">
                <a:pos x="827" y="567"/>
              </a:cxn>
              <a:cxn ang="0">
                <a:pos x="841" y="606"/>
              </a:cxn>
              <a:cxn ang="0">
                <a:pos x="853" y="645"/>
              </a:cxn>
              <a:cxn ang="0">
                <a:pos x="866" y="681"/>
              </a:cxn>
              <a:cxn ang="0">
                <a:pos x="880" y="726"/>
              </a:cxn>
              <a:cxn ang="0">
                <a:pos x="889" y="756"/>
              </a:cxn>
              <a:cxn ang="0">
                <a:pos x="897" y="783"/>
              </a:cxn>
              <a:cxn ang="0">
                <a:pos x="910" y="822"/>
              </a:cxn>
              <a:cxn ang="0">
                <a:pos x="922" y="866"/>
              </a:cxn>
              <a:cxn ang="0">
                <a:pos x="931" y="899"/>
              </a:cxn>
              <a:cxn ang="0">
                <a:pos x="935" y="1926"/>
              </a:cxn>
              <a:cxn ang="0">
                <a:pos x="0" y="1923"/>
              </a:cxn>
              <a:cxn ang="0">
                <a:pos x="2" y="849"/>
              </a:cxn>
              <a:cxn ang="0">
                <a:pos x="19" y="797"/>
              </a:cxn>
              <a:cxn ang="0">
                <a:pos x="31" y="750"/>
              </a:cxn>
              <a:cxn ang="0">
                <a:pos x="43" y="713"/>
              </a:cxn>
              <a:cxn ang="0">
                <a:pos x="61" y="659"/>
              </a:cxn>
              <a:cxn ang="0">
                <a:pos x="76" y="609"/>
              </a:cxn>
              <a:cxn ang="0">
                <a:pos x="91" y="570"/>
              </a:cxn>
              <a:cxn ang="0">
                <a:pos x="101" y="536"/>
              </a:cxn>
              <a:cxn ang="0">
                <a:pos x="116" y="495"/>
              </a:cxn>
              <a:cxn ang="0">
                <a:pos x="130" y="461"/>
              </a:cxn>
              <a:cxn ang="0">
                <a:pos x="145" y="420"/>
              </a:cxn>
              <a:cxn ang="0">
                <a:pos x="170" y="365"/>
              </a:cxn>
              <a:cxn ang="0">
                <a:pos x="160" y="389"/>
              </a:cxn>
              <a:cxn ang="0">
                <a:pos x="182" y="336"/>
              </a:cxn>
              <a:cxn ang="0">
                <a:pos x="199" y="302"/>
              </a:cxn>
              <a:cxn ang="0">
                <a:pos x="212" y="275"/>
              </a:cxn>
              <a:cxn ang="0">
                <a:pos x="233" y="236"/>
              </a:cxn>
              <a:cxn ang="0">
                <a:pos x="244" y="213"/>
              </a:cxn>
              <a:cxn ang="0">
                <a:pos x="271" y="163"/>
              </a:cxn>
              <a:cxn ang="0">
                <a:pos x="280" y="152"/>
              </a:cxn>
              <a:cxn ang="0">
                <a:pos x="291" y="137"/>
              </a:cxn>
              <a:cxn ang="0">
                <a:pos x="287" y="143"/>
              </a:cxn>
              <a:cxn ang="0">
                <a:pos x="259" y="183"/>
              </a:cxn>
              <a:cxn ang="0">
                <a:pos x="251" y="200"/>
              </a:cxn>
              <a:cxn ang="0">
                <a:pos x="267" y="173"/>
              </a:cxn>
              <a:cxn ang="0">
                <a:pos x="274" y="158"/>
              </a:cxn>
              <a:cxn ang="0">
                <a:pos x="303" y="115"/>
              </a:cxn>
              <a:cxn ang="0">
                <a:pos x="327" y="85"/>
              </a:cxn>
              <a:cxn ang="0">
                <a:pos x="351" y="57"/>
              </a:cxn>
              <a:cxn ang="0">
                <a:pos x="373" y="36"/>
              </a:cxn>
              <a:cxn ang="0">
                <a:pos x="394" y="19"/>
              </a:cxn>
              <a:cxn ang="0">
                <a:pos x="418" y="7"/>
              </a:cxn>
              <a:cxn ang="0">
                <a:pos x="451" y="2"/>
              </a:cxn>
            </a:cxnLst>
            <a:rect l="0" t="0" r="r" b="b"/>
            <a:pathLst>
              <a:path w="935" h="1926">
                <a:moveTo>
                  <a:pt x="451" y="0"/>
                </a:moveTo>
                <a:lnTo>
                  <a:pt x="485" y="5"/>
                </a:lnTo>
                <a:lnTo>
                  <a:pt x="515" y="15"/>
                </a:lnTo>
                <a:lnTo>
                  <a:pt x="549" y="45"/>
                </a:lnTo>
                <a:lnTo>
                  <a:pt x="580" y="75"/>
                </a:lnTo>
                <a:lnTo>
                  <a:pt x="606" y="109"/>
                </a:lnTo>
                <a:lnTo>
                  <a:pt x="630" y="145"/>
                </a:lnTo>
                <a:lnTo>
                  <a:pt x="648" y="175"/>
                </a:lnTo>
                <a:lnTo>
                  <a:pt x="671" y="212"/>
                </a:lnTo>
                <a:lnTo>
                  <a:pt x="692" y="249"/>
                </a:lnTo>
                <a:lnTo>
                  <a:pt x="712" y="288"/>
                </a:lnTo>
                <a:lnTo>
                  <a:pt x="730" y="329"/>
                </a:lnTo>
                <a:lnTo>
                  <a:pt x="746" y="363"/>
                </a:lnTo>
                <a:lnTo>
                  <a:pt x="760" y="396"/>
                </a:lnTo>
                <a:lnTo>
                  <a:pt x="775" y="434"/>
                </a:lnTo>
                <a:lnTo>
                  <a:pt x="787" y="465"/>
                </a:lnTo>
                <a:lnTo>
                  <a:pt x="800" y="497"/>
                </a:lnTo>
                <a:lnTo>
                  <a:pt x="812" y="530"/>
                </a:lnTo>
                <a:lnTo>
                  <a:pt x="827" y="567"/>
                </a:lnTo>
                <a:lnTo>
                  <a:pt x="841" y="606"/>
                </a:lnTo>
                <a:lnTo>
                  <a:pt x="853" y="645"/>
                </a:lnTo>
                <a:lnTo>
                  <a:pt x="866" y="681"/>
                </a:lnTo>
                <a:lnTo>
                  <a:pt x="880" y="726"/>
                </a:lnTo>
                <a:lnTo>
                  <a:pt x="889" y="756"/>
                </a:lnTo>
                <a:lnTo>
                  <a:pt x="897" y="783"/>
                </a:lnTo>
                <a:lnTo>
                  <a:pt x="910" y="822"/>
                </a:lnTo>
                <a:lnTo>
                  <a:pt x="922" y="866"/>
                </a:lnTo>
                <a:lnTo>
                  <a:pt x="931" y="899"/>
                </a:lnTo>
                <a:lnTo>
                  <a:pt x="935" y="1926"/>
                </a:lnTo>
                <a:lnTo>
                  <a:pt x="0" y="1923"/>
                </a:lnTo>
                <a:lnTo>
                  <a:pt x="2" y="849"/>
                </a:lnTo>
                <a:lnTo>
                  <a:pt x="19" y="797"/>
                </a:lnTo>
                <a:lnTo>
                  <a:pt x="31" y="750"/>
                </a:lnTo>
                <a:lnTo>
                  <a:pt x="43" y="713"/>
                </a:lnTo>
                <a:lnTo>
                  <a:pt x="61" y="659"/>
                </a:lnTo>
                <a:lnTo>
                  <a:pt x="76" y="609"/>
                </a:lnTo>
                <a:lnTo>
                  <a:pt x="91" y="570"/>
                </a:lnTo>
                <a:lnTo>
                  <a:pt x="101" y="536"/>
                </a:lnTo>
                <a:lnTo>
                  <a:pt x="116" y="495"/>
                </a:lnTo>
                <a:lnTo>
                  <a:pt x="130" y="461"/>
                </a:lnTo>
                <a:lnTo>
                  <a:pt x="145" y="420"/>
                </a:lnTo>
                <a:lnTo>
                  <a:pt x="170" y="365"/>
                </a:lnTo>
                <a:lnTo>
                  <a:pt x="160" y="389"/>
                </a:lnTo>
                <a:lnTo>
                  <a:pt x="182" y="336"/>
                </a:lnTo>
                <a:lnTo>
                  <a:pt x="199" y="302"/>
                </a:lnTo>
                <a:lnTo>
                  <a:pt x="212" y="275"/>
                </a:lnTo>
                <a:lnTo>
                  <a:pt x="233" y="236"/>
                </a:lnTo>
                <a:lnTo>
                  <a:pt x="244" y="213"/>
                </a:lnTo>
                <a:lnTo>
                  <a:pt x="271" y="163"/>
                </a:lnTo>
                <a:lnTo>
                  <a:pt x="280" y="152"/>
                </a:lnTo>
                <a:lnTo>
                  <a:pt x="291" y="137"/>
                </a:lnTo>
                <a:lnTo>
                  <a:pt x="287" y="143"/>
                </a:lnTo>
                <a:lnTo>
                  <a:pt x="259" y="183"/>
                </a:lnTo>
                <a:lnTo>
                  <a:pt x="251" y="200"/>
                </a:lnTo>
                <a:lnTo>
                  <a:pt x="267" y="173"/>
                </a:lnTo>
                <a:lnTo>
                  <a:pt x="274" y="158"/>
                </a:lnTo>
                <a:lnTo>
                  <a:pt x="303" y="115"/>
                </a:lnTo>
                <a:lnTo>
                  <a:pt x="327" y="85"/>
                </a:lnTo>
                <a:lnTo>
                  <a:pt x="351" y="57"/>
                </a:lnTo>
                <a:lnTo>
                  <a:pt x="373" y="36"/>
                </a:lnTo>
                <a:lnTo>
                  <a:pt x="394" y="19"/>
                </a:lnTo>
                <a:lnTo>
                  <a:pt x="418" y="7"/>
                </a:lnTo>
                <a:lnTo>
                  <a:pt x="451" y="2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50000">
                <a:srgbClr val="00A2DC">
                  <a:gamma/>
                  <a:shade val="46275"/>
                  <a:invGamma/>
                </a:srgbClr>
              </a:gs>
              <a:gs pos="100000">
                <a:srgbClr val="00A2DC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03252" name="Rectangle 148"/>
          <p:cNvSpPr>
            <a:spLocks noChangeArrowheads="1"/>
          </p:cNvSpPr>
          <p:nvPr/>
        </p:nvSpPr>
        <p:spPr bwMode="auto">
          <a:xfrm>
            <a:off x="5024438" y="5122863"/>
            <a:ext cx="72135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0,77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3253" name="Rectangle 149"/>
          <p:cNvSpPr>
            <a:spLocks noChangeArrowheads="1"/>
          </p:cNvSpPr>
          <p:nvPr/>
        </p:nvSpPr>
        <p:spPr bwMode="auto">
          <a:xfrm>
            <a:off x="3557588" y="5122863"/>
            <a:ext cx="72135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0,67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3254" name="Rectangle 150"/>
          <p:cNvSpPr>
            <a:spLocks noChangeArrowheads="1"/>
          </p:cNvSpPr>
          <p:nvPr/>
        </p:nvSpPr>
        <p:spPr bwMode="auto">
          <a:xfrm>
            <a:off x="4300538" y="5122863"/>
            <a:ext cx="72135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0,72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3255" name="Line 151"/>
          <p:cNvSpPr>
            <a:spLocks noChangeShapeType="1"/>
          </p:cNvSpPr>
          <p:nvPr/>
        </p:nvSpPr>
        <p:spPr bwMode="auto">
          <a:xfrm>
            <a:off x="2087563" y="500221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3256" name="Line 152"/>
          <p:cNvSpPr>
            <a:spLocks noChangeShapeType="1"/>
          </p:cNvSpPr>
          <p:nvPr/>
        </p:nvSpPr>
        <p:spPr bwMode="auto">
          <a:xfrm flipH="1">
            <a:off x="4887913" y="3941763"/>
            <a:ext cx="92075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3257" name="Freeform 153"/>
          <p:cNvSpPr>
            <a:spLocks noChangeArrowheads="1"/>
          </p:cNvSpPr>
          <p:nvPr/>
        </p:nvSpPr>
        <p:spPr bwMode="auto">
          <a:xfrm flipH="1">
            <a:off x="4532313" y="491648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3258" name="Line 154"/>
          <p:cNvSpPr>
            <a:spLocks noChangeShapeType="1"/>
          </p:cNvSpPr>
          <p:nvPr/>
        </p:nvSpPr>
        <p:spPr bwMode="auto">
          <a:xfrm>
            <a:off x="5305425" y="3355975"/>
            <a:ext cx="0" cy="175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03259" name="Line 155"/>
          <p:cNvSpPr>
            <a:spLocks noChangeShapeType="1"/>
          </p:cNvSpPr>
          <p:nvPr/>
        </p:nvSpPr>
        <p:spPr bwMode="auto">
          <a:xfrm>
            <a:off x="3832225" y="3308350"/>
            <a:ext cx="0" cy="179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03260" name="Rectangle 156"/>
          <p:cNvSpPr>
            <a:spLocks noChangeArrowheads="1"/>
          </p:cNvSpPr>
          <p:nvPr/>
        </p:nvSpPr>
        <p:spPr bwMode="auto">
          <a:xfrm>
            <a:off x="5591175" y="3470275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Área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0,4582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03261" name="Group 157"/>
          <p:cNvGrpSpPr>
            <a:grpSpLocks/>
          </p:cNvGrpSpPr>
          <p:nvPr/>
        </p:nvGrpSpPr>
        <p:grpSpPr bwMode="auto">
          <a:xfrm>
            <a:off x="2239963" y="1881188"/>
            <a:ext cx="4759325" cy="2952750"/>
            <a:chOff x="1195" y="1177"/>
            <a:chExt cx="2998" cy="1860"/>
          </a:xfrm>
        </p:grpSpPr>
        <p:sp>
          <p:nvSpPr>
            <p:cNvPr id="303262" name="Arc 158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263" name="Arc 159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264" name="Arc 160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265" name="Arc 161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266" name="Arc 162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267" name="Arc 163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3268" name="AutoShape 164"/>
          <p:cNvSpPr>
            <a:spLocks noChangeArrowheads="1"/>
          </p:cNvSpPr>
          <p:nvPr/>
        </p:nvSpPr>
        <p:spPr bwMode="auto">
          <a:xfrm rot="5400000">
            <a:off x="1171575" y="3549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03269" name="Object 16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7563" y="4883150"/>
          <a:ext cx="2730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93" name="Equation" r:id="rId4" imgW="176040" imgH="228600" progId="">
                  <p:embed/>
                </p:oleObj>
              </mc:Choice>
              <mc:Fallback>
                <p:oleObj name="Equation" r:id="rId4" imgW="176040" imgH="228600" progId="">
                  <p:embed/>
                  <p:pic>
                    <p:nvPicPr>
                      <p:cNvPr id="0" name="Picture 16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883150"/>
                        <a:ext cx="2730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3270" name="Group 166"/>
          <p:cNvGrpSpPr>
            <a:grpSpLocks/>
          </p:cNvGrpSpPr>
          <p:nvPr/>
        </p:nvGrpSpPr>
        <p:grpSpPr bwMode="auto">
          <a:xfrm>
            <a:off x="1460501" y="1903414"/>
            <a:ext cx="2171698" cy="830263"/>
            <a:chOff x="980" y="1119"/>
            <a:chExt cx="1368" cy="523"/>
          </a:xfrm>
        </p:grpSpPr>
        <p:sp>
          <p:nvSpPr>
            <p:cNvPr id="303271" name="Text Box 167"/>
            <p:cNvSpPr txBox="1">
              <a:spLocks noChangeArrowheads="1"/>
            </p:cNvSpPr>
            <p:nvPr/>
          </p:nvSpPr>
          <p:spPr bwMode="auto">
            <a:xfrm>
              <a:off x="980" y="1119"/>
              <a:ext cx="1368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amostral de     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303272" name="Object 16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77" y="1425"/>
            <a:ext cx="12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94" name="Equation" r:id="rId6" imgW="176040" imgH="228600" progId="">
                    <p:embed/>
                  </p:oleObj>
                </mc:Choice>
                <mc:Fallback>
                  <p:oleObj name="Equation" r:id="rId6" imgW="176040" imgH="228600" progId="">
                    <p:embed/>
                    <p:pic>
                      <p:nvPicPr>
                        <p:cNvPr id="0" name="Picture 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1425"/>
                          <a:ext cx="12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3273" name="Object 16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010612"/>
              </p:ext>
            </p:extLst>
          </p:nvPr>
        </p:nvGraphicFramePr>
        <p:xfrm>
          <a:off x="5494338" y="2027238"/>
          <a:ext cx="14906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95"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0" name="Picture 16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027238"/>
                        <a:ext cx="14906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3274" name="Group 170"/>
          <p:cNvGrpSpPr>
            <a:grpSpLocks/>
          </p:cNvGrpSpPr>
          <p:nvPr/>
        </p:nvGrpSpPr>
        <p:grpSpPr bwMode="auto">
          <a:xfrm>
            <a:off x="685800" y="166688"/>
            <a:ext cx="7772400" cy="814387"/>
            <a:chOff x="432" y="33"/>
            <a:chExt cx="4896" cy="513"/>
          </a:xfrm>
        </p:grpSpPr>
        <p:sp>
          <p:nvSpPr>
            <p:cNvPr id="303275" name="Rectangle 171"/>
            <p:cNvSpPr>
              <a:spLocks noChangeArrowheads="1"/>
            </p:cNvSpPr>
            <p:nvPr/>
          </p:nvSpPr>
          <p:spPr bwMode="auto">
            <a:xfrm>
              <a:off x="432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 smtClean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Distribuição Amostral de</a:t>
              </a:r>
              <a:endPara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303276" name="Object 17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55" y="228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96" name="Equation" r:id="rId10" imgW="176040" imgH="228600" progId="Equation.2">
                    <p:embed/>
                  </p:oleObj>
                </mc:Choice>
                <mc:Fallback>
                  <p:oleObj name="Equation" r:id="rId10" imgW="176040" imgH="228600" progId="Equation.2">
                    <p:embed/>
                    <p:pic>
                      <p:nvPicPr>
                        <p:cNvPr id="0" name="Picture 1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8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3277" name="Rectangle 173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Faculdade de St. Andrew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3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0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0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0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0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0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0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0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30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0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0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0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30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0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0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249" grpId="0" animBg="1" autoUpdateAnimBg="0"/>
      <p:bldP spid="303250" grpId="0" animBg="1"/>
      <p:bldP spid="303251" grpId="0" animBg="1"/>
      <p:bldP spid="303252" grpId="0" autoUpdateAnimBg="0"/>
      <p:bldP spid="303253" grpId="0" autoUpdateAnimBg="0"/>
      <p:bldP spid="303254" grpId="0" autoUpdateAnimBg="0"/>
      <p:bldP spid="303255" grpId="0" animBg="1"/>
      <p:bldP spid="303256" grpId="0" animBg="1"/>
      <p:bldP spid="303257" grpId="0" animBg="1"/>
      <p:bldP spid="303258" grpId="0" animBg="1"/>
      <p:bldP spid="303259" grpId="0" animBg="1"/>
      <p:bldP spid="303260" grpId="0" autoUpdateAnimBg="0"/>
      <p:bldP spid="3032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642938"/>
          </a:xfrm>
          <a:noFill/>
          <a:ln/>
        </p:spPr>
        <p:txBody>
          <a:bodyPr/>
          <a:lstStyle/>
          <a:p>
            <a:r>
              <a:rPr lang="en-US" dirty="0" smtClean="0"/>
              <a:t>Outros métodos de amostragem</a:t>
            </a:r>
            <a:endParaRPr lang="en-US" dirty="0"/>
          </a:p>
        </p:txBody>
      </p:sp>
      <p:sp>
        <p:nvSpPr>
          <p:cNvPr id="305155" name="AutoShape 3"/>
          <p:cNvSpPr>
            <a:spLocks noChangeArrowheads="1"/>
          </p:cNvSpPr>
          <p:nvPr/>
        </p:nvSpPr>
        <p:spPr bwMode="auto">
          <a:xfrm rot="5400000">
            <a:off x="441325" y="12557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5156" name="AutoShape 4"/>
          <p:cNvSpPr>
            <a:spLocks noChangeArrowheads="1"/>
          </p:cNvSpPr>
          <p:nvPr/>
        </p:nvSpPr>
        <p:spPr bwMode="auto">
          <a:xfrm rot="5400000">
            <a:off x="441325" y="22463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5157" name="AutoShape 5"/>
          <p:cNvSpPr>
            <a:spLocks noChangeArrowheads="1"/>
          </p:cNvSpPr>
          <p:nvPr/>
        </p:nvSpPr>
        <p:spPr bwMode="auto">
          <a:xfrm rot="5400000">
            <a:off x="441325" y="17510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5158" name="AutoShape 6"/>
          <p:cNvSpPr>
            <a:spLocks noChangeArrowheads="1"/>
          </p:cNvSpPr>
          <p:nvPr/>
        </p:nvSpPr>
        <p:spPr bwMode="auto">
          <a:xfrm rot="5400000">
            <a:off x="441325" y="32369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5159" name="AutoShape 7"/>
          <p:cNvSpPr>
            <a:spLocks noChangeArrowheads="1"/>
          </p:cNvSpPr>
          <p:nvPr/>
        </p:nvSpPr>
        <p:spPr bwMode="auto">
          <a:xfrm rot="5400000">
            <a:off x="441325" y="27416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677863" y="1100138"/>
            <a:ext cx="5429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aleatória 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tratificada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677863" y="1609725"/>
            <a:ext cx="6629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conglomerado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677863" y="2105025"/>
            <a:ext cx="6057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sistemática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677863" y="2600325"/>
            <a:ext cx="56197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c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onveniência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677863" y="3081338"/>
            <a:ext cx="55245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julgamento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nimBg="1"/>
      <p:bldP spid="305156" grpId="0" animBg="1"/>
      <p:bldP spid="305157" grpId="0" animBg="1"/>
      <p:bldP spid="305158" grpId="0" animBg="1"/>
      <p:bldP spid="305159" grpId="0" animBg="1"/>
      <p:bldP spid="305160" grpId="0" autoUpdateAnimBg="0"/>
      <p:bldP spid="305161" grpId="0" autoUpdateAnimBg="0"/>
      <p:bldP spid="305162" grpId="0" autoUpdateAnimBg="0"/>
      <p:bldP spid="305163" grpId="0" autoUpdateAnimBg="0"/>
      <p:bldP spid="30516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68350" y="1198563"/>
            <a:ext cx="7467600" cy="1011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primeiro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lugar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divididos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grupos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chamados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estratos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7203" name="AutoShape 3"/>
          <p:cNvSpPr>
            <a:spLocks noChangeArrowheads="1"/>
          </p:cNvSpPr>
          <p:nvPr/>
        </p:nvSpPr>
        <p:spPr bwMode="auto">
          <a:xfrm rot="5400000">
            <a:off x="504825" y="161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685800" y="241300"/>
            <a:ext cx="7772400" cy="661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Aleatória Estratificada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768350" y="2322513"/>
            <a:ext cx="7467600" cy="1011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Cada elemento na população pertence a um, e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somente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um, estrato.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 rot="5400000">
            <a:off x="504825" y="2736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768350" y="3446463"/>
            <a:ext cx="7467600" cy="1392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Melhores resultados são obtidos quando os elementos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dentro de cada estrato são tão semelhantes quanto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possível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(por exemplo, um grupo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homogêneo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7208" name="AutoShape 8"/>
          <p:cNvSpPr>
            <a:spLocks noChangeArrowheads="1"/>
          </p:cNvSpPr>
          <p:nvPr/>
        </p:nvSpPr>
        <p:spPr bwMode="auto">
          <a:xfrm rot="5400000">
            <a:off x="504825" y="4013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nimBg="1" autoUpdateAnimBg="0"/>
      <p:bldP spid="307203" grpId="0" animBg="1"/>
      <p:bldP spid="307205" grpId="0" animBg="1" autoUpdateAnimBg="0"/>
      <p:bldP spid="307206" grpId="0" animBg="1"/>
      <p:bldP spid="307207" grpId="0" animBg="1" autoUpdateAnimBg="0"/>
      <p:bldP spid="30720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685800" y="241300"/>
            <a:ext cx="7772400" cy="661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Aleatória Estratificada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768350" y="1198563"/>
            <a:ext cx="7681170" cy="64928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amostra aleatória simples é obtida de cada estrato.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9252" name="AutoShape 4"/>
          <p:cNvSpPr>
            <a:spLocks noChangeArrowheads="1"/>
          </p:cNvSpPr>
          <p:nvPr/>
        </p:nvSpPr>
        <p:spPr bwMode="auto">
          <a:xfrm rot="5400000">
            <a:off x="504825" y="1441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768349" y="1941513"/>
            <a:ext cx="7681170" cy="1392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Existem fórmulas disponíveis para combinar os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resultados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amostrais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estratos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única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estimativa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parâmetro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interesse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9254" name="AutoShape 6"/>
          <p:cNvSpPr>
            <a:spLocks noChangeArrowheads="1"/>
          </p:cNvSpPr>
          <p:nvPr/>
        </p:nvSpPr>
        <p:spPr bwMode="auto">
          <a:xfrm rot="5400000">
            <a:off x="504825" y="250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768350" y="3427413"/>
            <a:ext cx="7692744" cy="1392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se os estratos são homogêneos, este método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é tão “preciso”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quanto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 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aleatória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simples,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com um menor tamanho amostral total.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9256" name="AutoShape 8"/>
          <p:cNvSpPr>
            <a:spLocks noChangeArrowheads="1"/>
          </p:cNvSpPr>
          <p:nvPr/>
        </p:nvSpPr>
        <p:spPr bwMode="auto">
          <a:xfrm rot="5400000">
            <a:off x="504825" y="3994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768350" y="4913313"/>
            <a:ext cx="7692744" cy="1011237"/>
          </a:xfrm>
          <a:prstGeom prst="rect">
            <a:avLst/>
          </a:pr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a base para formar os estratos pode ser um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departamento, local,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idade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tipo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indústria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etc.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09258" name="AutoShape 10"/>
          <p:cNvSpPr>
            <a:spLocks noChangeArrowheads="1"/>
          </p:cNvSpPr>
          <p:nvPr/>
        </p:nvSpPr>
        <p:spPr bwMode="auto">
          <a:xfrm rot="5400000">
            <a:off x="504825" y="5327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nimBg="1" autoUpdateAnimBg="0"/>
      <p:bldP spid="309252" grpId="0" animBg="1"/>
      <p:bldP spid="309253" grpId="0" animBg="1" autoUpdateAnimBg="0"/>
      <p:bldP spid="309254" grpId="0" animBg="1"/>
      <p:bldP spid="309255" grpId="0" animBg="1" autoUpdateAnimBg="0"/>
      <p:bldP spid="309256" grpId="0" animBg="1"/>
      <p:bldP spid="309257" grpId="0" animBg="1" autoUpdateAnimBg="0"/>
      <p:bldP spid="3092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685800" y="1873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Conglomerados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768349" y="943920"/>
            <a:ext cx="7924237" cy="10112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primeiro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lugar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divididos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grupos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distintos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chamados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conglomerados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 rot="5400000">
            <a:off x="481676" y="1184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768349" y="2002521"/>
            <a:ext cx="7924237" cy="13541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Idealmente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cada conglomerado é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versão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representativa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pequena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escala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um grupo heterogêneo).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1302" name="AutoShape 6"/>
          <p:cNvSpPr>
            <a:spLocks noChangeArrowheads="1"/>
          </p:cNvSpPr>
          <p:nvPr/>
        </p:nvSpPr>
        <p:spPr bwMode="auto">
          <a:xfrm rot="5400000">
            <a:off x="527974" y="22432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768350" y="3408363"/>
            <a:ext cx="7935812" cy="1094189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amostra aleatória simples dos conglomerados é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obtida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1304" name="AutoShape 8"/>
          <p:cNvSpPr>
            <a:spLocks noChangeArrowheads="1"/>
          </p:cNvSpPr>
          <p:nvPr/>
        </p:nvSpPr>
        <p:spPr bwMode="auto">
          <a:xfrm rot="5400000">
            <a:off x="5048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768349" y="4568002"/>
            <a:ext cx="7947387" cy="10112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Todos os elementos dentro de cada conglomerado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formam a amostra.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1306" name="AutoShape 10"/>
          <p:cNvSpPr>
            <a:spLocks noChangeArrowheads="1"/>
          </p:cNvSpPr>
          <p:nvPr/>
        </p:nvSpPr>
        <p:spPr bwMode="auto">
          <a:xfrm rot="5400000">
            <a:off x="527974" y="476241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nimBg="1" autoUpdateAnimBg="0"/>
      <p:bldP spid="311300" grpId="0" animBg="1"/>
      <p:bldP spid="311301" grpId="0" animBg="1" autoUpdateAnimBg="0"/>
      <p:bldP spid="311302" grpId="0" animBg="1"/>
      <p:bldP spid="311303" grpId="0" animBg="1" autoUpdateAnimBg="0"/>
      <p:bldP spid="311304" grpId="0" animBg="1"/>
      <p:bldP spid="311305" grpId="0" animBg="1" autoUpdateAnimBg="0"/>
      <p:bldP spid="31130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85800" y="1873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Conglomerados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768350" y="2684463"/>
            <a:ext cx="7562850" cy="13922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a estreita proximidade dos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pode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resultar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economia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custo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muitas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observações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amostrais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podem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ser obtidas em um curto período).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 rot="5400000">
            <a:off x="504825" y="3251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768350" y="4170363"/>
            <a:ext cx="7562850" cy="13922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Desvantagem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este método geralmente requer um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tamanho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 que a amostragem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aleatória simples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estratificada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3350" name="AutoShape 6"/>
          <p:cNvSpPr>
            <a:spLocks noChangeArrowheads="1"/>
          </p:cNvSpPr>
          <p:nvPr/>
        </p:nvSpPr>
        <p:spPr bwMode="auto">
          <a:xfrm rot="5400000">
            <a:off x="504825" y="4737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768350" y="1198563"/>
            <a:ext cx="7562850" cy="13922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uma aplicação importante é amostragem por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área,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conglomerados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quarteirões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cidade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outras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áreas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definidas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3352" name="AutoShape 8"/>
          <p:cNvSpPr>
            <a:spLocks noChangeArrowheads="1"/>
          </p:cNvSpPr>
          <p:nvPr/>
        </p:nvSpPr>
        <p:spPr bwMode="auto">
          <a:xfrm rot="5400000">
            <a:off x="504825" y="1841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nimBg="1" autoUpdateAnimBg="0"/>
      <p:bldP spid="313348" grpId="0" animBg="1"/>
      <p:bldP spid="313349" grpId="0" animBg="1" autoUpdateAnimBg="0"/>
      <p:bldP spid="313350" grpId="0" animBg="1"/>
      <p:bldP spid="313351" grpId="0" animBg="1" autoUpdateAnimBg="0"/>
      <p:bldP spid="3133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685800" y="166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</a:t>
            </a:r>
            <a:r>
              <a:rPr lang="en-US" sz="280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Sistemática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791500" y="886046"/>
            <a:ext cx="7542272" cy="1741407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 um tamanho amostral 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desejado a partir 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população contendo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elementos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podemos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amostrar um elemento para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elementos na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5396" name="AutoShape 4"/>
          <p:cNvSpPr>
            <a:spLocks noChangeArrowheads="1"/>
          </p:cNvSpPr>
          <p:nvPr/>
        </p:nvSpPr>
        <p:spPr bwMode="auto">
          <a:xfrm rot="5400000">
            <a:off x="50482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768350" y="2684463"/>
            <a:ext cx="7562850" cy="1011237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Selecionamos aleatoriamente um dos primeiros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da lista populacional.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5398" name="AutoShape 6"/>
          <p:cNvSpPr>
            <a:spLocks noChangeArrowheads="1"/>
          </p:cNvSpPr>
          <p:nvPr/>
        </p:nvSpPr>
        <p:spPr bwMode="auto">
          <a:xfrm rot="5400000">
            <a:off x="504825" y="3098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768350" y="3789363"/>
            <a:ext cx="7562850" cy="1011237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Então, selecionamos cada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-ésimo elemento a seguir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 lista populacional.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5400" name="AutoShape 8"/>
          <p:cNvSpPr>
            <a:spLocks noChangeArrowheads="1"/>
          </p:cNvSpPr>
          <p:nvPr/>
        </p:nvSpPr>
        <p:spPr bwMode="auto">
          <a:xfrm rot="5400000">
            <a:off x="504825" y="4203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nimBg="1" autoUpdateAnimBg="0"/>
      <p:bldP spid="315396" grpId="0" animBg="1"/>
      <p:bldP spid="315397" grpId="0" animBg="1" autoUpdateAnimBg="0"/>
      <p:bldP spid="315398" grpId="0" animBg="1"/>
      <p:bldP spid="315399" grpId="0" animBg="1" autoUpdateAnimBg="0"/>
      <p:bldP spid="31540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685800" y="166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Sistemática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768349" y="1284790"/>
            <a:ext cx="7820066" cy="1306010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Este método tem as propriedades de uma amostra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aleatória simples, especialmente, se a lista dos elementos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populacionais estiver em ordem aleatória.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 rot="5400000">
            <a:off x="50482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768349" y="2720051"/>
            <a:ext cx="7820065" cy="1356649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a amostra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geralmente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é mais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fácil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ser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identificada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 que seria se fosse utilizada a amostragem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aleatória simples.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7446" name="AutoShape 6"/>
          <p:cNvSpPr>
            <a:spLocks noChangeArrowheads="1"/>
          </p:cNvSpPr>
          <p:nvPr/>
        </p:nvSpPr>
        <p:spPr bwMode="auto">
          <a:xfrm rot="5400000">
            <a:off x="504825" y="3251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768350" y="4178461"/>
            <a:ext cx="7820065" cy="1296364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selecionar cada 100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º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nome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uma lista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telefônica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depois de o primeiro nome ser selecionado</a:t>
            </a:r>
          </a:p>
          <a:p>
            <a:pPr algn="l"/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aleatoriamente.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7448" name="AutoShape 8"/>
          <p:cNvSpPr>
            <a:spLocks noChangeArrowheads="1"/>
          </p:cNvSpPr>
          <p:nvPr/>
        </p:nvSpPr>
        <p:spPr bwMode="auto">
          <a:xfrm rot="5400000">
            <a:off x="504825" y="458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nimBg="1" autoUpdateAnimBg="0"/>
      <p:bldP spid="317444" grpId="0" animBg="1"/>
      <p:bldP spid="317445" grpId="0" animBg="1" autoUpdateAnimBg="0"/>
      <p:bldP spid="317446" grpId="0" animBg="1"/>
      <p:bldP spid="317447" grpId="0" animBg="1" autoUpdateAnimBg="0"/>
      <p:bldP spid="3174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55638" y="3150961"/>
            <a:ext cx="836318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 grandes projetos de amostragem,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números aleatórios</a:t>
            </a: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gerados por computador geralmente são empregados </a:t>
            </a:r>
          </a:p>
          <a:p>
            <a:pPr algn="l"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para automatizar o processo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655638" y="2331811"/>
            <a:ext cx="78085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sem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reposição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é o procedimento mais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frequentemente utilizado.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55638" y="1107849"/>
            <a:ext cx="776526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substituição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cada elemento amostrado antes 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selecionar elementos subsequentes é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chamada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com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reposição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4698" name="AutoShape 10"/>
          <p:cNvSpPr>
            <a:spLocks noChangeArrowheads="1"/>
          </p:cNvSpPr>
          <p:nvPr/>
        </p:nvSpPr>
        <p:spPr bwMode="auto">
          <a:xfrm rot="5400000">
            <a:off x="490538" y="123961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 rot="5400000">
            <a:off x="490538" y="246357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00" name="AutoShape 12"/>
          <p:cNvSpPr>
            <a:spLocks noChangeArrowheads="1"/>
          </p:cNvSpPr>
          <p:nvPr/>
        </p:nvSpPr>
        <p:spPr bwMode="auto">
          <a:xfrm rot="5400000">
            <a:off x="490538" y="32827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702" name="Rectangle 14"/>
          <p:cNvSpPr>
            <a:spLocks noGrp="1" noChangeArrowheads="1"/>
          </p:cNvSpPr>
          <p:nvPr>
            <p:ph type="title"/>
          </p:nvPr>
        </p:nvSpPr>
        <p:spPr>
          <a:xfrm>
            <a:off x="684213" y="284163"/>
            <a:ext cx="7772400" cy="566737"/>
          </a:xfrm>
          <a:noFill/>
          <a:ln/>
        </p:spPr>
        <p:txBody>
          <a:bodyPr/>
          <a:lstStyle/>
          <a:p>
            <a:r>
              <a:rPr lang="en-US" dirty="0" smtClean="0"/>
              <a:t>Amostragem a partir de uma população finita</a:t>
            </a:r>
            <a:endParaRPr lang="en-US" sz="2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utoUpdateAnimBg="0"/>
      <p:bldP spid="114695" grpId="0" autoUpdateAnimBg="0"/>
      <p:bldP spid="114696" grpId="0" autoUpdateAnimBg="0"/>
      <p:bldP spid="114698" grpId="0" animBg="1"/>
      <p:bldP spid="114699" grpId="0" animBg="1"/>
      <p:bldP spid="11470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684213" y="271463"/>
            <a:ext cx="7772400" cy="604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Conveniência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768351" y="856528"/>
            <a:ext cx="7565422" cy="1562582"/>
          </a:xfrm>
          <a:prstGeom prst="rect">
            <a:avLst/>
          </a:prstGeom>
          <a:gradFill rotWithShape="0">
            <a:gsLst>
              <a:gs pos="0">
                <a:srgbClr val="336699">
                  <a:gamma/>
                  <a:shade val="46275"/>
                  <a:invGamma/>
                </a:srgbClr>
              </a:gs>
              <a:gs pos="50000">
                <a:srgbClr val="336699"/>
              </a:gs>
              <a:gs pos="100000">
                <a:srgbClr val="33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É uma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técnica de amostragem não probabilística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São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incluídos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na amostra,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probabilidades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preespecificadas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seleção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sejam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conhecidas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9492" name="AutoShape 4"/>
          <p:cNvSpPr>
            <a:spLocks noChangeArrowheads="1"/>
          </p:cNvSpPr>
          <p:nvPr/>
        </p:nvSpPr>
        <p:spPr bwMode="auto">
          <a:xfrm rot="5400000">
            <a:off x="516400" y="118656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768350" y="3427413"/>
            <a:ext cx="7576998" cy="1399230"/>
          </a:xfrm>
          <a:prstGeom prst="rect">
            <a:avLst/>
          </a:prstGeom>
          <a:gradFill rotWithShape="0">
            <a:gsLst>
              <a:gs pos="0">
                <a:srgbClr val="336699">
                  <a:gamma/>
                  <a:shade val="46275"/>
                  <a:invGamma/>
                </a:srgbClr>
              </a:gs>
              <a:gs pos="50000">
                <a:srgbClr val="336699"/>
              </a:gs>
              <a:gs pos="100000">
                <a:srgbClr val="33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um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professor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conduzindo pesquisa pode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utilizar alunos voluntários para constituir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9494" name="AutoShape 6"/>
          <p:cNvSpPr>
            <a:spLocks noChangeArrowheads="1"/>
          </p:cNvSpPr>
          <p:nvPr/>
        </p:nvSpPr>
        <p:spPr bwMode="auto">
          <a:xfrm rot="5400000">
            <a:off x="504825" y="3841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768350" y="2476983"/>
            <a:ext cx="7565422" cy="833376"/>
          </a:xfrm>
          <a:prstGeom prst="rect">
            <a:avLst/>
          </a:prstGeom>
          <a:gradFill rotWithShape="0">
            <a:gsLst>
              <a:gs pos="0">
                <a:srgbClr val="336699">
                  <a:gamma/>
                  <a:shade val="46275"/>
                  <a:invGamma/>
                </a:srgbClr>
              </a:gs>
              <a:gs pos="50000">
                <a:srgbClr val="336699"/>
              </a:gs>
              <a:gs pos="100000">
                <a:srgbClr val="33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amostra é identificada principalmente por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conveniência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19496" name="AutoShape 8"/>
          <p:cNvSpPr>
            <a:spLocks noChangeArrowheads="1"/>
          </p:cNvSpPr>
          <p:nvPr/>
        </p:nvSpPr>
        <p:spPr bwMode="auto">
          <a:xfrm rot="5400000">
            <a:off x="527975" y="262640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nimBg="1" autoUpdateAnimBg="0"/>
      <p:bldP spid="319492" grpId="0" animBg="1"/>
      <p:bldP spid="319493" grpId="0" animBg="1" autoUpdateAnimBg="0"/>
      <p:bldP spid="319494" grpId="0" animBg="1"/>
      <p:bldP spid="319495" grpId="0" animBg="1" autoUpdateAnimBg="0"/>
      <p:bldP spid="31949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768350" y="1198563"/>
            <a:ext cx="7562850" cy="1011237"/>
          </a:xfrm>
          <a:prstGeom prst="rect">
            <a:avLst/>
          </a:prstGeom>
          <a:gradFill rotWithShape="0">
            <a:gsLst>
              <a:gs pos="0">
                <a:srgbClr val="336699">
                  <a:gamma/>
                  <a:shade val="46275"/>
                  <a:invGamma/>
                </a:srgbClr>
              </a:gs>
              <a:gs pos="50000">
                <a:srgbClr val="336699"/>
              </a:gs>
              <a:gs pos="100000">
                <a:srgbClr val="33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a seleção amostral e a coleta de dados são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relativamente fáceis.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1539" name="AutoShape 3"/>
          <p:cNvSpPr>
            <a:spLocks noChangeArrowheads="1"/>
          </p:cNvSpPr>
          <p:nvPr/>
        </p:nvSpPr>
        <p:spPr bwMode="auto">
          <a:xfrm rot="5400000">
            <a:off x="504825" y="161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768350" y="2303463"/>
            <a:ext cx="7562850" cy="1011237"/>
          </a:xfrm>
          <a:prstGeom prst="rect">
            <a:avLst/>
          </a:prstGeom>
          <a:gradFill rotWithShape="0">
            <a:gsLst>
              <a:gs pos="0">
                <a:srgbClr val="336699">
                  <a:gamma/>
                  <a:shade val="46275"/>
                  <a:invGamma/>
                </a:srgbClr>
              </a:gs>
              <a:gs pos="50000">
                <a:srgbClr val="336699"/>
              </a:gs>
              <a:gs pos="100000">
                <a:srgbClr val="33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Desvantagem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é impossível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quanto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amostra é representativa da 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 rot="5400000">
            <a:off x="504825" y="2717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684213" y="271463"/>
            <a:ext cx="7772400" cy="604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Conveniência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 autoUpdateAnimBg="0"/>
      <p:bldP spid="321539" grpId="0" animBg="1"/>
      <p:bldP spid="321540" grpId="0" animBg="1" autoUpdateAnimBg="0"/>
      <p:bldP spid="3215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684213" y="242888"/>
            <a:ext cx="7772400" cy="652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Julgamento</a:t>
            </a:r>
          </a:p>
          <a:p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768350" y="1198563"/>
            <a:ext cx="7562850" cy="1392237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pessoa com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maior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conhecimento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sobre o tema do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estudo seleciona elementos da população que acredita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que sejam os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mais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representativos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3588" name="AutoShape 4"/>
          <p:cNvSpPr>
            <a:spLocks noChangeArrowheads="1"/>
          </p:cNvSpPr>
          <p:nvPr/>
        </p:nvSpPr>
        <p:spPr bwMode="auto">
          <a:xfrm rot="5400000">
            <a:off x="50482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768350" y="2684463"/>
            <a:ext cx="7562850" cy="649287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É uma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técnica de amostragem não probabilística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3590" name="AutoShape 6"/>
          <p:cNvSpPr>
            <a:spLocks noChangeArrowheads="1"/>
          </p:cNvSpPr>
          <p:nvPr/>
        </p:nvSpPr>
        <p:spPr bwMode="auto">
          <a:xfrm rot="5400000">
            <a:off x="504825" y="2927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768350" y="3427413"/>
            <a:ext cx="7562850" cy="1392237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um repórter pode amostrar três ou quatro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senadores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julgando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reflitam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opinião geral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 senado.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3592" name="AutoShape 8"/>
          <p:cNvSpPr>
            <a:spLocks noChangeArrowheads="1"/>
          </p:cNvSpPr>
          <p:nvPr/>
        </p:nvSpPr>
        <p:spPr bwMode="auto">
          <a:xfrm rot="5400000">
            <a:off x="504825" y="3994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 autoUpdateAnimBg="0"/>
      <p:bldP spid="323588" grpId="0" animBg="1"/>
      <p:bldP spid="323589" grpId="0" animBg="1" autoUpdateAnimBg="0"/>
      <p:bldP spid="323590" grpId="0" animBg="1"/>
      <p:bldP spid="323591" grpId="0" animBg="1" autoUpdateAnimBg="0"/>
      <p:bldP spid="32359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684213" y="242888"/>
            <a:ext cx="7772400" cy="652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por Julgamento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768350" y="1198563"/>
            <a:ext cx="7562850" cy="1011237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é um modo relativamente fácil 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selecionar  uma amostra.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 rot="5400000">
            <a:off x="504825" y="161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768350" y="2338187"/>
            <a:ext cx="7562850" cy="1392237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Desvantagem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a qualidade dos resultados amostrais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depende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do julgamento da pessoa que seleciona 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5638" name="AutoShape 6"/>
          <p:cNvSpPr>
            <a:spLocks noChangeArrowheads="1"/>
          </p:cNvSpPr>
          <p:nvPr/>
        </p:nvSpPr>
        <p:spPr bwMode="auto">
          <a:xfrm rot="5400000">
            <a:off x="504825" y="2870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nimBg="1" autoUpdateAnimBg="0"/>
      <p:bldP spid="325636" grpId="0" animBg="1"/>
      <p:bldP spid="325637" grpId="0" animBg="1" autoUpdateAnimBg="0"/>
      <p:bldP spid="3256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1666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Recomendação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8350" y="1198563"/>
            <a:ext cx="7562850" cy="1392237"/>
          </a:xfrm>
          <a:prstGeom prst="rect">
            <a:avLst/>
          </a:pr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É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recomendado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utilizar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os métodos de amostragem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probabilística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(aleatória simples, estratificada, por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conglomerado ou sistemática).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50482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8350" y="2697163"/>
            <a:ext cx="7562850" cy="1697037"/>
          </a:xfrm>
          <a:prstGeom prst="rect">
            <a:avLst/>
          </a:pr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Para esses métodos, estão disponíveis fórmulas para 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avaliar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“qualidade” dos resultados da amostra em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termos da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proximidade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entre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resultados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 </a:t>
            </a:r>
            <a:r>
              <a:rPr lang="pt-B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parâmetros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populacionais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que estão sendo estimados.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466725" y="3467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8350" y="4500563"/>
            <a:ext cx="7562850" cy="1341437"/>
          </a:xfrm>
          <a:prstGeom prst="rect">
            <a:avLst/>
          </a:pr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Uma avaliação da qualidade não pode ser feita com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métodos de amostragem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não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probabilística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pt-BR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conveniência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julgamento).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504825" y="5118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 autoUpdateAnimBg="0"/>
      <p:bldP spid="6" grpId="0" animBg="1"/>
      <p:bldP spid="7" grpId="0" animBg="1" autoUpdateAnimBg="0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7325"/>
            <a:ext cx="7772400" cy="762000"/>
          </a:xfrm>
          <a:noFill/>
          <a:ln/>
        </p:spPr>
        <p:txBody>
          <a:bodyPr/>
          <a:lstStyle/>
          <a:p>
            <a:r>
              <a:rPr lang="en-US" dirty="0" smtClean="0"/>
              <a:t>Fim do </a:t>
            </a:r>
            <a:r>
              <a:rPr lang="en-US" dirty="0" err="1" smtClean="0"/>
              <a:t>Capítulo</a:t>
            </a:r>
            <a:r>
              <a:rPr lang="en-US" dirty="0" smtClean="0"/>
              <a:t>  7</a:t>
            </a:r>
            <a:endParaRPr lang="en-US" dirty="0"/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797300" y="3048000"/>
            <a:ext cx="1557338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6" name="Freeform 4"/>
          <p:cNvSpPr>
            <a:spLocks/>
          </p:cNvSpPr>
          <p:nvPr/>
        </p:nvSpPr>
        <p:spPr bwMode="auto">
          <a:xfrm>
            <a:off x="3941763" y="2133600"/>
            <a:ext cx="1681162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gradFill flip="none" rotWithShape="1">
            <a:gsLst>
              <a:gs pos="0">
                <a:srgbClr val="629430">
                  <a:shade val="30000"/>
                  <a:satMod val="115000"/>
                </a:srgbClr>
              </a:gs>
              <a:gs pos="50000">
                <a:srgbClr val="629430">
                  <a:shade val="67500"/>
                  <a:satMod val="115000"/>
                </a:srgbClr>
              </a:gs>
              <a:gs pos="100000">
                <a:srgbClr val="62943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1049338" y="1608881"/>
            <a:ext cx="7689548" cy="28329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Faculdade de St. Andrew recebeu 900 inscrições para a matrícula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futuros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alunos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 próximo ano.  Os candidatos foram numerados de 1 a 900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à medida que suas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inscrições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eram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efetuadas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O diretor de admissões quer selecionar uma amostra aleatória simples de 30 candidatos.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2454" name="AutoShape 262"/>
          <p:cNvSpPr>
            <a:spLocks noChangeArrowheads="1"/>
          </p:cNvSpPr>
          <p:nvPr/>
        </p:nvSpPr>
        <p:spPr bwMode="auto">
          <a:xfrm rot="5400000">
            <a:off x="725488" y="17049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2455" name="Rectangle 263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  Faculdade de St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Andrew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2457" name="Rectangle 265"/>
          <p:cNvSpPr>
            <a:spLocks noChangeArrowheads="1"/>
          </p:cNvSpPr>
          <p:nvPr/>
        </p:nvSpPr>
        <p:spPr bwMode="auto">
          <a:xfrm>
            <a:off x="684213" y="318887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 partir de uma população finita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2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autoUpdateAnimBg="0"/>
      <p:bldP spid="3924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2106150" y="2581154"/>
            <a:ext cx="6273921" cy="156966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 números aleatórios gerados pela função ALEATÓRIO, do Excel, seguem uma distribuição de probabilidade uniforme entre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endParaRPr lang="en-US" sz="1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6292" name="AutoShape 4"/>
          <p:cNvSpPr>
            <a:spLocks noChangeArrowheads="1"/>
          </p:cNvSpPr>
          <p:nvPr/>
        </p:nvSpPr>
        <p:spPr bwMode="auto">
          <a:xfrm rot="5400000">
            <a:off x="748637" y="436110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6293" name="AutoShape 5"/>
          <p:cNvSpPr>
            <a:spLocks noChangeArrowheads="1"/>
          </p:cNvSpPr>
          <p:nvPr/>
        </p:nvSpPr>
        <p:spPr bwMode="auto">
          <a:xfrm rot="5400000">
            <a:off x="725488" y="17176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1039813" y="1593850"/>
            <a:ext cx="817082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Atribua um número aleatório a cada um dos 900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candidatos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988751" y="4253616"/>
            <a:ext cx="787587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Etapa 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Selecione os 30 candidatos correspondentes aos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30 menores números aleatórios.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684213" y="284163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 partir de uma população finita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Exemplo:</a:t>
            </a: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 autoUpdateAnimBg="0"/>
      <p:bldP spid="396292" grpId="0" animBg="1"/>
      <p:bldP spid="396293" grpId="0" animBg="1"/>
      <p:bldP spid="396295" grpId="0" autoUpdateAnimBg="0"/>
      <p:bldP spid="3962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4213" y="284163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Amostragem a partir de uma população infinita</a:t>
            </a:r>
            <a:endParaRPr lang="en-US" sz="26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 rot="5400000">
            <a:off x="504825" y="12541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rot="5400000">
            <a:off x="504825" y="252389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55638" y="2377849"/>
            <a:ext cx="782778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Como resultado, não podemos construir um sistema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 referência para a 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60400" y="1115786"/>
            <a:ext cx="858119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Algumas vezes, queremos selecionar uma amostra, mas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percebemos que não é possível obter uma lista de todos os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elementos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da população.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514350" y="345099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5163" y="3304949"/>
            <a:ext cx="813556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Desse modo, não é possível utilizar o procedimento de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seleção de números aleatórios.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5400000">
            <a:off x="514350" y="4403499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65163" y="4257449"/>
            <a:ext cx="812273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Mais frequentemente, esta situação ocorre em casos de 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população infinita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utoUpdateAnimBg="0"/>
      <p:bldP spid="6" grpId="0" autoUpdateAnimBg="0"/>
      <p:bldP spid="7" grpId="0" animBg="1"/>
      <p:bldP spid="8" grpId="0" autoUpdateAnimBg="0"/>
      <p:bldP spid="11" grpId="0" animBg="1"/>
      <p:bldP spid="12" grpId="0" autoUpdateAnimBg="0"/>
    </p:bldLst>
  </p:timing>
</p:sld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C:\Slides\SBE9ppt\SBE9ch01.PPT</Template>
  <TotalTime>8055</TotalTime>
  <Pages>30</Pages>
  <Words>3618</Words>
  <Application>Microsoft Office PowerPoint</Application>
  <PresentationFormat>Apresentação na tela (4:3)</PresentationFormat>
  <Paragraphs>741</Paragraphs>
  <Slides>65</Slides>
  <Notes>62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65</vt:i4>
      </vt:variant>
    </vt:vector>
  </HeadingPairs>
  <TitlesOfParts>
    <vt:vector size="77" baseType="lpstr">
      <vt:lpstr>Arial</vt:lpstr>
      <vt:lpstr>MS Reference Serif</vt:lpstr>
      <vt:lpstr>Book Antiqua</vt:lpstr>
      <vt:lpstr>Wingdings</vt:lpstr>
      <vt:lpstr>Times New Roman</vt:lpstr>
      <vt:lpstr>Monotype Sorts</vt:lpstr>
      <vt:lpstr>MT Symbol</vt:lpstr>
      <vt:lpstr>Symbol</vt:lpstr>
      <vt:lpstr>SBE9ch01</vt:lpstr>
      <vt:lpstr>Equation</vt:lpstr>
      <vt:lpstr>MathType 6.0 Equation</vt:lpstr>
      <vt:lpstr>Equação</vt:lpstr>
      <vt:lpstr>Capítulo 7 Amostragem e distribuições amostrais</vt:lpstr>
      <vt:lpstr>Apresentação do PowerPoint</vt:lpstr>
      <vt:lpstr>Apresentação do PowerPoint</vt:lpstr>
      <vt:lpstr>Apresentação do PowerPoint</vt:lpstr>
      <vt:lpstr>Amostragem a partir de uma população finita</vt:lpstr>
      <vt:lpstr>Amostragem a partir de uma população finita</vt:lpstr>
      <vt:lpstr>Apresentação do PowerPoint</vt:lpstr>
      <vt:lpstr>Apresentação do PowerPoint</vt:lpstr>
      <vt:lpstr>Apresentação do PowerPoint</vt:lpstr>
      <vt:lpstr>Apresentação do PowerPoint</vt:lpstr>
      <vt:lpstr>Amostragem a partir de uma população infinita</vt:lpstr>
      <vt:lpstr>Apresentação do PowerPoint</vt:lpstr>
      <vt:lpstr>Apresentação do PowerPoint</vt:lpstr>
      <vt:lpstr>Apresentação do PowerPoint</vt:lpstr>
      <vt:lpstr>Estimação Pontual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Teorema  Limite Central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Outros métodos de amostragem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 do Capítulo 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7 Sampling Distributions</dc:title>
  <dc:creator>John S. Loucks IV</dc:creator>
  <cp:lastModifiedBy>Revisora</cp:lastModifiedBy>
  <cp:revision>910</cp:revision>
  <cp:lastPrinted>1601-01-01T00:00:00Z</cp:lastPrinted>
  <dcterms:created xsi:type="dcterms:W3CDTF">1996-08-26T13:38:50Z</dcterms:created>
  <dcterms:modified xsi:type="dcterms:W3CDTF">2013-08-05T17:39:53Z</dcterms:modified>
</cp:coreProperties>
</file>