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3E0912-F24D-4601-95AB-69D0F21B755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1DCE18-9FCA-4E55-99A6-BFEEC290B68A}">
      <dgm:prSet/>
      <dgm:spPr/>
      <dgm:t>
        <a:bodyPr/>
        <a:lstStyle/>
        <a:p>
          <a:pPr>
            <a:defRPr cap="all"/>
          </a:pPr>
          <a:r>
            <a:rPr lang="pt-BR" b="0" i="0"/>
            <a:t>uma técnica de análise de dados que prevê o valor de dados desconhecidos usando outro valor de dados relacionado e conhecido.</a:t>
          </a:r>
          <a:endParaRPr lang="en-US"/>
        </a:p>
      </dgm:t>
    </dgm:pt>
    <dgm:pt modelId="{990A1904-48A8-43AE-BA29-987579BD80C4}" type="parTrans" cxnId="{72184DE2-2FBF-422C-9BCF-37F2290C9386}">
      <dgm:prSet/>
      <dgm:spPr/>
      <dgm:t>
        <a:bodyPr/>
        <a:lstStyle/>
        <a:p>
          <a:endParaRPr lang="en-US"/>
        </a:p>
      </dgm:t>
    </dgm:pt>
    <dgm:pt modelId="{DA9D8E5B-B144-443E-88A7-C2800A2AA0E7}" type="sibTrans" cxnId="{72184DE2-2FBF-422C-9BCF-37F2290C9386}">
      <dgm:prSet/>
      <dgm:spPr/>
      <dgm:t>
        <a:bodyPr/>
        <a:lstStyle/>
        <a:p>
          <a:endParaRPr lang="en-US"/>
        </a:p>
      </dgm:t>
    </dgm:pt>
    <dgm:pt modelId="{185EE34E-37B0-438E-9745-117DC54FEFB2}">
      <dgm:prSet/>
      <dgm:spPr/>
      <dgm:t>
        <a:bodyPr/>
        <a:lstStyle/>
        <a:p>
          <a:pPr>
            <a:defRPr cap="all"/>
          </a:pPr>
          <a:r>
            <a:rPr lang="pt-BR" b="0" i="0"/>
            <a:t>Ele modela matematicamente a variável desconhecida ou dependente e a variável conhecida ou independente como uma equação linear. </a:t>
          </a:r>
          <a:endParaRPr lang="en-US"/>
        </a:p>
      </dgm:t>
    </dgm:pt>
    <dgm:pt modelId="{0D2A84AC-C7BC-4DC2-ABA6-8AB43CEB6728}" type="parTrans" cxnId="{3420ED68-E998-4FC1-8021-D5952C291107}">
      <dgm:prSet/>
      <dgm:spPr/>
      <dgm:t>
        <a:bodyPr/>
        <a:lstStyle/>
        <a:p>
          <a:endParaRPr lang="en-US"/>
        </a:p>
      </dgm:t>
    </dgm:pt>
    <dgm:pt modelId="{EFD3C3AA-AAD8-43CC-8BBB-A4BDFA83982D}" type="sibTrans" cxnId="{3420ED68-E998-4FC1-8021-D5952C291107}">
      <dgm:prSet/>
      <dgm:spPr/>
      <dgm:t>
        <a:bodyPr/>
        <a:lstStyle/>
        <a:p>
          <a:endParaRPr lang="en-US"/>
        </a:p>
      </dgm:t>
    </dgm:pt>
    <dgm:pt modelId="{AC0AFF20-0AC4-4586-B0EB-4BF18CAF5138}">
      <dgm:prSet/>
      <dgm:spPr/>
      <dgm:t>
        <a:bodyPr/>
        <a:lstStyle/>
        <a:p>
          <a:pPr>
            <a:defRPr cap="all"/>
          </a:pPr>
          <a:r>
            <a:rPr lang="pt-BR" b="0" i="0"/>
            <a:t>No machine learning, os algoritmos analisam grandes conjuntos de dados e trabalham regressivamente a partir desses dados para calcular a equação de regressão linear. </a:t>
          </a:r>
          <a:endParaRPr lang="en-US"/>
        </a:p>
      </dgm:t>
    </dgm:pt>
    <dgm:pt modelId="{520EA3DB-52D2-418F-9C9C-53B0B5C5B868}" type="parTrans" cxnId="{1390BA03-F806-4E50-8422-BF7B1C041F43}">
      <dgm:prSet/>
      <dgm:spPr/>
      <dgm:t>
        <a:bodyPr/>
        <a:lstStyle/>
        <a:p>
          <a:endParaRPr lang="en-US"/>
        </a:p>
      </dgm:t>
    </dgm:pt>
    <dgm:pt modelId="{76D0D6E1-5D15-4723-BCC5-E3E06DA9CA3D}" type="sibTrans" cxnId="{1390BA03-F806-4E50-8422-BF7B1C041F43}">
      <dgm:prSet/>
      <dgm:spPr/>
      <dgm:t>
        <a:bodyPr/>
        <a:lstStyle/>
        <a:p>
          <a:endParaRPr lang="en-US"/>
        </a:p>
      </dgm:t>
    </dgm:pt>
    <dgm:pt modelId="{44AF49F6-3DDF-4907-988D-7F212D2FAE2B}">
      <dgm:prSet/>
      <dgm:spPr/>
      <dgm:t>
        <a:bodyPr/>
        <a:lstStyle/>
        <a:p>
          <a:pPr>
            <a:defRPr cap="all"/>
          </a:pPr>
          <a:r>
            <a:rPr lang="pt-BR" b="0" i="0"/>
            <a:t>Os cientistas de dados primeiro treinam o algoritmo em conjuntos de dados conhecidos ou rotulados e depois o utilizam para prever valores desconhecidos.</a:t>
          </a:r>
          <a:endParaRPr lang="en-US"/>
        </a:p>
      </dgm:t>
    </dgm:pt>
    <dgm:pt modelId="{266A797A-9C7D-453D-AF68-2A993DD1C95B}" type="parTrans" cxnId="{A5F0D7BD-1128-4307-8C0E-CAE0A4474F05}">
      <dgm:prSet/>
      <dgm:spPr/>
      <dgm:t>
        <a:bodyPr/>
        <a:lstStyle/>
        <a:p>
          <a:endParaRPr lang="en-US"/>
        </a:p>
      </dgm:t>
    </dgm:pt>
    <dgm:pt modelId="{4C21DBAA-8206-4061-9F1F-0EB8339C7901}" type="sibTrans" cxnId="{A5F0D7BD-1128-4307-8C0E-CAE0A4474F05}">
      <dgm:prSet/>
      <dgm:spPr/>
      <dgm:t>
        <a:bodyPr/>
        <a:lstStyle/>
        <a:p>
          <a:endParaRPr lang="en-US"/>
        </a:p>
      </dgm:t>
    </dgm:pt>
    <dgm:pt modelId="{1520FAB5-9930-4C0E-8F37-7A4F5D1B7395}" type="pres">
      <dgm:prSet presAssocID="{243E0912-F24D-4601-95AB-69D0F21B755C}" presName="root" presStyleCnt="0">
        <dgm:presLayoutVars>
          <dgm:dir/>
          <dgm:resizeHandles val="exact"/>
        </dgm:presLayoutVars>
      </dgm:prSet>
      <dgm:spPr/>
    </dgm:pt>
    <dgm:pt modelId="{618A2BE0-056A-4D11-8EA0-A8F6AE755D71}" type="pres">
      <dgm:prSet presAssocID="{351DCE18-9FCA-4E55-99A6-BFEEC290B68A}" presName="compNode" presStyleCnt="0"/>
      <dgm:spPr/>
    </dgm:pt>
    <dgm:pt modelId="{5C8BD163-17B3-4C4E-B53B-FDEA9ECC107A}" type="pres">
      <dgm:prSet presAssocID="{351DCE18-9FCA-4E55-99A6-BFEEC290B68A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2506C1D-6F51-4DBF-882C-9CD0E0E7DD84}" type="pres">
      <dgm:prSet presAssocID="{351DCE18-9FCA-4E55-99A6-BFEEC290B6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9D7ECABC-5228-4D65-9C82-71743C9512B8}" type="pres">
      <dgm:prSet presAssocID="{351DCE18-9FCA-4E55-99A6-BFEEC290B68A}" presName="spaceRect" presStyleCnt="0"/>
      <dgm:spPr/>
    </dgm:pt>
    <dgm:pt modelId="{CD76AB5C-6479-4FC9-8496-143260378996}" type="pres">
      <dgm:prSet presAssocID="{351DCE18-9FCA-4E55-99A6-BFEEC290B68A}" presName="textRect" presStyleLbl="revTx" presStyleIdx="0" presStyleCnt="4">
        <dgm:presLayoutVars>
          <dgm:chMax val="1"/>
          <dgm:chPref val="1"/>
        </dgm:presLayoutVars>
      </dgm:prSet>
      <dgm:spPr/>
    </dgm:pt>
    <dgm:pt modelId="{F114CC0C-4FC9-4797-BB1F-E62414C83578}" type="pres">
      <dgm:prSet presAssocID="{DA9D8E5B-B144-443E-88A7-C2800A2AA0E7}" presName="sibTrans" presStyleCnt="0"/>
      <dgm:spPr/>
    </dgm:pt>
    <dgm:pt modelId="{3A604C84-F21D-4C96-9302-16E12B1995A6}" type="pres">
      <dgm:prSet presAssocID="{185EE34E-37B0-438E-9745-117DC54FEFB2}" presName="compNode" presStyleCnt="0"/>
      <dgm:spPr/>
    </dgm:pt>
    <dgm:pt modelId="{6387225E-E182-4DC5-B8AE-FC279CD0CA55}" type="pres">
      <dgm:prSet presAssocID="{185EE34E-37B0-438E-9745-117DC54FEFB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815B08D-A230-4845-95BF-EDFF8493DDC9}" type="pres">
      <dgm:prSet presAssocID="{185EE34E-37B0-438E-9745-117DC54FEF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B83DC54C-E648-47F2-B9A4-54C5D3D60EF5}" type="pres">
      <dgm:prSet presAssocID="{185EE34E-37B0-438E-9745-117DC54FEFB2}" presName="spaceRect" presStyleCnt="0"/>
      <dgm:spPr/>
    </dgm:pt>
    <dgm:pt modelId="{A22C3E7E-B681-4BDF-A373-43E19B8E907D}" type="pres">
      <dgm:prSet presAssocID="{185EE34E-37B0-438E-9745-117DC54FEFB2}" presName="textRect" presStyleLbl="revTx" presStyleIdx="1" presStyleCnt="4">
        <dgm:presLayoutVars>
          <dgm:chMax val="1"/>
          <dgm:chPref val="1"/>
        </dgm:presLayoutVars>
      </dgm:prSet>
      <dgm:spPr/>
    </dgm:pt>
    <dgm:pt modelId="{6B9C78FC-1D56-4F7D-B79F-4079D92C3BC1}" type="pres">
      <dgm:prSet presAssocID="{EFD3C3AA-AAD8-43CC-8BBB-A4BDFA83982D}" presName="sibTrans" presStyleCnt="0"/>
      <dgm:spPr/>
    </dgm:pt>
    <dgm:pt modelId="{AA819A94-F53F-4EAB-9615-35DE18F95647}" type="pres">
      <dgm:prSet presAssocID="{AC0AFF20-0AC4-4586-B0EB-4BF18CAF5138}" presName="compNode" presStyleCnt="0"/>
      <dgm:spPr/>
    </dgm:pt>
    <dgm:pt modelId="{CA458AD9-B7D8-49F7-B08A-D585DAAE09DA}" type="pres">
      <dgm:prSet presAssocID="{AC0AFF20-0AC4-4586-B0EB-4BF18CAF513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B744048-D918-4D68-B509-386603D010BC}" type="pres">
      <dgm:prSet presAssocID="{AC0AFF20-0AC4-4586-B0EB-4BF18CAF51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864A6375-4AA1-4AA1-B95F-937B8D4ABBD5}" type="pres">
      <dgm:prSet presAssocID="{AC0AFF20-0AC4-4586-B0EB-4BF18CAF5138}" presName="spaceRect" presStyleCnt="0"/>
      <dgm:spPr/>
    </dgm:pt>
    <dgm:pt modelId="{8958EE58-1F4A-48D4-9AAE-2EE213C8B80C}" type="pres">
      <dgm:prSet presAssocID="{AC0AFF20-0AC4-4586-B0EB-4BF18CAF5138}" presName="textRect" presStyleLbl="revTx" presStyleIdx="2" presStyleCnt="4">
        <dgm:presLayoutVars>
          <dgm:chMax val="1"/>
          <dgm:chPref val="1"/>
        </dgm:presLayoutVars>
      </dgm:prSet>
      <dgm:spPr/>
    </dgm:pt>
    <dgm:pt modelId="{9F6A4B68-5AF7-4F1B-B591-BDEEDE8D829F}" type="pres">
      <dgm:prSet presAssocID="{76D0D6E1-5D15-4723-BCC5-E3E06DA9CA3D}" presName="sibTrans" presStyleCnt="0"/>
      <dgm:spPr/>
    </dgm:pt>
    <dgm:pt modelId="{8D4B0B38-EBD4-48A8-8602-6390E5D7BB4D}" type="pres">
      <dgm:prSet presAssocID="{44AF49F6-3DDF-4907-988D-7F212D2FAE2B}" presName="compNode" presStyleCnt="0"/>
      <dgm:spPr/>
    </dgm:pt>
    <dgm:pt modelId="{1C2C34B4-62A6-4E4B-8571-46726E2794EE}" type="pres">
      <dgm:prSet presAssocID="{44AF49F6-3DDF-4907-988D-7F212D2FAE2B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737AEDF-1B58-4C97-A62D-E5A29CDC4947}" type="pres">
      <dgm:prSet presAssocID="{44AF49F6-3DDF-4907-988D-7F212D2FAE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ópio"/>
        </a:ext>
      </dgm:extLst>
    </dgm:pt>
    <dgm:pt modelId="{207199D0-8C2F-4201-96FC-232966A57392}" type="pres">
      <dgm:prSet presAssocID="{44AF49F6-3DDF-4907-988D-7F212D2FAE2B}" presName="spaceRect" presStyleCnt="0"/>
      <dgm:spPr/>
    </dgm:pt>
    <dgm:pt modelId="{DA81D95D-5122-4D85-8EAE-ED1382AA4AB2}" type="pres">
      <dgm:prSet presAssocID="{44AF49F6-3DDF-4907-988D-7F212D2FAE2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390BA03-F806-4E50-8422-BF7B1C041F43}" srcId="{243E0912-F24D-4601-95AB-69D0F21B755C}" destId="{AC0AFF20-0AC4-4586-B0EB-4BF18CAF5138}" srcOrd="2" destOrd="0" parTransId="{520EA3DB-52D2-418F-9C9C-53B0B5C5B868}" sibTransId="{76D0D6E1-5D15-4723-BCC5-E3E06DA9CA3D}"/>
    <dgm:cxn modelId="{9F9A100C-78D5-4B8B-B4E6-22E1D64B07BC}" type="presOf" srcId="{185EE34E-37B0-438E-9745-117DC54FEFB2}" destId="{A22C3E7E-B681-4BDF-A373-43E19B8E907D}" srcOrd="0" destOrd="0" presId="urn:microsoft.com/office/officeart/2018/5/layout/IconLeafLabelList"/>
    <dgm:cxn modelId="{3DA50127-2384-4175-80E4-4A9B061D40A9}" type="presOf" srcId="{351DCE18-9FCA-4E55-99A6-BFEEC290B68A}" destId="{CD76AB5C-6479-4FC9-8496-143260378996}" srcOrd="0" destOrd="0" presId="urn:microsoft.com/office/officeart/2018/5/layout/IconLeafLabelList"/>
    <dgm:cxn modelId="{45E4FC2E-1762-437E-B666-0C4F0F42DA2C}" type="presOf" srcId="{243E0912-F24D-4601-95AB-69D0F21B755C}" destId="{1520FAB5-9930-4C0E-8F37-7A4F5D1B7395}" srcOrd="0" destOrd="0" presId="urn:microsoft.com/office/officeart/2018/5/layout/IconLeafLabelList"/>
    <dgm:cxn modelId="{71EE525C-1E0C-476B-A1E6-68F5803AA562}" type="presOf" srcId="{AC0AFF20-0AC4-4586-B0EB-4BF18CAF5138}" destId="{8958EE58-1F4A-48D4-9AAE-2EE213C8B80C}" srcOrd="0" destOrd="0" presId="urn:microsoft.com/office/officeart/2018/5/layout/IconLeafLabelList"/>
    <dgm:cxn modelId="{2EC05A41-FE15-47B3-BE07-C9CF25203F50}" type="presOf" srcId="{44AF49F6-3DDF-4907-988D-7F212D2FAE2B}" destId="{DA81D95D-5122-4D85-8EAE-ED1382AA4AB2}" srcOrd="0" destOrd="0" presId="urn:microsoft.com/office/officeart/2018/5/layout/IconLeafLabelList"/>
    <dgm:cxn modelId="{3420ED68-E998-4FC1-8021-D5952C291107}" srcId="{243E0912-F24D-4601-95AB-69D0F21B755C}" destId="{185EE34E-37B0-438E-9745-117DC54FEFB2}" srcOrd="1" destOrd="0" parTransId="{0D2A84AC-C7BC-4DC2-ABA6-8AB43CEB6728}" sibTransId="{EFD3C3AA-AAD8-43CC-8BBB-A4BDFA83982D}"/>
    <dgm:cxn modelId="{A5F0D7BD-1128-4307-8C0E-CAE0A4474F05}" srcId="{243E0912-F24D-4601-95AB-69D0F21B755C}" destId="{44AF49F6-3DDF-4907-988D-7F212D2FAE2B}" srcOrd="3" destOrd="0" parTransId="{266A797A-9C7D-453D-AF68-2A993DD1C95B}" sibTransId="{4C21DBAA-8206-4061-9F1F-0EB8339C7901}"/>
    <dgm:cxn modelId="{72184DE2-2FBF-422C-9BCF-37F2290C9386}" srcId="{243E0912-F24D-4601-95AB-69D0F21B755C}" destId="{351DCE18-9FCA-4E55-99A6-BFEEC290B68A}" srcOrd="0" destOrd="0" parTransId="{990A1904-48A8-43AE-BA29-987579BD80C4}" sibTransId="{DA9D8E5B-B144-443E-88A7-C2800A2AA0E7}"/>
    <dgm:cxn modelId="{37AE66A6-12B4-4416-819B-ACF21306CBE1}" type="presParOf" srcId="{1520FAB5-9930-4C0E-8F37-7A4F5D1B7395}" destId="{618A2BE0-056A-4D11-8EA0-A8F6AE755D71}" srcOrd="0" destOrd="0" presId="urn:microsoft.com/office/officeart/2018/5/layout/IconLeafLabelList"/>
    <dgm:cxn modelId="{9650B007-553F-4F4F-970F-D8DF50425375}" type="presParOf" srcId="{618A2BE0-056A-4D11-8EA0-A8F6AE755D71}" destId="{5C8BD163-17B3-4C4E-B53B-FDEA9ECC107A}" srcOrd="0" destOrd="0" presId="urn:microsoft.com/office/officeart/2018/5/layout/IconLeafLabelList"/>
    <dgm:cxn modelId="{744BB337-A62C-47F2-8B9D-C8A91FC4D509}" type="presParOf" srcId="{618A2BE0-056A-4D11-8EA0-A8F6AE755D71}" destId="{22506C1D-6F51-4DBF-882C-9CD0E0E7DD84}" srcOrd="1" destOrd="0" presId="urn:microsoft.com/office/officeart/2018/5/layout/IconLeafLabelList"/>
    <dgm:cxn modelId="{A0B6B866-E9B1-4E70-9054-DF2B14207AB2}" type="presParOf" srcId="{618A2BE0-056A-4D11-8EA0-A8F6AE755D71}" destId="{9D7ECABC-5228-4D65-9C82-71743C9512B8}" srcOrd="2" destOrd="0" presId="urn:microsoft.com/office/officeart/2018/5/layout/IconLeafLabelList"/>
    <dgm:cxn modelId="{24069EBF-0295-4B12-B899-B7D61C9491FF}" type="presParOf" srcId="{618A2BE0-056A-4D11-8EA0-A8F6AE755D71}" destId="{CD76AB5C-6479-4FC9-8496-143260378996}" srcOrd="3" destOrd="0" presId="urn:microsoft.com/office/officeart/2018/5/layout/IconLeafLabelList"/>
    <dgm:cxn modelId="{723E4482-47CE-4CC3-B28E-D29630CEC9F7}" type="presParOf" srcId="{1520FAB5-9930-4C0E-8F37-7A4F5D1B7395}" destId="{F114CC0C-4FC9-4797-BB1F-E62414C83578}" srcOrd="1" destOrd="0" presId="urn:microsoft.com/office/officeart/2018/5/layout/IconLeafLabelList"/>
    <dgm:cxn modelId="{E555F780-53A2-4ED1-8B9E-50BCBD578D93}" type="presParOf" srcId="{1520FAB5-9930-4C0E-8F37-7A4F5D1B7395}" destId="{3A604C84-F21D-4C96-9302-16E12B1995A6}" srcOrd="2" destOrd="0" presId="urn:microsoft.com/office/officeart/2018/5/layout/IconLeafLabelList"/>
    <dgm:cxn modelId="{010C68D4-6D05-4702-8972-15D6FF751612}" type="presParOf" srcId="{3A604C84-F21D-4C96-9302-16E12B1995A6}" destId="{6387225E-E182-4DC5-B8AE-FC279CD0CA55}" srcOrd="0" destOrd="0" presId="urn:microsoft.com/office/officeart/2018/5/layout/IconLeafLabelList"/>
    <dgm:cxn modelId="{C0947EDF-E59A-4FA0-AEEF-292441B8775E}" type="presParOf" srcId="{3A604C84-F21D-4C96-9302-16E12B1995A6}" destId="{F815B08D-A230-4845-95BF-EDFF8493DDC9}" srcOrd="1" destOrd="0" presId="urn:microsoft.com/office/officeart/2018/5/layout/IconLeafLabelList"/>
    <dgm:cxn modelId="{E81BC48D-D404-4047-B94C-3A7BF9B88D86}" type="presParOf" srcId="{3A604C84-F21D-4C96-9302-16E12B1995A6}" destId="{B83DC54C-E648-47F2-B9A4-54C5D3D60EF5}" srcOrd="2" destOrd="0" presId="urn:microsoft.com/office/officeart/2018/5/layout/IconLeafLabelList"/>
    <dgm:cxn modelId="{DE747D5E-4D18-4C96-AE34-80449AAE769E}" type="presParOf" srcId="{3A604C84-F21D-4C96-9302-16E12B1995A6}" destId="{A22C3E7E-B681-4BDF-A373-43E19B8E907D}" srcOrd="3" destOrd="0" presId="urn:microsoft.com/office/officeart/2018/5/layout/IconLeafLabelList"/>
    <dgm:cxn modelId="{1447BED7-4D64-43B6-814B-C1172005DCFA}" type="presParOf" srcId="{1520FAB5-9930-4C0E-8F37-7A4F5D1B7395}" destId="{6B9C78FC-1D56-4F7D-B79F-4079D92C3BC1}" srcOrd="3" destOrd="0" presId="urn:microsoft.com/office/officeart/2018/5/layout/IconLeafLabelList"/>
    <dgm:cxn modelId="{796890D0-2A18-46B9-BBFA-527B16B1009E}" type="presParOf" srcId="{1520FAB5-9930-4C0E-8F37-7A4F5D1B7395}" destId="{AA819A94-F53F-4EAB-9615-35DE18F95647}" srcOrd="4" destOrd="0" presId="urn:microsoft.com/office/officeart/2018/5/layout/IconLeafLabelList"/>
    <dgm:cxn modelId="{86BA68DC-B4F1-42C5-A5B0-9DD1BDDB456D}" type="presParOf" srcId="{AA819A94-F53F-4EAB-9615-35DE18F95647}" destId="{CA458AD9-B7D8-49F7-B08A-D585DAAE09DA}" srcOrd="0" destOrd="0" presId="urn:microsoft.com/office/officeart/2018/5/layout/IconLeafLabelList"/>
    <dgm:cxn modelId="{D7916407-A9BC-48EC-9373-7844B497AD76}" type="presParOf" srcId="{AA819A94-F53F-4EAB-9615-35DE18F95647}" destId="{9B744048-D918-4D68-B509-386603D010BC}" srcOrd="1" destOrd="0" presId="urn:microsoft.com/office/officeart/2018/5/layout/IconLeafLabelList"/>
    <dgm:cxn modelId="{BE6EA791-7964-4D5F-833B-C4107502AB0D}" type="presParOf" srcId="{AA819A94-F53F-4EAB-9615-35DE18F95647}" destId="{864A6375-4AA1-4AA1-B95F-937B8D4ABBD5}" srcOrd="2" destOrd="0" presId="urn:microsoft.com/office/officeart/2018/5/layout/IconLeafLabelList"/>
    <dgm:cxn modelId="{4765C45A-BEAD-4467-951C-3E8BEBEB37DD}" type="presParOf" srcId="{AA819A94-F53F-4EAB-9615-35DE18F95647}" destId="{8958EE58-1F4A-48D4-9AAE-2EE213C8B80C}" srcOrd="3" destOrd="0" presId="urn:microsoft.com/office/officeart/2018/5/layout/IconLeafLabelList"/>
    <dgm:cxn modelId="{27F6C1F1-94D0-42F7-B12D-FEFF092B8C0B}" type="presParOf" srcId="{1520FAB5-9930-4C0E-8F37-7A4F5D1B7395}" destId="{9F6A4B68-5AF7-4F1B-B591-BDEEDE8D829F}" srcOrd="5" destOrd="0" presId="urn:microsoft.com/office/officeart/2018/5/layout/IconLeafLabelList"/>
    <dgm:cxn modelId="{BDF5641A-CC49-4B40-9387-1D4179A32264}" type="presParOf" srcId="{1520FAB5-9930-4C0E-8F37-7A4F5D1B7395}" destId="{8D4B0B38-EBD4-48A8-8602-6390E5D7BB4D}" srcOrd="6" destOrd="0" presId="urn:microsoft.com/office/officeart/2018/5/layout/IconLeafLabelList"/>
    <dgm:cxn modelId="{6B29766D-A2A4-42F9-9834-C083BF716B32}" type="presParOf" srcId="{8D4B0B38-EBD4-48A8-8602-6390E5D7BB4D}" destId="{1C2C34B4-62A6-4E4B-8571-46726E2794EE}" srcOrd="0" destOrd="0" presId="urn:microsoft.com/office/officeart/2018/5/layout/IconLeafLabelList"/>
    <dgm:cxn modelId="{C44BC397-00B6-4A6F-8792-825FFA6C1E8D}" type="presParOf" srcId="{8D4B0B38-EBD4-48A8-8602-6390E5D7BB4D}" destId="{3737AEDF-1B58-4C97-A62D-E5A29CDC4947}" srcOrd="1" destOrd="0" presId="urn:microsoft.com/office/officeart/2018/5/layout/IconLeafLabelList"/>
    <dgm:cxn modelId="{654A87EF-A873-43A1-8805-577FE01B8057}" type="presParOf" srcId="{8D4B0B38-EBD4-48A8-8602-6390E5D7BB4D}" destId="{207199D0-8C2F-4201-96FC-232966A57392}" srcOrd="2" destOrd="0" presId="urn:microsoft.com/office/officeart/2018/5/layout/IconLeafLabelList"/>
    <dgm:cxn modelId="{3F2C32D1-0498-4E33-B81A-D49CCAF0E03F}" type="presParOf" srcId="{8D4B0B38-EBD4-48A8-8602-6390E5D7BB4D}" destId="{DA81D95D-5122-4D85-8EAE-ED1382AA4AB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BD163-17B3-4C4E-B53B-FDEA9ECC107A}">
      <dsp:nvSpPr>
        <dsp:cNvPr id="0" name=""/>
        <dsp:cNvSpPr/>
      </dsp:nvSpPr>
      <dsp:spPr>
        <a:xfrm>
          <a:off x="532869" y="356201"/>
          <a:ext cx="1442907" cy="144290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06C1D-6F51-4DBF-882C-9CD0E0E7DD84}">
      <dsp:nvSpPr>
        <dsp:cNvPr id="0" name=""/>
        <dsp:cNvSpPr/>
      </dsp:nvSpPr>
      <dsp:spPr>
        <a:xfrm>
          <a:off x="840374" y="663706"/>
          <a:ext cx="827897" cy="827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6AB5C-6479-4FC9-8496-143260378996}">
      <dsp:nvSpPr>
        <dsp:cNvPr id="0" name=""/>
        <dsp:cNvSpPr/>
      </dsp:nvSpPr>
      <dsp:spPr>
        <a:xfrm>
          <a:off x="71612" y="2248539"/>
          <a:ext cx="2365422" cy="92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i="0" kern="1200"/>
            <a:t>uma técnica de análise de dados que prevê o valor de dados desconhecidos usando outro valor de dados relacionado e conhecido.</a:t>
          </a:r>
          <a:endParaRPr lang="en-US" sz="1100" kern="1200"/>
        </a:p>
      </dsp:txBody>
      <dsp:txXfrm>
        <a:off x="71612" y="2248539"/>
        <a:ext cx="2365422" cy="921313"/>
      </dsp:txXfrm>
    </dsp:sp>
    <dsp:sp modelId="{6387225E-E182-4DC5-B8AE-FC279CD0CA55}">
      <dsp:nvSpPr>
        <dsp:cNvPr id="0" name=""/>
        <dsp:cNvSpPr/>
      </dsp:nvSpPr>
      <dsp:spPr>
        <a:xfrm>
          <a:off x="3312241" y="356201"/>
          <a:ext cx="1442907" cy="144290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5B08D-A230-4845-95BF-EDFF8493DDC9}">
      <dsp:nvSpPr>
        <dsp:cNvPr id="0" name=""/>
        <dsp:cNvSpPr/>
      </dsp:nvSpPr>
      <dsp:spPr>
        <a:xfrm>
          <a:off x="3619746" y="663706"/>
          <a:ext cx="827897" cy="827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C3E7E-B681-4BDF-A373-43E19B8E907D}">
      <dsp:nvSpPr>
        <dsp:cNvPr id="0" name=""/>
        <dsp:cNvSpPr/>
      </dsp:nvSpPr>
      <dsp:spPr>
        <a:xfrm>
          <a:off x="2850983" y="2248539"/>
          <a:ext cx="2365422" cy="92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i="0" kern="1200"/>
            <a:t>Ele modela matematicamente a variável desconhecida ou dependente e a variável conhecida ou independente como uma equação linear. </a:t>
          </a:r>
          <a:endParaRPr lang="en-US" sz="1100" kern="1200"/>
        </a:p>
      </dsp:txBody>
      <dsp:txXfrm>
        <a:off x="2850983" y="2248539"/>
        <a:ext cx="2365422" cy="921313"/>
      </dsp:txXfrm>
    </dsp:sp>
    <dsp:sp modelId="{CA458AD9-B7D8-49F7-B08A-D585DAAE09DA}">
      <dsp:nvSpPr>
        <dsp:cNvPr id="0" name=""/>
        <dsp:cNvSpPr/>
      </dsp:nvSpPr>
      <dsp:spPr>
        <a:xfrm>
          <a:off x="6091612" y="356201"/>
          <a:ext cx="1442907" cy="144290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44048-D918-4D68-B509-386603D010BC}">
      <dsp:nvSpPr>
        <dsp:cNvPr id="0" name=""/>
        <dsp:cNvSpPr/>
      </dsp:nvSpPr>
      <dsp:spPr>
        <a:xfrm>
          <a:off x="6399117" y="663706"/>
          <a:ext cx="827897" cy="827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8EE58-1F4A-48D4-9AAE-2EE213C8B80C}">
      <dsp:nvSpPr>
        <dsp:cNvPr id="0" name=""/>
        <dsp:cNvSpPr/>
      </dsp:nvSpPr>
      <dsp:spPr>
        <a:xfrm>
          <a:off x="5630355" y="2248539"/>
          <a:ext cx="2365422" cy="92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i="0" kern="1200"/>
            <a:t>No machine learning, os algoritmos analisam grandes conjuntos de dados e trabalham regressivamente a partir desses dados para calcular a equação de regressão linear. </a:t>
          </a:r>
          <a:endParaRPr lang="en-US" sz="1100" kern="1200"/>
        </a:p>
      </dsp:txBody>
      <dsp:txXfrm>
        <a:off x="5630355" y="2248539"/>
        <a:ext cx="2365422" cy="921313"/>
      </dsp:txXfrm>
    </dsp:sp>
    <dsp:sp modelId="{1C2C34B4-62A6-4E4B-8571-46726E2794EE}">
      <dsp:nvSpPr>
        <dsp:cNvPr id="0" name=""/>
        <dsp:cNvSpPr/>
      </dsp:nvSpPr>
      <dsp:spPr>
        <a:xfrm>
          <a:off x="8870984" y="356201"/>
          <a:ext cx="1442907" cy="144290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7AEDF-1B58-4C97-A62D-E5A29CDC4947}">
      <dsp:nvSpPr>
        <dsp:cNvPr id="0" name=""/>
        <dsp:cNvSpPr/>
      </dsp:nvSpPr>
      <dsp:spPr>
        <a:xfrm>
          <a:off x="9178489" y="663706"/>
          <a:ext cx="827897" cy="8278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1D95D-5122-4D85-8EAE-ED1382AA4AB2}">
      <dsp:nvSpPr>
        <dsp:cNvPr id="0" name=""/>
        <dsp:cNvSpPr/>
      </dsp:nvSpPr>
      <dsp:spPr>
        <a:xfrm>
          <a:off x="8409727" y="2248539"/>
          <a:ext cx="2365422" cy="92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i="0" kern="1200"/>
            <a:t>Os cientistas de dados primeiro treinam o algoritmo em conjuntos de dados conhecidos ou rotulados e depois o utilizam para prever valores desconhecidos.</a:t>
          </a:r>
          <a:endParaRPr lang="en-US" sz="1100" kern="1200"/>
        </a:p>
      </dsp:txBody>
      <dsp:txXfrm>
        <a:off x="8409727" y="2248539"/>
        <a:ext cx="2365422" cy="921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06003-E34A-2ECC-8542-944D23B0C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311A6-5FAD-831B-95A5-6281EDEF4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B72415-CBF6-1E2B-B0D7-4A08C319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BCD9-46ED-4C55-B394-F74FD51DF7B4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D08DB8-535D-B6F9-AF75-BBEF2CA2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F564C7-824C-7941-0420-D8286321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73D4-E227-48A4-924C-7CDEEE69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05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80EED-96EC-7BD8-B522-8412FD49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686A45-3923-D10A-5C8C-38BCE95B0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CC05E5-C7C4-7EC9-DC48-0573BFDD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BCD9-46ED-4C55-B394-F74FD51DF7B4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A6E2B-B768-DB50-8DD2-E7D4D08C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635273-DBE3-2151-B338-D6FD9415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73D4-E227-48A4-924C-7CDEEE69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39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8453EE-026D-BC6B-E38A-2EBB89DA8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DDC4DA-2CE8-6672-D3B7-3E93B36DB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DC283F-DA56-B66D-C1F2-49E1F47A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BCD9-46ED-4C55-B394-F74FD51DF7B4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D0CE0C-2805-86CC-423B-B876ACE3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869465-7B1A-98D8-94B7-4C9BEBB3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73D4-E227-48A4-924C-7CDEEE69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5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D437F-6C35-C392-2476-A73F4CBA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8A4BFC-9174-8FF6-E254-E609896A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DEA6AE-8645-BD76-D7CF-93CA0234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BCD9-46ED-4C55-B394-F74FD51DF7B4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174481-C92E-A5D9-D2DF-15D2AF83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865EB7-E09B-4FD5-C6BB-D663FA91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73D4-E227-48A4-924C-7CDEEE69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10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D296F-29AD-DA1F-DB59-970485AC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C628EA-B55F-7345-0F6F-F05899C09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0A8C36-11F9-B779-931E-5A48696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BCD9-46ED-4C55-B394-F74FD51DF7B4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64EF64-3C43-8BE0-BC41-82204DC4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E94E7A-1475-4674-8455-DE61240F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73D4-E227-48A4-924C-7CDEEE69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0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F476C-CE8D-2098-8ADC-39972726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479E9C-544E-92B7-FDFC-F425F6E22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2705D8-7E11-717E-E970-F438238A7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53455F-CBB6-7418-7BD0-CB340C16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BCD9-46ED-4C55-B394-F74FD51DF7B4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79F340-3E0D-DB0C-61B8-ECE2D592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2EAA8F-39EE-8B57-2E57-5BBE3D0D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73D4-E227-48A4-924C-7CDEEE69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36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88FF0-84F5-FA6D-6807-8F633471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1C218B-AAD3-3D8F-C298-A4019488F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351A29-2DD5-DDA4-F240-ED0BC1402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EB09B7-4AC2-93DB-A0DA-9A48F7CEF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391CEE-F668-8A32-B99B-309D24625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F58C07-6AD5-1893-3D79-DF4036FF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BCD9-46ED-4C55-B394-F74FD51DF7B4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3BE423-0F01-BFB0-0599-0B7D1DBB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BCC59F-BDA0-D904-1E0E-F941549C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73D4-E227-48A4-924C-7CDEEE69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93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E31FB-88CF-2C0F-29CF-FB675957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3E5519-41BB-D711-5759-3293CCF7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BCD9-46ED-4C55-B394-F74FD51DF7B4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73FEB1-96DB-AFD8-48BC-DEE4BFC8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F785C9-466A-C2C3-4C7F-1A344286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73D4-E227-48A4-924C-7CDEEE69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5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84F6D0-5700-B87F-5808-FB6DB1AF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BCD9-46ED-4C55-B394-F74FD51DF7B4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E0BE31-01AE-0CEE-C07E-4583CDD8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2496A9-B1AD-2628-EFA3-A1C31333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73D4-E227-48A4-924C-7CDEEE69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80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989EF-AADF-09E4-45E6-C15DE6F9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D8D84-D829-BF0C-7E2B-7E005C7F6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D33251-E2CD-73A9-EA07-20459A81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B4EEAA-6B14-AF34-7043-B0A9E184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BCD9-46ED-4C55-B394-F74FD51DF7B4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78D4CE-6AAF-8726-DC40-8B11ABF7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76D6E4-8ABC-AA40-5FD1-E39F4D48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73D4-E227-48A4-924C-7CDEEE69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88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61898-11C8-E522-FBF8-7A1E698D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7D9BB6-4917-35B8-CF19-27FA7AC88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E071C1-4E81-51C4-2B36-3AA9FD233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4C99B9-14A5-C9C7-7FD0-0D92D11E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BCD9-46ED-4C55-B394-F74FD51DF7B4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B6743D-F7D8-F7AC-E2B6-480FAB6C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A94302-418E-A5CB-4C65-FA068ED6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73D4-E227-48A4-924C-7CDEEE69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5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A73AB7-B6D6-FBEE-19B1-637745D2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6D8166-B897-F8C4-CD2A-99EA3F31A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AC1CA-C772-1F48-3FD8-AB986E3D7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9BCD9-46ED-4C55-B394-F74FD51DF7B4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2C4833-FCF7-6774-FDB9-C57D58F64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79159F-64B2-C4AE-352E-31FAAA99C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273D4-E227-48A4-924C-7CDEEE69C7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F1D713-8053-CD2A-4849-D0F329CE9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52633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Projeto da disciplina Inteligência Artificial	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ECF31F-E10C-7CCC-27B3-6E6BB306B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pt-BR" sz="2000">
                <a:solidFill>
                  <a:srgbClr val="FFFFFF"/>
                </a:solidFill>
              </a:rPr>
              <a:t>Alexandre Freire Ropero Júnior</a:t>
            </a:r>
          </a:p>
          <a:p>
            <a:pPr algn="l"/>
            <a:r>
              <a:rPr lang="pt-BR" sz="2000">
                <a:solidFill>
                  <a:srgbClr val="FFFFFF"/>
                </a:solidFill>
              </a:rPr>
              <a:t>Pedro Francisco Trindade</a:t>
            </a:r>
          </a:p>
          <a:p>
            <a:pPr algn="l"/>
            <a:r>
              <a:rPr lang="pt-BR" sz="2000">
                <a:solidFill>
                  <a:srgbClr val="FFFFFF"/>
                </a:solidFill>
              </a:rPr>
              <a:t>Guilherme dos Reis Freitas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ntorno de robô">
            <a:extLst>
              <a:ext uri="{FF2B5EF4-FFF2-40B4-BE49-F238E27FC236}">
                <a16:creationId xmlns:a16="http://schemas.microsoft.com/office/drawing/2014/main" id="{D70AA384-D18A-A6BB-B753-4C2E00257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7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2962DD-4F9A-54AD-2D80-1023C9C8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Regressão Linear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79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A7DAFA-DE8C-4D27-9E86-64AE6EABC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7473F5-B70D-4B5E-8CD5-56A579FDA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A2DD72-43DD-48E5-BE34-37D49AB6D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6E47C62-9745-42CF-88FA-5AEF328A5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478470-3E53-4D0A-B0F6-1D864CB6A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E7D4D5-5014-4B92-AA85-4B2CCEC1B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EB0EAEB-C0DD-4336-810D-ED75F545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30DFB95-BAD6-4F63-A567-83C87764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E3C05E-A5F0-406D-85D7-3ABCA23FA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C52F6C8-2E89-4F61-92C7-299BEF89E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9FF964-E599-4EFE-B276-9CA540461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3CEAACF-BB30-421A-9FFB-8354E58A3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948410E-052E-4175-960D-81C6E0605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3CEF59E-D9E0-4743-B290-527DF5F3C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099E97-FC99-4043-BC63-B905FD822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F835453A-5A8D-49CA-BF02-6EB04EDDB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460608" y="2568069"/>
            <a:ext cx="1381607" cy="1381607"/>
          </a:xfrm>
          <a:prstGeom prst="ellipse">
            <a:avLst/>
          </a:prstGeom>
          <a:noFill/>
          <a:ln w="31750">
            <a:gradFill>
              <a:gsLst>
                <a:gs pos="0">
                  <a:schemeClr val="tx2">
                    <a:lumMod val="60000"/>
                    <a:lumOff val="40000"/>
                    <a:alpha val="20000"/>
                  </a:schemeClr>
                </a:gs>
                <a:gs pos="100000">
                  <a:schemeClr val="tx2">
                    <a:lumMod val="50000"/>
                    <a:alpha val="2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346B03-32C0-4D48-A61B-11552C186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92204" y="4660010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4C4700-ACA6-4E6C-999E-0D38705B2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D2ED0A8-4764-4CEB-895A-49D115A0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B8EA3B-84A3-46F9-85E9-BBEA87B32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64C79E1-32EF-4E3D-A089-7E2B9BBB6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DEA90BA-9EFA-431D-8EEA-76D29FE05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ABE731-C1A2-4FD3-9E32-0655C4878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F44BFE-C10A-440D-A167-7B6230BDF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1CF1604-D12D-4923-A2B8-7DC330A04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72004BC-A491-46FF-BCD6-915B4F4EC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95B1FE-E2AE-4CD3-8687-500811B45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D641300-0278-6C50-AB80-98979C99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16031"/>
            <a:ext cx="10722864" cy="1578093"/>
          </a:xfrm>
          <a:noFill/>
        </p:spPr>
        <p:txBody>
          <a:bodyPr anchor="t">
            <a:normAutofit/>
          </a:bodyPr>
          <a:lstStyle/>
          <a:p>
            <a:r>
              <a:rPr lang="pt-BR" sz="4800"/>
              <a:t>O que é regressão linear?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8B007C8-0088-13E0-4E13-315E4D5B0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995934"/>
              </p:ext>
            </p:extLst>
          </p:nvPr>
        </p:nvGraphicFramePr>
        <p:xfrm>
          <a:off x="630936" y="477675"/>
          <a:ext cx="10846762" cy="352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4873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Espaço Reservado para Conteúdo 5" descr="Uma imagem contendo Gráfico&#10;&#10;Descrição gerada automaticamente">
            <a:extLst>
              <a:ext uri="{FF2B5EF4-FFF2-40B4-BE49-F238E27FC236}">
                <a16:creationId xmlns:a16="http://schemas.microsoft.com/office/drawing/2014/main" id="{ED60AB9F-1435-EFF4-A669-27A2953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8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1" name="Rectangle 2072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reeform: Shape 2074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F19D3B-185B-E901-8BE9-C355158D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pt-BR"/>
              <a:t>Regressão linear simplex: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FDEE9-A4D9-284F-60D4-44B5306C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 fontScale="92500" lnSpcReduction="20000"/>
          </a:bodyPr>
          <a:lstStyle/>
          <a:p>
            <a:r>
              <a:rPr lang="pt-BR" sz="1300" b="0" i="0" dirty="0">
                <a:effectLst/>
                <a:latin typeface="Söhne"/>
              </a:rPr>
              <a:t>A forma geral de um modelo de regressão linear simples é expressa pela equação:</a:t>
            </a:r>
          </a:p>
          <a:p>
            <a:r>
              <a:rPr lang="pt-BR" sz="1300" b="0" i="0" dirty="0">
                <a:effectLst/>
                <a:latin typeface="Söhne"/>
              </a:rPr>
              <a:t>Y = β0 + β1*X + ε</a:t>
            </a:r>
          </a:p>
          <a:p>
            <a:r>
              <a:rPr lang="pt-BR" sz="1300" b="0" i="0" dirty="0">
                <a:effectLst/>
                <a:latin typeface="Söhne"/>
              </a:rPr>
              <a:t>Onde: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300" b="0" i="0" dirty="0">
                <a:effectLst/>
                <a:latin typeface="Söhne"/>
              </a:rPr>
              <a:t>Y é a variável dependente que estamos tentando prever.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300" b="0" i="0" dirty="0">
                <a:effectLst/>
                <a:latin typeface="Söhne"/>
              </a:rPr>
              <a:t>X é a variável independente (preditora) que usamos para fazer a previsão.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300" b="0" i="0" dirty="0">
                <a:effectLst/>
                <a:latin typeface="Söhne"/>
              </a:rPr>
              <a:t>β0 é o intercepto, que representa o valor médio de Y quando X é igual a zero.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300" b="0" i="0" dirty="0">
                <a:effectLst/>
                <a:latin typeface="Söhne"/>
              </a:rPr>
              <a:t>β1 é o coeficiente de regressão, que representa a mudança esperada em Y quando X aumenta em uma unidade.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300" b="0" i="0" dirty="0">
                <a:effectLst/>
                <a:latin typeface="Söhne"/>
              </a:rPr>
              <a:t>ε é o termo de erro, que captura a variabilidade não explicada pelo modelo.</a:t>
            </a:r>
          </a:p>
          <a:p>
            <a:r>
              <a:rPr lang="pt-BR" sz="1300" b="0" i="0" dirty="0">
                <a:effectLst/>
                <a:latin typeface="Söhne"/>
              </a:rPr>
              <a:t>Para ajustar um modelo de regressão linear, precisamos de um conjunto de dados com valores observados para a variável dependente e a variável independente. O objetivo é encontrar os valores de β0 e β1 que minimizem a soma dos quadrados dos resíduos (erros entre os valores observados e os valores previstos pelo modelo).</a:t>
            </a:r>
          </a:p>
          <a:p>
            <a:pPr marL="0" indent="0">
              <a:buNone/>
            </a:pPr>
            <a:br>
              <a:rPr lang="pt-BR" sz="1000" dirty="0"/>
            </a:br>
            <a:endParaRPr lang="pt-BR" sz="1000" dirty="0"/>
          </a:p>
        </p:txBody>
      </p:sp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66FC4389-9474-0F62-A9FE-BFD3BF64E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10" y="1675741"/>
            <a:ext cx="4737650" cy="35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2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E1912B58-638A-2D38-8568-3B430539E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46" y="891540"/>
            <a:ext cx="8132557" cy="50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4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9BF61733-10B1-7A84-32E7-58F08E1A6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0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1C9130-FCB1-F9CC-1E5A-F0B12CE5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Regressão linear múltipla: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82B315-0B31-ACEE-747E-0F2347409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r>
              <a:rPr lang="pt-BR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Y = β0 + β1</a:t>
            </a:r>
            <a:r>
              <a:rPr lang="pt-BR" sz="24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X1 + β2</a:t>
            </a:r>
            <a:r>
              <a:rPr lang="pt-BR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X2 + β3*X3 + ... + ε</a:t>
            </a:r>
          </a:p>
          <a:p>
            <a:r>
              <a:rPr lang="pt-BR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Nesse caso, temos vários coeficientes de regressão (β1, β2, β3, etc.) correspondentes a cada variável independente, além do intercepto (β0).</a:t>
            </a:r>
          </a:p>
          <a:p>
            <a:r>
              <a:rPr lang="pt-BR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A principal vantagem da regressão linear múltipla é que ela permite capturar relacionamentos mais complexos entre as variáveis. </a:t>
            </a:r>
          </a:p>
          <a:p>
            <a:r>
              <a:rPr lang="pt-BR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previsões mais precisas e a uma compreensão mais abrangente do fenômeno em estudo.</a:t>
            </a:r>
          </a:p>
          <a:p>
            <a:pPr marL="0" indent="0">
              <a:buNone/>
            </a:pP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26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Tema do Office</vt:lpstr>
      <vt:lpstr>Projeto da disciplina Inteligência Artificial </vt:lpstr>
      <vt:lpstr>Regressão Linear</vt:lpstr>
      <vt:lpstr>O que é regressão linear?</vt:lpstr>
      <vt:lpstr>Apresentação do PowerPoint</vt:lpstr>
      <vt:lpstr>Regressão linear simplex:</vt:lpstr>
      <vt:lpstr>Apresentação do PowerPoint</vt:lpstr>
      <vt:lpstr>Apresentação do PowerPoint</vt:lpstr>
      <vt:lpstr>Regressão linear múltipla: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da disciplina Inteligência Artificial </dc:title>
  <dc:creator>Freire Ropero Júnior, Alexandre</dc:creator>
  <cp:lastModifiedBy>Freire Ropero Júnior, Alexandre</cp:lastModifiedBy>
  <cp:revision>1</cp:revision>
  <dcterms:created xsi:type="dcterms:W3CDTF">2023-06-10T12:45:02Z</dcterms:created>
  <dcterms:modified xsi:type="dcterms:W3CDTF">2023-06-10T13:25:23Z</dcterms:modified>
</cp:coreProperties>
</file>