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ecalotype Bold" charset="1" panose="00000800000000000000"/>
      <p:regular r:id="rId12"/>
    </p:embeddedFont>
    <p:embeddedFont>
      <p:font typeface="Public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5212" y="-476356"/>
            <a:ext cx="9536589" cy="6357726"/>
          </a:xfrm>
          <a:custGeom>
            <a:avLst/>
            <a:gdLst/>
            <a:ahLst/>
            <a:cxnLst/>
            <a:rect r="r" b="b" t="t" l="l"/>
            <a:pathLst>
              <a:path h="6357726" w="9536589">
                <a:moveTo>
                  <a:pt x="0" y="0"/>
                </a:moveTo>
                <a:lnTo>
                  <a:pt x="9536588" y="0"/>
                </a:lnTo>
                <a:lnTo>
                  <a:pt x="9536588" y="6357726"/>
                </a:lnTo>
                <a:lnTo>
                  <a:pt x="0" y="6357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2504656">
            <a:off x="5773080" y="-153655"/>
            <a:ext cx="15921804" cy="1278862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5400000">
            <a:off x="219073" y="-219073"/>
            <a:ext cx="4716515" cy="5154662"/>
            <a:chOff x="0" y="0"/>
            <a:chExt cx="6869494" cy="75076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69494" cy="7507645"/>
            </a:xfrm>
            <a:custGeom>
              <a:avLst/>
              <a:gdLst/>
              <a:ahLst/>
              <a:cxnLst/>
              <a:rect r="r" b="b" t="t" l="l"/>
              <a:pathLst>
                <a:path h="7507645" w="6869494">
                  <a:moveTo>
                    <a:pt x="6869494" y="7507645"/>
                  </a:moveTo>
                  <a:lnTo>
                    <a:pt x="0" y="7507645"/>
                  </a:lnTo>
                  <a:lnTo>
                    <a:pt x="0" y="0"/>
                  </a:lnTo>
                  <a:lnTo>
                    <a:pt x="6869494" y="750764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7898932" cy="10287000"/>
            <a:chOff x="0" y="0"/>
            <a:chExt cx="8851059" cy="11526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51059" cy="11526982"/>
            </a:xfrm>
            <a:custGeom>
              <a:avLst/>
              <a:gdLst/>
              <a:ahLst/>
              <a:cxnLst/>
              <a:rect r="r" b="b" t="t" l="l"/>
              <a:pathLst>
                <a:path h="11526982" w="8851059">
                  <a:moveTo>
                    <a:pt x="8851059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8851059" y="11526982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517611" y="3357880"/>
            <a:ext cx="8741689" cy="375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725"/>
              </a:lnSpc>
            </a:pPr>
            <a:r>
              <a:rPr lang="en-US" b="true" sz="9725">
                <a:solidFill>
                  <a:srgbClr val="191919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Inversiones en Energía, S.A. de C.V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28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6078035">
            <a:off x="-3267573" y="135072"/>
            <a:ext cx="13593765" cy="1009743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4019385"/>
            <a:ext cx="6886146" cy="2248230"/>
            <a:chOff x="0" y="0"/>
            <a:chExt cx="9181529" cy="29976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9181529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b="true" sz="9000">
                  <a:solidFill>
                    <a:srgbClr val="052896"/>
                  </a:solidFill>
                  <a:latin typeface="Decalotype Bold"/>
                  <a:ea typeface="Decalotype Bold"/>
                  <a:cs typeface="Decalotype Bold"/>
                  <a:sym typeface="Decalotype Bold"/>
                </a:rPr>
                <a:t>Agenda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16496"/>
              <a:ext cx="9181529" cy="682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191919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Lo que cubrirá esta presentación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994144" y="3738245"/>
            <a:ext cx="6559588" cy="274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Abrir una nueva sucursal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Utilizar las motos para mas tipos de viaje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Recomendaciones finales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917824" cy="10287000"/>
          </a:xfrm>
          <a:prstGeom prst="rect">
            <a:avLst/>
          </a:prstGeom>
          <a:solidFill>
            <a:srgbClr val="052896"/>
          </a:solidFill>
        </p:spPr>
      </p:sp>
      <p:sp>
        <p:nvSpPr>
          <p:cNvPr name="AutoShape 3" id="3"/>
          <p:cNvSpPr/>
          <p:nvPr/>
        </p:nvSpPr>
        <p:spPr>
          <a:xfrm rot="0">
            <a:off x="0" y="6914860"/>
            <a:ext cx="19119807" cy="11093083"/>
          </a:xfrm>
          <a:prstGeom prst="rect">
            <a:avLst/>
          </a:prstGeom>
          <a:solidFill>
            <a:srgbClr val="5180A7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028700"/>
            <a:ext cx="8907660" cy="4431672"/>
          </a:xfrm>
          <a:custGeom>
            <a:avLst/>
            <a:gdLst/>
            <a:ahLst/>
            <a:cxnLst/>
            <a:rect r="r" b="b" t="t" l="l"/>
            <a:pathLst>
              <a:path h="4431672" w="8907660">
                <a:moveTo>
                  <a:pt x="0" y="0"/>
                </a:moveTo>
                <a:lnTo>
                  <a:pt x="8907660" y="0"/>
                </a:lnTo>
                <a:lnTo>
                  <a:pt x="8907660" y="4431672"/>
                </a:lnTo>
                <a:lnTo>
                  <a:pt x="0" y="4431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7312" y="624000"/>
            <a:ext cx="79032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El 52% de nusetros viajes son mayores a 75km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7312" y="2839631"/>
            <a:ext cx="6000169" cy="3202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La mitad de nuestros nos están generando costos muy altos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Si se logra disminuir esta cantidad de viajes a un 36% el costo total podría disminuir un 12.52%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7250947"/>
            <a:ext cx="17386086" cy="274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 propone realizar una inversión de Q2,885,000 para poder abrir una sucursal. Esto cubre todos los costos necesario para investigación, construcción, compra de transportes y personal. Con el local se busca poder estar cerca del 30% de los postes por los que se realizan mas viajes largos.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Con esta estrategia se espera que se disminuyan los costos y el margen operativo aumentaría un 4%. Esto sería en aproximadamente Q250,000.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917824" cy="10287000"/>
          </a:xfrm>
          <a:prstGeom prst="rect">
            <a:avLst/>
          </a:prstGeom>
          <a:solidFill>
            <a:srgbClr val="052896"/>
          </a:solidFill>
        </p:spPr>
      </p:sp>
      <p:sp>
        <p:nvSpPr>
          <p:cNvPr name="AutoShape 3" id="3"/>
          <p:cNvSpPr/>
          <p:nvPr/>
        </p:nvSpPr>
        <p:spPr>
          <a:xfrm rot="0">
            <a:off x="0" y="7718252"/>
            <a:ext cx="19119807" cy="10289690"/>
          </a:xfrm>
          <a:prstGeom prst="rect">
            <a:avLst/>
          </a:prstGeom>
          <a:solidFill>
            <a:srgbClr val="5180A7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9133869" y="3486067"/>
            <a:ext cx="8907159" cy="2313099"/>
          </a:xfrm>
          <a:custGeom>
            <a:avLst/>
            <a:gdLst/>
            <a:ahLst/>
            <a:cxnLst/>
            <a:rect r="r" b="b" t="t" l="l"/>
            <a:pathLst>
              <a:path h="2313099" w="8907159">
                <a:moveTo>
                  <a:pt x="0" y="0"/>
                </a:moveTo>
                <a:lnTo>
                  <a:pt x="8907159" y="0"/>
                </a:lnTo>
                <a:lnTo>
                  <a:pt x="8907159" y="2313099"/>
                </a:lnTo>
                <a:lnTo>
                  <a:pt x="0" y="2313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6552" y="641324"/>
            <a:ext cx="810472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Las visitas y revisiones nos están generando costos altos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6552" y="2726114"/>
            <a:ext cx="7664570" cy="411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Todos los viajes que son de visitas o revisiones se realizan en camión o en pickup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Las motos solo se están utilizando para los cambios de fusibles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 podría utilizar las motos para mas tipos de viaje, lo que nos ahorraría costos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6711" y="8004002"/>
            <a:ext cx="17814317" cy="1831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 podría utilizar las motos para el 10% de los viajes,  lo cual podría reducir los costos en un 2%</a:t>
            </a:r>
          </a:p>
          <a:p>
            <a:pPr algn="l">
              <a:lnSpc>
                <a:spcPts val="3672"/>
              </a:lnSpc>
            </a:pPr>
          </a:p>
          <a:p>
            <a:pPr algn="l" marL="609918" indent="-304959" lvl="1">
              <a:lnSpc>
                <a:spcPts val="3672"/>
              </a:lnSpc>
              <a:buFont typeface="Arial"/>
              <a:buChar char="•"/>
            </a:pPr>
            <a:r>
              <a:rPr lang="en-US" sz="282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Con esta estrategia nuestro margen operativo podría aumentar en un 7%, lo que equivale a aproximadamente Q480,000.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2243648" y="0"/>
            <a:ext cx="6044352" cy="2293131"/>
          </a:xfrm>
          <a:prstGeom prst="rect">
            <a:avLst/>
          </a:prstGeom>
          <a:solidFill>
            <a:srgbClr val="052896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2544470" y="100795"/>
            <a:ext cx="5442709" cy="2053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025" indent="-227013" lvl="1">
              <a:lnSpc>
                <a:spcPts val="2733"/>
              </a:lnSpc>
              <a:buFont typeface="Arial"/>
              <a:buChar char="•"/>
            </a:pPr>
            <a:r>
              <a:rPr lang="en-US" sz="210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Las revisiones son viajes que se realizan después de algún tipo de mantenimiento al poste, solo para ver que esté todo bien.</a:t>
            </a:r>
          </a:p>
          <a:p>
            <a:pPr algn="l" marL="454025" indent="-227013" lvl="1">
              <a:lnSpc>
                <a:spcPts val="2733"/>
              </a:lnSpc>
              <a:buFont typeface="Arial"/>
              <a:buChar char="•"/>
            </a:pPr>
            <a:r>
              <a:rPr lang="en-US" sz="210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Las visitas son de rutina, mas no se hace un trabajo en el poste.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812435" y="0"/>
            <a:ext cx="3781770" cy="10287000"/>
            <a:chOff x="0" y="0"/>
            <a:chExt cx="5508059" cy="1498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08059" cy="14982775"/>
            </a:xfrm>
            <a:custGeom>
              <a:avLst/>
              <a:gdLst/>
              <a:ahLst/>
              <a:cxnLst/>
              <a:rect r="r" b="b" t="t" l="l"/>
              <a:pathLst>
                <a:path h="14982775" w="5508059">
                  <a:moveTo>
                    <a:pt x="5508059" y="14982775"/>
                  </a:moveTo>
                  <a:lnTo>
                    <a:pt x="0" y="14982775"/>
                  </a:lnTo>
                  <a:lnTo>
                    <a:pt x="0" y="0"/>
                  </a:lnTo>
                  <a:lnTo>
                    <a:pt x="5508059" y="1498277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2521664" y="4016863"/>
            <a:ext cx="5333427" cy="8315211"/>
            <a:chOff x="0" y="0"/>
            <a:chExt cx="4381320" cy="68308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81320" cy="6830804"/>
            </a:xfrm>
            <a:custGeom>
              <a:avLst/>
              <a:gdLst/>
              <a:ahLst/>
              <a:cxnLst/>
              <a:rect r="r" b="b" t="t" l="l"/>
              <a:pathLst>
                <a:path h="6830804" w="4381320">
                  <a:moveTo>
                    <a:pt x="4381320" y="6830804"/>
                  </a:moveTo>
                  <a:lnTo>
                    <a:pt x="0" y="6830804"/>
                  </a:lnTo>
                  <a:lnTo>
                    <a:pt x="0" y="0"/>
                  </a:lnTo>
                  <a:lnTo>
                    <a:pt x="4381320" y="6830804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012280" y="-2246594"/>
            <a:ext cx="5333427" cy="8315211"/>
            <a:chOff x="0" y="0"/>
            <a:chExt cx="4381320" cy="68308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81320" cy="6830804"/>
            </a:xfrm>
            <a:custGeom>
              <a:avLst/>
              <a:gdLst/>
              <a:ahLst/>
              <a:cxnLst/>
              <a:rect r="r" b="b" t="t" l="l"/>
              <a:pathLst>
                <a:path h="6830804" w="4381320">
                  <a:moveTo>
                    <a:pt x="4381320" y="6830804"/>
                  </a:moveTo>
                  <a:lnTo>
                    <a:pt x="0" y="6830804"/>
                  </a:lnTo>
                  <a:lnTo>
                    <a:pt x="0" y="0"/>
                  </a:lnTo>
                  <a:lnTo>
                    <a:pt x="4381320" y="6830804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902620" cy="10615731"/>
            <a:chOff x="0" y="0"/>
            <a:chExt cx="5508059" cy="14982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08059" cy="14982775"/>
            </a:xfrm>
            <a:custGeom>
              <a:avLst/>
              <a:gdLst/>
              <a:ahLst/>
              <a:cxnLst/>
              <a:rect r="r" b="b" t="t" l="l"/>
              <a:pathLst>
                <a:path h="14982775" w="5508059">
                  <a:moveTo>
                    <a:pt x="5508059" y="14982775"/>
                  </a:moveTo>
                  <a:lnTo>
                    <a:pt x="0" y="14982775"/>
                  </a:lnTo>
                  <a:lnTo>
                    <a:pt x="0" y="0"/>
                  </a:lnTo>
                  <a:lnTo>
                    <a:pt x="5508059" y="1498277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244164" y="2091986"/>
            <a:ext cx="9270681" cy="129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725"/>
              </a:lnSpc>
            </a:pPr>
            <a:r>
              <a:rPr lang="en-US" b="true" sz="9725">
                <a:solidFill>
                  <a:srgbClr val="191919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Recomendaciones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45866" y="4777929"/>
            <a:ext cx="8796268" cy="3202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282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Si se abre la sucursal, se podría hacer un uso mas eficiente de las motos. Esto nos ayudaría a incrementar nuestro margen operativo en un 11% para finales de 2019. En total esto sería un incremento de aproximadamente Q730,000.</a:t>
            </a:r>
          </a:p>
          <a:p>
            <a:pPr algn="ctr">
              <a:lnSpc>
                <a:spcPts val="3672"/>
              </a:lnSpc>
            </a:pPr>
          </a:p>
          <a:p>
            <a:pPr algn="ctr">
              <a:lnSpc>
                <a:spcPts val="367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6610" y="-201460"/>
            <a:ext cx="15732690" cy="10488460"/>
          </a:xfrm>
          <a:custGeom>
            <a:avLst/>
            <a:gdLst/>
            <a:ahLst/>
            <a:cxnLst/>
            <a:rect r="r" b="b" t="t" l="l"/>
            <a:pathLst>
              <a:path h="10488460" w="15732690">
                <a:moveTo>
                  <a:pt x="0" y="0"/>
                </a:moveTo>
                <a:lnTo>
                  <a:pt x="15732690" y="0"/>
                </a:lnTo>
                <a:lnTo>
                  <a:pt x="15732690" y="10488460"/>
                </a:lnTo>
                <a:lnTo>
                  <a:pt x="0" y="1048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4812435" y="0"/>
            <a:ext cx="3781770" cy="10287000"/>
            <a:chOff x="0" y="0"/>
            <a:chExt cx="5508059" cy="1498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08059" cy="14982775"/>
            </a:xfrm>
            <a:custGeom>
              <a:avLst/>
              <a:gdLst/>
              <a:ahLst/>
              <a:cxnLst/>
              <a:rect r="r" b="b" t="t" l="l"/>
              <a:pathLst>
                <a:path h="14982775" w="5508059">
                  <a:moveTo>
                    <a:pt x="5508059" y="14982775"/>
                  </a:moveTo>
                  <a:lnTo>
                    <a:pt x="0" y="14982775"/>
                  </a:lnTo>
                  <a:lnTo>
                    <a:pt x="0" y="0"/>
                  </a:lnTo>
                  <a:lnTo>
                    <a:pt x="5508059" y="1498277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  <p:grpSp>
        <p:nvGrpSpPr>
          <p:cNvPr name="Group 5" id="5"/>
          <p:cNvGrpSpPr/>
          <p:nvPr/>
        </p:nvGrpSpPr>
        <p:grpSpPr>
          <a:xfrm rot="-5400000">
            <a:off x="11463681" y="3462681"/>
            <a:ext cx="5333427" cy="8315211"/>
            <a:chOff x="0" y="0"/>
            <a:chExt cx="4381320" cy="68308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81320" cy="6830804"/>
            </a:xfrm>
            <a:custGeom>
              <a:avLst/>
              <a:gdLst/>
              <a:ahLst/>
              <a:cxnLst/>
              <a:rect r="r" b="b" t="t" l="l"/>
              <a:pathLst>
                <a:path h="6830804" w="4381320">
                  <a:moveTo>
                    <a:pt x="4381320" y="6830804"/>
                  </a:moveTo>
                  <a:lnTo>
                    <a:pt x="0" y="6830804"/>
                  </a:lnTo>
                  <a:lnTo>
                    <a:pt x="0" y="0"/>
                  </a:lnTo>
                  <a:lnTo>
                    <a:pt x="4381320" y="6830804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1490892" y="-1490892"/>
            <a:ext cx="5333427" cy="8315211"/>
            <a:chOff x="0" y="0"/>
            <a:chExt cx="4381320" cy="68308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81320" cy="6830804"/>
            </a:xfrm>
            <a:custGeom>
              <a:avLst/>
              <a:gdLst/>
              <a:ahLst/>
              <a:cxnLst/>
              <a:rect r="r" b="b" t="t" l="l"/>
              <a:pathLst>
                <a:path h="6830804" w="4381320">
                  <a:moveTo>
                    <a:pt x="4381320" y="6830804"/>
                  </a:moveTo>
                  <a:lnTo>
                    <a:pt x="0" y="6830804"/>
                  </a:lnTo>
                  <a:lnTo>
                    <a:pt x="0" y="0"/>
                  </a:lnTo>
                  <a:lnTo>
                    <a:pt x="4381320" y="6830804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902620" cy="10615731"/>
            <a:chOff x="0" y="0"/>
            <a:chExt cx="5508059" cy="1498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08059" cy="14982775"/>
            </a:xfrm>
            <a:custGeom>
              <a:avLst/>
              <a:gdLst/>
              <a:ahLst/>
              <a:cxnLst/>
              <a:rect r="r" b="b" t="t" l="l"/>
              <a:pathLst>
                <a:path h="14982775" w="5508059">
                  <a:moveTo>
                    <a:pt x="5508059" y="14982775"/>
                  </a:moveTo>
                  <a:lnTo>
                    <a:pt x="0" y="14982775"/>
                  </a:lnTo>
                  <a:lnTo>
                    <a:pt x="0" y="0"/>
                  </a:lnTo>
                  <a:lnTo>
                    <a:pt x="5508059" y="14982775"/>
                  </a:lnTo>
                  <a:close/>
                </a:path>
              </a:pathLst>
            </a:custGeom>
            <a:solidFill>
              <a:srgbClr val="5180A7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DAGQR67lTZw</dc:identifier>
  <dcterms:modified xsi:type="dcterms:W3CDTF">2011-08-01T06:04:30Z</dcterms:modified>
  <cp:revision>1</cp:revision>
  <dc:title>Informe de ventas de enero de 2025</dc:title>
</cp:coreProperties>
</file>