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Decalotype Bold" charset="1" panose="00000800000000000000"/>
      <p:regular r:id="rId12"/>
    </p:embeddedFont>
    <p:embeddedFont>
      <p:font typeface="Public Sans" charset="1" panose="00000000000000000000"/>
      <p:regular r:id="rId13"/>
    </p:embeddedFont>
    <p:embeddedFont>
      <p:font typeface="Public Sans Bold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171" y="-1756543"/>
            <a:ext cx="12352120" cy="8229600"/>
          </a:xfrm>
          <a:custGeom>
            <a:avLst/>
            <a:gdLst/>
            <a:ahLst/>
            <a:cxnLst/>
            <a:rect r="r" b="b" t="t" l="l"/>
            <a:pathLst>
              <a:path h="8229600" w="12352120">
                <a:moveTo>
                  <a:pt x="0" y="0"/>
                </a:moveTo>
                <a:lnTo>
                  <a:pt x="12352120" y="0"/>
                </a:lnTo>
                <a:lnTo>
                  <a:pt x="123521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2504656">
            <a:off x="5773080" y="-153655"/>
            <a:ext cx="15921804" cy="12788626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5400000">
            <a:off x="219073" y="-219073"/>
            <a:ext cx="4716515" cy="5154662"/>
            <a:chOff x="0" y="0"/>
            <a:chExt cx="6869494" cy="75076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869494" cy="7507645"/>
            </a:xfrm>
            <a:custGeom>
              <a:avLst/>
              <a:gdLst/>
              <a:ahLst/>
              <a:cxnLst/>
              <a:rect r="r" b="b" t="t" l="l"/>
              <a:pathLst>
                <a:path h="7507645" w="6869494">
                  <a:moveTo>
                    <a:pt x="6869494" y="7507645"/>
                  </a:moveTo>
                  <a:lnTo>
                    <a:pt x="0" y="7507645"/>
                  </a:lnTo>
                  <a:lnTo>
                    <a:pt x="0" y="0"/>
                  </a:lnTo>
                  <a:lnTo>
                    <a:pt x="6869494" y="7507645"/>
                  </a:lnTo>
                  <a:close/>
                </a:path>
              </a:pathLst>
            </a:custGeom>
            <a:solidFill>
              <a:srgbClr val="5180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7898932" cy="10287000"/>
            <a:chOff x="0" y="0"/>
            <a:chExt cx="8851059" cy="11526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851059" cy="11526982"/>
            </a:xfrm>
            <a:custGeom>
              <a:avLst/>
              <a:gdLst/>
              <a:ahLst/>
              <a:cxnLst/>
              <a:rect r="r" b="b" t="t" l="l"/>
              <a:pathLst>
                <a:path h="11526982" w="8851059">
                  <a:moveTo>
                    <a:pt x="8851059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8851059" y="11526982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517611" y="4479025"/>
            <a:ext cx="8741689" cy="375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725"/>
              </a:lnSpc>
            </a:pPr>
            <a:r>
              <a:rPr lang="en-US" b="true" sz="9725">
                <a:solidFill>
                  <a:srgbClr val="191919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Estrategias para aumentar el flujo de caja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528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6078035">
            <a:off x="-3267573" y="135072"/>
            <a:ext cx="13593765" cy="1009743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4019385"/>
            <a:ext cx="6886146" cy="2248230"/>
            <a:chOff x="0" y="0"/>
            <a:chExt cx="9181529" cy="299764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9181529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b="true" sz="9000">
                  <a:solidFill>
                    <a:srgbClr val="052896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Agenda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16496"/>
              <a:ext cx="9181529" cy="682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60"/>
                </a:lnSpc>
                <a:spcBef>
                  <a:spcPct val="0"/>
                </a:spcBef>
              </a:pPr>
              <a:r>
                <a:rPr lang="en-US" sz="3200" u="none">
                  <a:solidFill>
                    <a:srgbClr val="191919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Lo que cubrirá esta presentación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994144" y="3509645"/>
            <a:ext cx="6559588" cy="320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Realizar una campaña de marketing en el local El Gallo Negro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Aumentar nuestra producción para abarcar mas demanda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Recomendaciones finales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917824" cy="10287000"/>
          </a:xfrm>
          <a:prstGeom prst="rect">
            <a:avLst/>
          </a:prstGeom>
          <a:solidFill>
            <a:srgbClr val="052896"/>
          </a:solidFill>
        </p:spPr>
      </p:sp>
      <p:sp>
        <p:nvSpPr>
          <p:cNvPr name="AutoShape 3" id="3"/>
          <p:cNvSpPr/>
          <p:nvPr/>
        </p:nvSpPr>
        <p:spPr>
          <a:xfrm rot="0">
            <a:off x="0" y="6914860"/>
            <a:ext cx="19119807" cy="11093083"/>
          </a:xfrm>
          <a:prstGeom prst="rect">
            <a:avLst/>
          </a:prstGeom>
          <a:solidFill>
            <a:srgbClr val="5180A7"/>
          </a:solid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9144000" y="1662225"/>
          <a:ext cx="8902175" cy="4152900"/>
        </p:xfrm>
        <a:graphic>
          <a:graphicData uri="http://schemas.openxmlformats.org/drawingml/2006/table">
            <a:tbl>
              <a:tblPr/>
              <a:tblGrid>
                <a:gridCol w="5703356"/>
                <a:gridCol w="3198819"/>
              </a:tblGrid>
              <a:tr h="10382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80A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Monto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80A7"/>
                    </a:solidFill>
                  </a:tcPr>
                </a:tc>
              </a:tr>
              <a:tr h="10382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Ventas totales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Q34,485.00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2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Devoluciones Totales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Q33,070.50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2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Ingreso Neto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Q1,414.50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507312" y="624000"/>
            <a:ext cx="7903200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Nuestro cliente “El Gallo Negro” no esta logrando vender las unidades que nos ordena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7312" y="3069703"/>
            <a:ext cx="6000169" cy="3202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El 96% de las ventas que nos hacen son devueltas. </a:t>
            </a:r>
          </a:p>
          <a:p>
            <a:pPr algn="l">
              <a:lnSpc>
                <a:spcPts val="3672"/>
              </a:lnSpc>
            </a:pPr>
          </a:p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Si se logra vender todo el producto, nuestro flujo de caja incrementaría en un 6.21%</a:t>
            </a:r>
          </a:p>
          <a:p>
            <a:pPr algn="l">
              <a:lnSpc>
                <a:spcPts val="367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7250947"/>
            <a:ext cx="17386086" cy="2745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191919"/>
                </a:solidFill>
                <a:latin typeface="Public Sans"/>
                <a:ea typeface="Public Sans"/>
                <a:cs typeface="Public Sans"/>
                <a:sym typeface="Public Sans"/>
              </a:rPr>
              <a:t>Se propone realizar una inversión de Q7,000 en estrategias de marketing. Esta tendrá una duración de dos meses, se llevará a cabo los días  jueves y viernes de todas las semanas. Esto cubre los costos de personal y material necesario. Se llevará a cabo en la entrada del local. </a:t>
            </a:r>
          </a:p>
          <a:p>
            <a:pPr algn="l">
              <a:lnSpc>
                <a:spcPts val="3672"/>
              </a:lnSpc>
            </a:pPr>
          </a:p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191919"/>
                </a:solidFill>
                <a:latin typeface="Public Sans"/>
                <a:ea typeface="Public Sans"/>
                <a:cs typeface="Public Sans"/>
                <a:sym typeface="Public Sans"/>
              </a:rPr>
              <a:t>Con esta estrategia se espera que aumente mas la demanda del producto dentro del local, para que así puedan vender las unidades que ordenan.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917824" cy="10287000"/>
          </a:xfrm>
          <a:prstGeom prst="rect">
            <a:avLst/>
          </a:prstGeom>
          <a:solidFill>
            <a:srgbClr val="052896"/>
          </a:solidFill>
        </p:spPr>
      </p:sp>
      <p:sp>
        <p:nvSpPr>
          <p:cNvPr name="AutoShape 3" id="3"/>
          <p:cNvSpPr/>
          <p:nvPr/>
        </p:nvSpPr>
        <p:spPr>
          <a:xfrm rot="0">
            <a:off x="0" y="7718252"/>
            <a:ext cx="19119807" cy="10289690"/>
          </a:xfrm>
          <a:prstGeom prst="rect">
            <a:avLst/>
          </a:prstGeom>
          <a:solidFill>
            <a:srgbClr val="5180A7"/>
          </a:solid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9144000" y="190812"/>
          <a:ext cx="8738707" cy="3000375"/>
        </p:xfrm>
        <a:graphic>
          <a:graphicData uri="http://schemas.openxmlformats.org/drawingml/2006/table">
            <a:tbl>
              <a:tblPr/>
              <a:tblGrid>
                <a:gridCol w="4304603"/>
                <a:gridCol w="2115851"/>
                <a:gridCol w="2318254"/>
              </a:tblGrid>
              <a:tr h="9165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80A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Completas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80A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Incompletas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80A7"/>
                    </a:solidFill>
                  </a:tcPr>
                </a:tc>
              </a:tr>
              <a:tr h="10419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Sporta, S.A.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19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Chicarroneria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144000" y="3355802"/>
          <a:ext cx="8738707" cy="4200525"/>
        </p:xfrm>
        <a:graphic>
          <a:graphicData uri="http://schemas.openxmlformats.org/drawingml/2006/table">
            <a:tbl>
              <a:tblPr/>
              <a:tblGrid>
                <a:gridCol w="5944437"/>
                <a:gridCol w="2794270"/>
              </a:tblGrid>
              <a:tr h="9131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80A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Cantidad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80A7"/>
                    </a:solidFill>
                  </a:tcPr>
                </a:tc>
              </a:tr>
              <a:tr h="12303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Promedio Unidades No Entregadas Por Pedido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Total Pedidos Incompletos Al Año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712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Unidades Faltantes Por Año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28,480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406552" y="641324"/>
            <a:ext cx="8104720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Muchos de nuestros clientes no reciben las unidades deseadas para sus ventas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6552" y="3153087"/>
            <a:ext cx="7664570" cy="4117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En promedio, no se logran entregar 40 unidades en 700 pedidos. </a:t>
            </a:r>
          </a:p>
          <a:p>
            <a:pPr algn="l">
              <a:lnSpc>
                <a:spcPts val="3672"/>
              </a:lnSpc>
            </a:pPr>
          </a:p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Esto representa un 33.66% de todas nuestras ventas</a:t>
            </a:r>
          </a:p>
          <a:p>
            <a:pPr algn="l">
              <a:lnSpc>
                <a:spcPts val="3672"/>
              </a:lnSpc>
            </a:pPr>
          </a:p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Si se logra empatar la demanda del mercado, tendríamos un incremento del flujo de caja en 1.34%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6711" y="8004002"/>
            <a:ext cx="17814317" cy="1831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191919"/>
                </a:solidFill>
                <a:latin typeface="Public Sans"/>
                <a:ea typeface="Public Sans"/>
                <a:cs typeface="Public Sans"/>
                <a:sym typeface="Public Sans"/>
              </a:rPr>
              <a:t>Incrementar la eficiencia de las máquinas actuales para mejorar la capacidad de producción.</a:t>
            </a:r>
          </a:p>
          <a:p>
            <a:pPr algn="l">
              <a:lnSpc>
                <a:spcPts val="3672"/>
              </a:lnSpc>
            </a:pPr>
          </a:p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191919"/>
                </a:solidFill>
                <a:latin typeface="Public Sans"/>
                <a:ea typeface="Public Sans"/>
                <a:cs typeface="Public Sans"/>
                <a:sym typeface="Public Sans"/>
              </a:rPr>
              <a:t>Una inversión de Q7,500 en un horno semi-industrial para aumentar la producción y generar un retorno positivo en el segundo año.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812435" y="0"/>
            <a:ext cx="3781770" cy="10287000"/>
            <a:chOff x="0" y="0"/>
            <a:chExt cx="5508059" cy="1498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08059" cy="14982775"/>
            </a:xfrm>
            <a:custGeom>
              <a:avLst/>
              <a:gdLst/>
              <a:ahLst/>
              <a:cxnLst/>
              <a:rect r="r" b="b" t="t" l="l"/>
              <a:pathLst>
                <a:path h="14982775" w="5508059">
                  <a:moveTo>
                    <a:pt x="5508059" y="14982775"/>
                  </a:moveTo>
                  <a:lnTo>
                    <a:pt x="0" y="14982775"/>
                  </a:lnTo>
                  <a:lnTo>
                    <a:pt x="0" y="0"/>
                  </a:lnTo>
                  <a:lnTo>
                    <a:pt x="5508059" y="14982775"/>
                  </a:lnTo>
                  <a:close/>
                </a:path>
              </a:pathLst>
            </a:custGeom>
            <a:solidFill>
              <a:srgbClr val="5180A7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2521664" y="4016863"/>
            <a:ext cx="5333427" cy="8315211"/>
            <a:chOff x="0" y="0"/>
            <a:chExt cx="4381320" cy="68308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81320" cy="6830804"/>
            </a:xfrm>
            <a:custGeom>
              <a:avLst/>
              <a:gdLst/>
              <a:ahLst/>
              <a:cxnLst/>
              <a:rect r="r" b="b" t="t" l="l"/>
              <a:pathLst>
                <a:path h="6830804" w="4381320">
                  <a:moveTo>
                    <a:pt x="4381320" y="6830804"/>
                  </a:moveTo>
                  <a:lnTo>
                    <a:pt x="0" y="6830804"/>
                  </a:lnTo>
                  <a:lnTo>
                    <a:pt x="0" y="0"/>
                  </a:lnTo>
                  <a:lnTo>
                    <a:pt x="4381320" y="6830804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012280" y="-2246594"/>
            <a:ext cx="5333427" cy="8315211"/>
            <a:chOff x="0" y="0"/>
            <a:chExt cx="4381320" cy="68308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81320" cy="6830804"/>
            </a:xfrm>
            <a:custGeom>
              <a:avLst/>
              <a:gdLst/>
              <a:ahLst/>
              <a:cxnLst/>
              <a:rect r="r" b="b" t="t" l="l"/>
              <a:pathLst>
                <a:path h="6830804" w="4381320">
                  <a:moveTo>
                    <a:pt x="4381320" y="6830804"/>
                  </a:moveTo>
                  <a:lnTo>
                    <a:pt x="0" y="6830804"/>
                  </a:lnTo>
                  <a:lnTo>
                    <a:pt x="0" y="0"/>
                  </a:lnTo>
                  <a:lnTo>
                    <a:pt x="4381320" y="6830804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902620" cy="10615731"/>
            <a:chOff x="0" y="0"/>
            <a:chExt cx="5508059" cy="149827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08059" cy="14982775"/>
            </a:xfrm>
            <a:custGeom>
              <a:avLst/>
              <a:gdLst/>
              <a:ahLst/>
              <a:cxnLst/>
              <a:rect r="r" b="b" t="t" l="l"/>
              <a:pathLst>
                <a:path h="14982775" w="5508059">
                  <a:moveTo>
                    <a:pt x="5508059" y="14982775"/>
                  </a:moveTo>
                  <a:lnTo>
                    <a:pt x="0" y="14982775"/>
                  </a:lnTo>
                  <a:lnTo>
                    <a:pt x="0" y="0"/>
                  </a:lnTo>
                  <a:lnTo>
                    <a:pt x="5508059" y="14982775"/>
                  </a:lnTo>
                  <a:close/>
                </a:path>
              </a:pathLst>
            </a:custGeom>
            <a:solidFill>
              <a:srgbClr val="5180A7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244164" y="2091986"/>
            <a:ext cx="9270681" cy="129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725"/>
              </a:lnSpc>
            </a:pPr>
            <a:r>
              <a:rPr lang="en-US" b="true" sz="9725">
                <a:solidFill>
                  <a:srgbClr val="191919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Recomendaciones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45866" y="4777929"/>
            <a:ext cx="8796268" cy="365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2"/>
              </a:lnSpc>
            </a:pPr>
            <a:r>
              <a:rPr lang="en-US" sz="282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Si se llevan a cabo estas dos estrategias, se podría incrementar los ingresos en un 7.55%. En total esto sería un incremento de aproximadamente Q40,000 en nuestro flujo de caja. Esto dependerá de el rumbo que se decida tomar respecto a las unidades faltantes.  </a:t>
            </a:r>
          </a:p>
          <a:p>
            <a:pPr algn="ctr">
              <a:lnSpc>
                <a:spcPts val="3672"/>
              </a:lnSpc>
            </a:pPr>
          </a:p>
          <a:p>
            <a:pPr algn="ctr">
              <a:lnSpc>
                <a:spcPts val="367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7259300" cy="11499009"/>
          </a:xfrm>
          <a:custGeom>
            <a:avLst/>
            <a:gdLst/>
            <a:ahLst/>
            <a:cxnLst/>
            <a:rect r="r" b="b" t="t" l="l"/>
            <a:pathLst>
              <a:path h="11499009" w="17259300">
                <a:moveTo>
                  <a:pt x="0" y="0"/>
                </a:moveTo>
                <a:lnTo>
                  <a:pt x="17259300" y="0"/>
                </a:lnTo>
                <a:lnTo>
                  <a:pt x="17259300" y="11499009"/>
                </a:lnTo>
                <a:lnTo>
                  <a:pt x="0" y="11499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4812435" y="0"/>
            <a:ext cx="3781770" cy="10287000"/>
            <a:chOff x="0" y="0"/>
            <a:chExt cx="5508059" cy="14982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08059" cy="14982775"/>
            </a:xfrm>
            <a:custGeom>
              <a:avLst/>
              <a:gdLst/>
              <a:ahLst/>
              <a:cxnLst/>
              <a:rect r="r" b="b" t="t" l="l"/>
              <a:pathLst>
                <a:path h="14982775" w="5508059">
                  <a:moveTo>
                    <a:pt x="5508059" y="14982775"/>
                  </a:moveTo>
                  <a:lnTo>
                    <a:pt x="0" y="14982775"/>
                  </a:lnTo>
                  <a:lnTo>
                    <a:pt x="0" y="0"/>
                  </a:lnTo>
                  <a:lnTo>
                    <a:pt x="5508059" y="14982775"/>
                  </a:lnTo>
                  <a:close/>
                </a:path>
              </a:pathLst>
            </a:custGeom>
            <a:solidFill>
              <a:srgbClr val="5180A7"/>
            </a:solidFill>
          </p:spPr>
        </p:sp>
      </p:grpSp>
      <p:grpSp>
        <p:nvGrpSpPr>
          <p:cNvPr name="Group 5" id="5"/>
          <p:cNvGrpSpPr/>
          <p:nvPr/>
        </p:nvGrpSpPr>
        <p:grpSpPr>
          <a:xfrm rot="-5400000">
            <a:off x="11463681" y="3462681"/>
            <a:ext cx="5333427" cy="8315211"/>
            <a:chOff x="0" y="0"/>
            <a:chExt cx="4381320" cy="68308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81320" cy="6830804"/>
            </a:xfrm>
            <a:custGeom>
              <a:avLst/>
              <a:gdLst/>
              <a:ahLst/>
              <a:cxnLst/>
              <a:rect r="r" b="b" t="t" l="l"/>
              <a:pathLst>
                <a:path h="6830804" w="4381320">
                  <a:moveTo>
                    <a:pt x="4381320" y="6830804"/>
                  </a:moveTo>
                  <a:lnTo>
                    <a:pt x="0" y="6830804"/>
                  </a:lnTo>
                  <a:lnTo>
                    <a:pt x="0" y="0"/>
                  </a:lnTo>
                  <a:lnTo>
                    <a:pt x="4381320" y="6830804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name="Group 7" id="7"/>
          <p:cNvGrpSpPr/>
          <p:nvPr/>
        </p:nvGrpSpPr>
        <p:grpSpPr>
          <a:xfrm rot="5400000">
            <a:off x="1490892" y="-1490892"/>
            <a:ext cx="5333427" cy="8315211"/>
            <a:chOff x="0" y="0"/>
            <a:chExt cx="4381320" cy="68308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81320" cy="6830804"/>
            </a:xfrm>
            <a:custGeom>
              <a:avLst/>
              <a:gdLst/>
              <a:ahLst/>
              <a:cxnLst/>
              <a:rect r="r" b="b" t="t" l="l"/>
              <a:pathLst>
                <a:path h="6830804" w="4381320">
                  <a:moveTo>
                    <a:pt x="4381320" y="6830804"/>
                  </a:moveTo>
                  <a:lnTo>
                    <a:pt x="0" y="6830804"/>
                  </a:lnTo>
                  <a:lnTo>
                    <a:pt x="0" y="0"/>
                  </a:lnTo>
                  <a:lnTo>
                    <a:pt x="4381320" y="6830804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3902620" cy="10615731"/>
            <a:chOff x="0" y="0"/>
            <a:chExt cx="5508059" cy="1498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08059" cy="14982775"/>
            </a:xfrm>
            <a:custGeom>
              <a:avLst/>
              <a:gdLst/>
              <a:ahLst/>
              <a:cxnLst/>
              <a:rect r="r" b="b" t="t" l="l"/>
              <a:pathLst>
                <a:path h="14982775" w="5508059">
                  <a:moveTo>
                    <a:pt x="5508059" y="14982775"/>
                  </a:moveTo>
                  <a:lnTo>
                    <a:pt x="0" y="14982775"/>
                  </a:lnTo>
                  <a:lnTo>
                    <a:pt x="0" y="0"/>
                  </a:lnTo>
                  <a:lnTo>
                    <a:pt x="5508059" y="14982775"/>
                  </a:lnTo>
                  <a:close/>
                </a:path>
              </a:pathLst>
            </a:custGeom>
            <a:solidFill>
              <a:srgbClr val="5180A7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DAGQR67lTZw</dc:identifier>
  <dcterms:modified xsi:type="dcterms:W3CDTF">2011-08-01T06:04:30Z</dcterms:modified>
  <cp:revision>1</cp:revision>
  <dc:title>Informe de ventas de enero de 2025</dc:title>
</cp:coreProperties>
</file>