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90" r:id="rId3"/>
    <p:sldId id="292" r:id="rId4"/>
    <p:sldId id="295" r:id="rId5"/>
    <p:sldId id="301" r:id="rId6"/>
    <p:sldId id="302" r:id="rId7"/>
    <p:sldId id="303" r:id="rId8"/>
    <p:sldId id="304" r:id="rId9"/>
    <p:sldId id="310" r:id="rId10"/>
    <p:sldId id="312" r:id="rId11"/>
    <p:sldId id="313" r:id="rId12"/>
    <p:sldId id="314" r:id="rId13"/>
    <p:sldId id="298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173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9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58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18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64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35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06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80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88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96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99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ec.europa.eu/eurostat/databrowser/view/hrst_st_nuneage__custom_11434813/default/table?lang=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databrowser/view/hrst_st_nuneage__custom_11434813/default/table?lang=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databrowser/view/hrst_st_nuneage__custom_11434813/default/table?lang=e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web/main/hom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data/datab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c.europa.eu/eurostat/databrowser/view/tin00093/default/table?lang=en&amp;category=t_isoc.t_isoc_i.t_isoc_ii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c.europa.eu/eurostat/databrowser/view/tin00093/default/table?lang=en&amp;category=t_isoc.t_isoc_i.t_isoc_ii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c.europa.eu/eurostat/databrowser/view/tin00093/default/table?lang=en&amp;category=t_isoc.t_isoc_i.t_isoc_ii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c.europa.eu/eurostat/databrowser/view/tin00093/default/table?lang=en&amp;category=t_isoc.t_isoc_i.t_isoc_ii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databrowser/view/hrst_st_nuneage__custom_11434813/default/table?lang=e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127347" y="1019995"/>
            <a:ext cx="7037988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TRABALHO PRÁTICO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ESTATISTICA E PROBABILIDADE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653350" y="2668394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</a:rPr>
              <a:t>Pedro Venda A045464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</a:rPr>
              <a:t>João Bernardo A045900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</a:rPr>
              <a:t>José Costa A045943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m Tipo de letra, texto, Gráficos, design gráfico&#10;&#10;Descrição gerada automaticamente">
            <a:extLst>
              <a:ext uri="{FF2B5EF4-FFF2-40B4-BE49-F238E27FC236}">
                <a16:creationId xmlns:a16="http://schemas.microsoft.com/office/drawing/2014/main" id="{A9F065F6-DAFC-0D69-226D-05DCF8D6FD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11121" y="4294491"/>
            <a:ext cx="1729410" cy="6979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FF3D480-5FDD-5734-D3CE-6CA77953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11" y="774414"/>
            <a:ext cx="3055435" cy="255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548553" y="-417096"/>
            <a:ext cx="9994188" cy="877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TESTES DE HIPOTESES </a:t>
            </a:r>
            <a:r>
              <a:rPr lang="en" sz="2000" dirty="0">
                <a:solidFill>
                  <a:schemeClr val="accent1"/>
                </a:solidFill>
              </a:rPr>
              <a:t>– TESTE T DE DUAS AMOSTRAS INDEPENDENTES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F8B590D6-181D-5C8F-E0AE-157A44D1C0E3}"/>
              </a:ext>
            </a:extLst>
          </p:cNvPr>
          <p:cNvSpPr txBox="1">
            <a:spLocks/>
          </p:cNvSpPr>
          <p:nvPr/>
        </p:nvSpPr>
        <p:spPr>
          <a:xfrm>
            <a:off x="-176846" y="4216293"/>
            <a:ext cx="6302207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br>
              <a:rPr lang="pt-PT" dirty="0">
                <a:solidFill>
                  <a:schemeClr val="accent1"/>
                </a:solidFill>
              </a:rPr>
            </a:br>
            <a:r>
              <a:rPr lang="pt-PT" sz="1800" dirty="0">
                <a:solidFill>
                  <a:schemeClr val="accent1"/>
                </a:solidFill>
              </a:rPr>
              <a:t>BASE DE DADOS : </a:t>
            </a:r>
            <a:r>
              <a:rPr lang="pt-PT" sz="1800" dirty="0">
                <a:solidFill>
                  <a:schemeClr val="accent1"/>
                </a:solidFill>
                <a:hlinkClick r:id="rId4"/>
              </a:rPr>
              <a:t>Pessoas Desempregadas Por Categoria e Idade</a:t>
            </a:r>
            <a:endParaRPr lang="pt-PT" sz="1800" dirty="0">
              <a:solidFill>
                <a:schemeClr val="accent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43922A0-B7A6-1AC5-9BFD-5F913C43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2" y="774414"/>
            <a:ext cx="4910541" cy="39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44DCF1-26D6-DDE4-4BF0-0A6AD377B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82" y="3438798"/>
            <a:ext cx="6229118" cy="12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66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548553" y="-417096"/>
            <a:ext cx="9994188" cy="877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TESTES DE HIPOTESES </a:t>
            </a:r>
            <a:r>
              <a:rPr lang="en" sz="2000" dirty="0">
                <a:solidFill>
                  <a:schemeClr val="accent1"/>
                </a:solidFill>
              </a:rPr>
              <a:t>– TESTE T DE DUAS AMOSTRAS EMPARELHADAS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A8135-1D52-B772-51C2-AB4EDB8B7F60}"/>
              </a:ext>
            </a:extLst>
          </p:cNvPr>
          <p:cNvSpPr txBox="1"/>
          <p:nvPr/>
        </p:nvSpPr>
        <p:spPr>
          <a:xfrm>
            <a:off x="154080" y="742295"/>
            <a:ext cx="431384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Taxa de Habilidades Digitais Básicas da população </a:t>
            </a: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entre 2021 e 2023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µ1 = Media da Taxa de Habilitações Digitais Básicas da população em 2021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µ2 = Media da Taxa de Habilitações Digitais Básicas da população em 2023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Hipóteses:</a:t>
            </a: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H0 : µ1 = µ2</a:t>
            </a: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H1 : µ1 ≠ µ2</a:t>
            </a:r>
          </a:p>
          <a:p>
            <a:pPr algn="ctr"/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Tipo de teste t: 2 amostras emparelhadas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Tamanho de amostras para cada pais = 2;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00B23B2-9196-C8D1-2D72-0C82EFE15F83}"/>
              </a:ext>
            </a:extLst>
          </p:cNvPr>
          <p:cNvSpPr/>
          <p:nvPr/>
        </p:nvSpPr>
        <p:spPr>
          <a:xfrm>
            <a:off x="4533785" y="742295"/>
            <a:ext cx="45719" cy="38657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Google Shape;55;p15">
            <a:extLst>
              <a:ext uri="{FF2B5EF4-FFF2-40B4-BE49-F238E27FC236}">
                <a16:creationId xmlns:a16="http://schemas.microsoft.com/office/drawing/2014/main" id="{2065BDC1-D52B-5A32-F293-9B239F313130}"/>
              </a:ext>
            </a:extLst>
          </p:cNvPr>
          <p:cNvSpPr txBox="1">
            <a:spLocks/>
          </p:cNvSpPr>
          <p:nvPr/>
        </p:nvSpPr>
        <p:spPr>
          <a:xfrm>
            <a:off x="-177837" y="4168213"/>
            <a:ext cx="6302207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br>
              <a:rPr lang="pt-PT" dirty="0">
                <a:solidFill>
                  <a:schemeClr val="accent1"/>
                </a:solidFill>
              </a:rPr>
            </a:br>
            <a:r>
              <a:rPr lang="pt-PT" sz="1800" dirty="0">
                <a:solidFill>
                  <a:schemeClr val="accent1"/>
                </a:solidFill>
              </a:rPr>
              <a:t>BASE DE DADOS : </a:t>
            </a:r>
            <a:r>
              <a:rPr lang="pt-PT" sz="1800" dirty="0">
                <a:solidFill>
                  <a:schemeClr val="accent1"/>
                </a:solidFill>
                <a:hlinkClick r:id="rId3"/>
              </a:rPr>
              <a:t>Pessoas Desempregadas Por Categoria e Idade</a:t>
            </a:r>
            <a:endParaRPr lang="pt-PT" sz="1800" dirty="0">
              <a:solidFill>
                <a:schemeClr val="accent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30C254-936D-7C1E-7C88-694E2FBFAEA3}"/>
              </a:ext>
            </a:extLst>
          </p:cNvPr>
          <p:cNvSpPr txBox="1"/>
          <p:nvPr/>
        </p:nvSpPr>
        <p:spPr>
          <a:xfrm>
            <a:off x="4739883" y="1017478"/>
            <a:ext cx="431384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Teste de 2 amostras emparelhadas: </a:t>
            </a:r>
          </a:p>
          <a:p>
            <a:pPr algn="ctr"/>
            <a:r>
              <a:rPr lang="pt-PT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No Segundo Quadro vemos que o p-</a:t>
            </a:r>
            <a:r>
              <a:rPr lang="pt-PT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value</a:t>
            </a:r>
            <a:r>
              <a:rPr lang="pt-PT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(</a:t>
            </a:r>
            <a:r>
              <a:rPr lang="pt-PT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sig</a:t>
            </a:r>
            <a:r>
              <a:rPr lang="pt-PT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) &lt; a(0.05), logo rejeita-se a Hipótese Nula(H0) pois os anos estão correlacionado </a:t>
            </a:r>
          </a:p>
          <a:p>
            <a:pPr algn="ctr"/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No Terceiro Quadro vemos que o p-</a:t>
            </a:r>
            <a:r>
              <a:rPr lang="pt-PT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value</a:t>
            </a:r>
            <a:r>
              <a:rPr lang="pt-PT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(</a:t>
            </a:r>
            <a:r>
              <a:rPr lang="pt-PT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sig</a:t>
            </a:r>
            <a:r>
              <a:rPr lang="pt-PT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(2-tailed)) &lt; a(0.05), e , mais uma vez, rejeita-se a Hipótese Nula (H0) provando que existe uma diferença entre as medias</a:t>
            </a:r>
          </a:p>
          <a:p>
            <a:pPr algn="ctr"/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Os Dados provam que a Hipótese Alternativa (H1) é a mais correta: "A média da Taxa de Habilitações Digitais Básicas em 2021 é inferior á Taxa de Habilitações Digitais Básicas da população em 2023""</a:t>
            </a:r>
          </a:p>
        </p:txBody>
      </p:sp>
    </p:spTree>
    <p:extLst>
      <p:ext uri="{BB962C8B-B14F-4D97-AF65-F5344CB8AC3E}">
        <p14:creationId xmlns:p14="http://schemas.microsoft.com/office/powerpoint/2010/main" val="219797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548553" y="-417096"/>
            <a:ext cx="9994188" cy="877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TESTES DE HIPOTESES </a:t>
            </a:r>
            <a:r>
              <a:rPr lang="en" sz="2000" dirty="0">
                <a:solidFill>
                  <a:schemeClr val="accent1"/>
                </a:solidFill>
              </a:rPr>
              <a:t>– TESTE T DE DUAS AMOSTRAS EMPARELHADAS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F8B590D6-181D-5C8F-E0AE-157A44D1C0E3}"/>
              </a:ext>
            </a:extLst>
          </p:cNvPr>
          <p:cNvSpPr txBox="1">
            <a:spLocks/>
          </p:cNvSpPr>
          <p:nvPr/>
        </p:nvSpPr>
        <p:spPr>
          <a:xfrm>
            <a:off x="-176846" y="4216293"/>
            <a:ext cx="6302207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br>
              <a:rPr lang="pt-PT" dirty="0">
                <a:solidFill>
                  <a:schemeClr val="accent1"/>
                </a:solidFill>
              </a:rPr>
            </a:br>
            <a:r>
              <a:rPr lang="pt-PT" sz="1800" dirty="0">
                <a:solidFill>
                  <a:schemeClr val="accent1"/>
                </a:solidFill>
              </a:rPr>
              <a:t>BASE DE DADOS : </a:t>
            </a:r>
            <a:r>
              <a:rPr lang="pt-PT" sz="1800" dirty="0">
                <a:solidFill>
                  <a:schemeClr val="accent1"/>
                </a:solidFill>
                <a:hlinkClick r:id="rId3"/>
              </a:rPr>
              <a:t>Pessoas Desempregadas Por Categoria e Idade</a:t>
            </a:r>
            <a:endParaRPr lang="pt-PT" sz="1800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1BC4D2-00B1-F6C6-6EEE-DA9772308B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5"/>
          <a:stretch/>
        </p:blipFill>
        <p:spPr>
          <a:xfrm>
            <a:off x="187625" y="794559"/>
            <a:ext cx="4482169" cy="13477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9501F8-5CBE-E022-4ACC-997CAE0E7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317" y="1232364"/>
            <a:ext cx="3913282" cy="11535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494321-E9E5-9EB0-EC92-B86026634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78" y="2759308"/>
            <a:ext cx="8326244" cy="1373274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CDD5615-FD27-01C8-2B6B-DEBE3A1A1522}"/>
              </a:ext>
            </a:extLst>
          </p:cNvPr>
          <p:cNvSpPr/>
          <p:nvPr/>
        </p:nvSpPr>
        <p:spPr>
          <a:xfrm rot="5400000">
            <a:off x="2341683" y="167682"/>
            <a:ext cx="45719" cy="4482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8BBBBA0-E682-216A-CBB7-4CA2865C13B5}"/>
              </a:ext>
            </a:extLst>
          </p:cNvPr>
          <p:cNvSpPr/>
          <p:nvPr/>
        </p:nvSpPr>
        <p:spPr>
          <a:xfrm rot="5400000">
            <a:off x="6790225" y="-1205152"/>
            <a:ext cx="45719" cy="4482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043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105045" y="0"/>
            <a:ext cx="7037988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BIBLIOGRAFIA E WEBGRAFIA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098B24C4-751F-1C99-97FD-8914AAA026FA}"/>
              </a:ext>
            </a:extLst>
          </p:cNvPr>
          <p:cNvSpPr txBox="1">
            <a:spLocks/>
          </p:cNvSpPr>
          <p:nvPr/>
        </p:nvSpPr>
        <p:spPr>
          <a:xfrm>
            <a:off x="919583" y="1460726"/>
            <a:ext cx="7304833" cy="149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Font typeface="Arial" panose="020B0604020202020204" pitchFamily="34" charset="0"/>
              <a:buChar char="•"/>
            </a:pPr>
            <a:r>
              <a:rPr lang="en-GB" dirty="0"/>
              <a:t>Slides Teóricos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Eurostat (Base de Dados)</a:t>
            </a:r>
            <a:endParaRPr lang="en-GB" dirty="0"/>
          </a:p>
        </p:txBody>
      </p:sp>
      <p:grpSp>
        <p:nvGrpSpPr>
          <p:cNvPr id="3" name="Google Shape;1439;p42">
            <a:extLst>
              <a:ext uri="{FF2B5EF4-FFF2-40B4-BE49-F238E27FC236}">
                <a16:creationId xmlns:a16="http://schemas.microsoft.com/office/drawing/2014/main" id="{6F2FDE7D-80CB-5877-550A-4307FB74E009}"/>
              </a:ext>
            </a:extLst>
          </p:cNvPr>
          <p:cNvGrpSpPr/>
          <p:nvPr/>
        </p:nvGrpSpPr>
        <p:grpSpPr>
          <a:xfrm>
            <a:off x="-391912" y="3104309"/>
            <a:ext cx="9729200" cy="2350013"/>
            <a:chOff x="711150" y="1559663"/>
            <a:chExt cx="7721575" cy="2350013"/>
          </a:xfrm>
        </p:grpSpPr>
        <p:sp>
          <p:nvSpPr>
            <p:cNvPr id="4" name="Google Shape;1440;p42">
              <a:extLst>
                <a:ext uri="{FF2B5EF4-FFF2-40B4-BE49-F238E27FC236}">
                  <a16:creationId xmlns:a16="http://schemas.microsoft.com/office/drawing/2014/main" id="{4B5B26CA-CEA4-6F60-EBE8-9B291B337225}"/>
                </a:ext>
              </a:extLst>
            </p:cNvPr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" name="Google Shape;1441;p42">
              <a:extLst>
                <a:ext uri="{FF2B5EF4-FFF2-40B4-BE49-F238E27FC236}">
                  <a16:creationId xmlns:a16="http://schemas.microsoft.com/office/drawing/2014/main" id="{3C9474E4-3D2D-9B3F-E6C3-5414F440AC53}"/>
                </a:ext>
              </a:extLst>
            </p:cNvPr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2;p42">
              <a:extLst>
                <a:ext uri="{FF2B5EF4-FFF2-40B4-BE49-F238E27FC236}">
                  <a16:creationId xmlns:a16="http://schemas.microsoft.com/office/drawing/2014/main" id="{EB0FFCF9-2EDD-0A51-006F-7E36C9E19E12}"/>
                </a:ext>
              </a:extLst>
            </p:cNvPr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3;p42">
              <a:extLst>
                <a:ext uri="{FF2B5EF4-FFF2-40B4-BE49-F238E27FC236}">
                  <a16:creationId xmlns:a16="http://schemas.microsoft.com/office/drawing/2014/main" id="{9129F7EF-7715-B810-2195-1985406E0E44}"/>
                </a:ext>
              </a:extLst>
            </p:cNvPr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4;p42">
              <a:extLst>
                <a:ext uri="{FF2B5EF4-FFF2-40B4-BE49-F238E27FC236}">
                  <a16:creationId xmlns:a16="http://schemas.microsoft.com/office/drawing/2014/main" id="{28BEF280-5CFE-4C52-0B74-6A800492C935}"/>
                </a:ext>
              </a:extLst>
            </p:cNvPr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5;p42">
              <a:extLst>
                <a:ext uri="{FF2B5EF4-FFF2-40B4-BE49-F238E27FC236}">
                  <a16:creationId xmlns:a16="http://schemas.microsoft.com/office/drawing/2014/main" id="{D244297B-502B-C737-1CB6-EE8E3D9FF217}"/>
                </a:ext>
              </a:extLst>
            </p:cNvPr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6;p42">
              <a:extLst>
                <a:ext uri="{FF2B5EF4-FFF2-40B4-BE49-F238E27FC236}">
                  <a16:creationId xmlns:a16="http://schemas.microsoft.com/office/drawing/2014/main" id="{8F841552-5FA3-57F4-E412-525CD15CBA7D}"/>
                </a:ext>
              </a:extLst>
            </p:cNvPr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7;p42">
              <a:extLst>
                <a:ext uri="{FF2B5EF4-FFF2-40B4-BE49-F238E27FC236}">
                  <a16:creationId xmlns:a16="http://schemas.microsoft.com/office/drawing/2014/main" id="{0E32C57D-44B5-B645-BE46-65F5A0716F05}"/>
                </a:ext>
              </a:extLst>
            </p:cNvPr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8;p42">
              <a:extLst>
                <a:ext uri="{FF2B5EF4-FFF2-40B4-BE49-F238E27FC236}">
                  <a16:creationId xmlns:a16="http://schemas.microsoft.com/office/drawing/2014/main" id="{156E0725-2CB4-E95F-737B-67D895B8C081}"/>
                </a:ext>
              </a:extLst>
            </p:cNvPr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9;p42">
              <a:extLst>
                <a:ext uri="{FF2B5EF4-FFF2-40B4-BE49-F238E27FC236}">
                  <a16:creationId xmlns:a16="http://schemas.microsoft.com/office/drawing/2014/main" id="{5D9841AD-0FC1-6E6E-0A73-FBA7F7296CC9}"/>
                </a:ext>
              </a:extLst>
            </p:cNvPr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50;p42">
              <a:extLst>
                <a:ext uri="{FF2B5EF4-FFF2-40B4-BE49-F238E27FC236}">
                  <a16:creationId xmlns:a16="http://schemas.microsoft.com/office/drawing/2014/main" id="{63E2FB3E-BBD1-9314-31B4-36D203956D8F}"/>
                </a:ext>
              </a:extLst>
            </p:cNvPr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1;p42">
              <a:extLst>
                <a:ext uri="{FF2B5EF4-FFF2-40B4-BE49-F238E27FC236}">
                  <a16:creationId xmlns:a16="http://schemas.microsoft.com/office/drawing/2014/main" id="{CAC83712-012E-6DB7-3140-3DF82FFDD8B7}"/>
                </a:ext>
              </a:extLst>
            </p:cNvPr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2;p42">
              <a:extLst>
                <a:ext uri="{FF2B5EF4-FFF2-40B4-BE49-F238E27FC236}">
                  <a16:creationId xmlns:a16="http://schemas.microsoft.com/office/drawing/2014/main" id="{F879A52B-E15F-C649-4C5D-6D765DE48D41}"/>
                </a:ext>
              </a:extLst>
            </p:cNvPr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453;p42">
            <a:extLst>
              <a:ext uri="{FF2B5EF4-FFF2-40B4-BE49-F238E27FC236}">
                <a16:creationId xmlns:a16="http://schemas.microsoft.com/office/drawing/2014/main" id="{6A00B8D9-B6C1-5328-8BC5-A3780A2F39D7}"/>
              </a:ext>
            </a:extLst>
          </p:cNvPr>
          <p:cNvGrpSpPr/>
          <p:nvPr/>
        </p:nvGrpSpPr>
        <p:grpSpPr>
          <a:xfrm>
            <a:off x="-716346" y="3368775"/>
            <a:ext cx="10378068" cy="2246321"/>
            <a:chOff x="716045" y="2137750"/>
            <a:chExt cx="7723197" cy="1803050"/>
          </a:xfrm>
        </p:grpSpPr>
        <p:sp>
          <p:nvSpPr>
            <p:cNvPr id="19" name="Google Shape;1454;p42">
              <a:extLst>
                <a:ext uri="{FF2B5EF4-FFF2-40B4-BE49-F238E27FC236}">
                  <a16:creationId xmlns:a16="http://schemas.microsoft.com/office/drawing/2014/main" id="{33A5BC2C-42F6-5BD8-ACFD-0B6F4DEE368D}"/>
                </a:ext>
              </a:extLst>
            </p:cNvPr>
            <p:cNvSpPr/>
            <p:nvPr/>
          </p:nvSpPr>
          <p:spPr>
            <a:xfrm>
              <a:off x="716045" y="2169542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Google Shape;1455;p42">
              <a:extLst>
                <a:ext uri="{FF2B5EF4-FFF2-40B4-BE49-F238E27FC236}">
                  <a16:creationId xmlns:a16="http://schemas.microsoft.com/office/drawing/2014/main" id="{9B5AB4BC-04C2-355D-56D5-5BEB5510237C}"/>
                </a:ext>
              </a:extLst>
            </p:cNvPr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6;p42">
              <a:extLst>
                <a:ext uri="{FF2B5EF4-FFF2-40B4-BE49-F238E27FC236}">
                  <a16:creationId xmlns:a16="http://schemas.microsoft.com/office/drawing/2014/main" id="{CBFC8A09-9D01-70F7-DD7D-0FF02E799A8A}"/>
                </a:ext>
              </a:extLst>
            </p:cNvPr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7;p42">
              <a:extLst>
                <a:ext uri="{FF2B5EF4-FFF2-40B4-BE49-F238E27FC236}">
                  <a16:creationId xmlns:a16="http://schemas.microsoft.com/office/drawing/2014/main" id="{931D2E2F-8FA2-2FC7-68D0-BFCED4AD0864}"/>
                </a:ext>
              </a:extLst>
            </p:cNvPr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8;p42">
              <a:extLst>
                <a:ext uri="{FF2B5EF4-FFF2-40B4-BE49-F238E27FC236}">
                  <a16:creationId xmlns:a16="http://schemas.microsoft.com/office/drawing/2014/main" id="{5C0C4C76-C5AF-DDA2-C4A3-DEB701ECE34F}"/>
                </a:ext>
              </a:extLst>
            </p:cNvPr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9;p42">
              <a:extLst>
                <a:ext uri="{FF2B5EF4-FFF2-40B4-BE49-F238E27FC236}">
                  <a16:creationId xmlns:a16="http://schemas.microsoft.com/office/drawing/2014/main" id="{F81CB341-BDC5-CA48-F0C5-1E7A6475CB3C}"/>
                </a:ext>
              </a:extLst>
            </p:cNvPr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0;p42">
              <a:extLst>
                <a:ext uri="{FF2B5EF4-FFF2-40B4-BE49-F238E27FC236}">
                  <a16:creationId xmlns:a16="http://schemas.microsoft.com/office/drawing/2014/main" id="{263E7BCE-6975-B4F1-7ECB-F6013B4910D8}"/>
                </a:ext>
              </a:extLst>
            </p:cNvPr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1;p42">
              <a:extLst>
                <a:ext uri="{FF2B5EF4-FFF2-40B4-BE49-F238E27FC236}">
                  <a16:creationId xmlns:a16="http://schemas.microsoft.com/office/drawing/2014/main" id="{716D6546-EAFE-33C3-A32B-CEB2B05BC2B7}"/>
                </a:ext>
              </a:extLst>
            </p:cNvPr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2;p42">
              <a:extLst>
                <a:ext uri="{FF2B5EF4-FFF2-40B4-BE49-F238E27FC236}">
                  <a16:creationId xmlns:a16="http://schemas.microsoft.com/office/drawing/2014/main" id="{BBAD8415-26F5-91E7-ADF1-1E4E4A211973}"/>
                </a:ext>
              </a:extLst>
            </p:cNvPr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3;p42">
              <a:extLst>
                <a:ext uri="{FF2B5EF4-FFF2-40B4-BE49-F238E27FC236}">
                  <a16:creationId xmlns:a16="http://schemas.microsoft.com/office/drawing/2014/main" id="{23B347FD-6E89-42F0-EFD3-CBFEFD04861F}"/>
                </a:ext>
              </a:extLst>
            </p:cNvPr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64;p42">
              <a:extLst>
                <a:ext uri="{FF2B5EF4-FFF2-40B4-BE49-F238E27FC236}">
                  <a16:creationId xmlns:a16="http://schemas.microsoft.com/office/drawing/2014/main" id="{3991826F-D106-E26B-C019-BF9C8C51F135}"/>
                </a:ext>
              </a:extLst>
            </p:cNvPr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5;p42">
              <a:extLst>
                <a:ext uri="{FF2B5EF4-FFF2-40B4-BE49-F238E27FC236}">
                  <a16:creationId xmlns:a16="http://schemas.microsoft.com/office/drawing/2014/main" id="{6CD7FC24-82DB-36DD-B7D7-C4E6A6175CCA}"/>
                </a:ext>
              </a:extLst>
            </p:cNvPr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6;p42">
              <a:extLst>
                <a:ext uri="{FF2B5EF4-FFF2-40B4-BE49-F238E27FC236}">
                  <a16:creationId xmlns:a16="http://schemas.microsoft.com/office/drawing/2014/main" id="{D83F0763-45FB-3874-8296-0E405F55A358}"/>
                </a:ext>
              </a:extLst>
            </p:cNvPr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322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105045" y="0"/>
            <a:ext cx="7037988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OBJETIVOS DO TRABALHO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0CB303-7285-3F90-A79E-B0571FE0A5B1}"/>
              </a:ext>
            </a:extLst>
          </p:cNvPr>
          <p:cNvSpPr txBox="1"/>
          <p:nvPr/>
        </p:nvSpPr>
        <p:spPr>
          <a:xfrm>
            <a:off x="732263" y="1526523"/>
            <a:ext cx="77835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dirty="0"/>
              <a:t>Este trabalho tem como objetivo utilizar os conteúdos e ferramentas estatísticas, lecionadas na Disciplina de Estatística e Probabilidades, para o desenvolvimento de Medidas e Testes Estatísticos de Hipóteses </a:t>
            </a:r>
          </a:p>
          <a:p>
            <a:pPr algn="ctr"/>
            <a:endParaRPr lang="pt-PT" dirty="0"/>
          </a:p>
          <a:p>
            <a:pPr algn="ctr"/>
            <a:r>
              <a:rPr lang="pt-PT" dirty="0"/>
              <a:t>Para isso iremos utilizar dados relacionados ao progresso Científico e Tecnológico de três países à nossa escolha.</a:t>
            </a:r>
          </a:p>
        </p:txBody>
      </p:sp>
      <p:grpSp>
        <p:nvGrpSpPr>
          <p:cNvPr id="31" name="Google Shape;1439;p42">
            <a:extLst>
              <a:ext uri="{FF2B5EF4-FFF2-40B4-BE49-F238E27FC236}">
                <a16:creationId xmlns:a16="http://schemas.microsoft.com/office/drawing/2014/main" id="{E62770B7-B93D-EC11-32EC-CD8D240D9C28}"/>
              </a:ext>
            </a:extLst>
          </p:cNvPr>
          <p:cNvGrpSpPr/>
          <p:nvPr/>
        </p:nvGrpSpPr>
        <p:grpSpPr>
          <a:xfrm>
            <a:off x="-391912" y="3104309"/>
            <a:ext cx="9729200" cy="2350013"/>
            <a:chOff x="711150" y="1559663"/>
            <a:chExt cx="7721575" cy="2350013"/>
          </a:xfrm>
        </p:grpSpPr>
        <p:sp>
          <p:nvSpPr>
            <p:cNvPr id="32" name="Google Shape;1440;p42">
              <a:extLst>
                <a:ext uri="{FF2B5EF4-FFF2-40B4-BE49-F238E27FC236}">
                  <a16:creationId xmlns:a16="http://schemas.microsoft.com/office/drawing/2014/main" id="{A7CE2196-8A10-ED35-2913-525C1E983B2D}"/>
                </a:ext>
              </a:extLst>
            </p:cNvPr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Google Shape;1441;p42">
              <a:extLst>
                <a:ext uri="{FF2B5EF4-FFF2-40B4-BE49-F238E27FC236}">
                  <a16:creationId xmlns:a16="http://schemas.microsoft.com/office/drawing/2014/main" id="{707CBA02-6BF5-19C6-B80A-BB7C93B270F2}"/>
                </a:ext>
              </a:extLst>
            </p:cNvPr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2;p42">
              <a:extLst>
                <a:ext uri="{FF2B5EF4-FFF2-40B4-BE49-F238E27FC236}">
                  <a16:creationId xmlns:a16="http://schemas.microsoft.com/office/drawing/2014/main" id="{2B73FA90-B8C9-1199-F1B1-D9C3E51ADEFA}"/>
                </a:ext>
              </a:extLst>
            </p:cNvPr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43;p42">
              <a:extLst>
                <a:ext uri="{FF2B5EF4-FFF2-40B4-BE49-F238E27FC236}">
                  <a16:creationId xmlns:a16="http://schemas.microsoft.com/office/drawing/2014/main" id="{8621329D-94A1-718F-BA56-A787425A864C}"/>
                </a:ext>
              </a:extLst>
            </p:cNvPr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44;p42">
              <a:extLst>
                <a:ext uri="{FF2B5EF4-FFF2-40B4-BE49-F238E27FC236}">
                  <a16:creationId xmlns:a16="http://schemas.microsoft.com/office/drawing/2014/main" id="{572271FB-836F-B260-EED5-488453EFCB90}"/>
                </a:ext>
              </a:extLst>
            </p:cNvPr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45;p42">
              <a:extLst>
                <a:ext uri="{FF2B5EF4-FFF2-40B4-BE49-F238E27FC236}">
                  <a16:creationId xmlns:a16="http://schemas.microsoft.com/office/drawing/2014/main" id="{E7768402-1836-4D9C-98F4-B5C2F739D545}"/>
                </a:ext>
              </a:extLst>
            </p:cNvPr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46;p42">
              <a:extLst>
                <a:ext uri="{FF2B5EF4-FFF2-40B4-BE49-F238E27FC236}">
                  <a16:creationId xmlns:a16="http://schemas.microsoft.com/office/drawing/2014/main" id="{BB54F685-EFA8-D4EF-A9F8-FB5ECE814DE5}"/>
                </a:ext>
              </a:extLst>
            </p:cNvPr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47;p42">
              <a:extLst>
                <a:ext uri="{FF2B5EF4-FFF2-40B4-BE49-F238E27FC236}">
                  <a16:creationId xmlns:a16="http://schemas.microsoft.com/office/drawing/2014/main" id="{858109C6-99DC-EF91-4DB0-D50410DA193B}"/>
                </a:ext>
              </a:extLst>
            </p:cNvPr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48;p42">
              <a:extLst>
                <a:ext uri="{FF2B5EF4-FFF2-40B4-BE49-F238E27FC236}">
                  <a16:creationId xmlns:a16="http://schemas.microsoft.com/office/drawing/2014/main" id="{215046B8-CD58-D468-1A41-6F0979C345DD}"/>
                </a:ext>
              </a:extLst>
            </p:cNvPr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49;p42">
              <a:extLst>
                <a:ext uri="{FF2B5EF4-FFF2-40B4-BE49-F238E27FC236}">
                  <a16:creationId xmlns:a16="http://schemas.microsoft.com/office/drawing/2014/main" id="{F2264B68-4E9B-C7F4-3F94-6C3355ABEC8D}"/>
                </a:ext>
              </a:extLst>
            </p:cNvPr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0;p42">
              <a:extLst>
                <a:ext uri="{FF2B5EF4-FFF2-40B4-BE49-F238E27FC236}">
                  <a16:creationId xmlns:a16="http://schemas.microsoft.com/office/drawing/2014/main" id="{07B83B83-4F02-38A3-9166-7B445F6F5784}"/>
                </a:ext>
              </a:extLst>
            </p:cNvPr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1;p42">
              <a:extLst>
                <a:ext uri="{FF2B5EF4-FFF2-40B4-BE49-F238E27FC236}">
                  <a16:creationId xmlns:a16="http://schemas.microsoft.com/office/drawing/2014/main" id="{BB4B8AFC-FB35-150A-4A93-56060409A763}"/>
                </a:ext>
              </a:extLst>
            </p:cNvPr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2;p42">
              <a:extLst>
                <a:ext uri="{FF2B5EF4-FFF2-40B4-BE49-F238E27FC236}">
                  <a16:creationId xmlns:a16="http://schemas.microsoft.com/office/drawing/2014/main" id="{55ABBCDA-74CB-A93D-63F5-2AF97CC595A9}"/>
                </a:ext>
              </a:extLst>
            </p:cNvPr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453;p42">
            <a:extLst>
              <a:ext uri="{FF2B5EF4-FFF2-40B4-BE49-F238E27FC236}">
                <a16:creationId xmlns:a16="http://schemas.microsoft.com/office/drawing/2014/main" id="{EACE42BE-67F0-FC76-2922-80084EE97931}"/>
              </a:ext>
            </a:extLst>
          </p:cNvPr>
          <p:cNvGrpSpPr/>
          <p:nvPr/>
        </p:nvGrpSpPr>
        <p:grpSpPr>
          <a:xfrm>
            <a:off x="-716346" y="3368775"/>
            <a:ext cx="10378068" cy="2246321"/>
            <a:chOff x="716045" y="2137750"/>
            <a:chExt cx="7723197" cy="1803050"/>
          </a:xfrm>
        </p:grpSpPr>
        <p:sp>
          <p:nvSpPr>
            <p:cNvPr id="46" name="Google Shape;1454;p42">
              <a:extLst>
                <a:ext uri="{FF2B5EF4-FFF2-40B4-BE49-F238E27FC236}">
                  <a16:creationId xmlns:a16="http://schemas.microsoft.com/office/drawing/2014/main" id="{59CC2FEE-0CB4-6668-BF88-81ABB97F65A7}"/>
                </a:ext>
              </a:extLst>
            </p:cNvPr>
            <p:cNvSpPr/>
            <p:nvPr/>
          </p:nvSpPr>
          <p:spPr>
            <a:xfrm>
              <a:off x="716045" y="2169542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Google Shape;1455;p42">
              <a:extLst>
                <a:ext uri="{FF2B5EF4-FFF2-40B4-BE49-F238E27FC236}">
                  <a16:creationId xmlns:a16="http://schemas.microsoft.com/office/drawing/2014/main" id="{7056D907-AEA2-9895-FB44-8016320FAE47}"/>
                </a:ext>
              </a:extLst>
            </p:cNvPr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56;p42">
              <a:extLst>
                <a:ext uri="{FF2B5EF4-FFF2-40B4-BE49-F238E27FC236}">
                  <a16:creationId xmlns:a16="http://schemas.microsoft.com/office/drawing/2014/main" id="{11D21E0D-90D9-0F9F-CFDD-91602682C386}"/>
                </a:ext>
              </a:extLst>
            </p:cNvPr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57;p42">
              <a:extLst>
                <a:ext uri="{FF2B5EF4-FFF2-40B4-BE49-F238E27FC236}">
                  <a16:creationId xmlns:a16="http://schemas.microsoft.com/office/drawing/2014/main" id="{CDA8C85D-6979-2FA0-7A91-EB39FAABFBF7}"/>
                </a:ext>
              </a:extLst>
            </p:cNvPr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58;p42">
              <a:extLst>
                <a:ext uri="{FF2B5EF4-FFF2-40B4-BE49-F238E27FC236}">
                  <a16:creationId xmlns:a16="http://schemas.microsoft.com/office/drawing/2014/main" id="{536EC753-434B-B580-8FEF-2CD232D38000}"/>
                </a:ext>
              </a:extLst>
            </p:cNvPr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59;p42">
              <a:extLst>
                <a:ext uri="{FF2B5EF4-FFF2-40B4-BE49-F238E27FC236}">
                  <a16:creationId xmlns:a16="http://schemas.microsoft.com/office/drawing/2014/main" id="{D7DC68A5-9474-20B0-A2D5-96BDC325F62B}"/>
                </a:ext>
              </a:extLst>
            </p:cNvPr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60;p42">
              <a:extLst>
                <a:ext uri="{FF2B5EF4-FFF2-40B4-BE49-F238E27FC236}">
                  <a16:creationId xmlns:a16="http://schemas.microsoft.com/office/drawing/2014/main" id="{AB1EC0A8-7247-2866-0A37-FCADEA4C3736}"/>
                </a:ext>
              </a:extLst>
            </p:cNvPr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61;p42">
              <a:extLst>
                <a:ext uri="{FF2B5EF4-FFF2-40B4-BE49-F238E27FC236}">
                  <a16:creationId xmlns:a16="http://schemas.microsoft.com/office/drawing/2014/main" id="{70B7B586-1661-6A88-6F74-B20D70A1D3B3}"/>
                </a:ext>
              </a:extLst>
            </p:cNvPr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62;p42">
              <a:extLst>
                <a:ext uri="{FF2B5EF4-FFF2-40B4-BE49-F238E27FC236}">
                  <a16:creationId xmlns:a16="http://schemas.microsoft.com/office/drawing/2014/main" id="{93AACE15-7AA7-9FE5-9E8D-734C9608845F}"/>
                </a:ext>
              </a:extLst>
            </p:cNvPr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63;p42">
              <a:extLst>
                <a:ext uri="{FF2B5EF4-FFF2-40B4-BE49-F238E27FC236}">
                  <a16:creationId xmlns:a16="http://schemas.microsoft.com/office/drawing/2014/main" id="{7A26E85D-595C-ABE7-EB56-8EB7FFF3D4E8}"/>
                </a:ext>
              </a:extLst>
            </p:cNvPr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64;p42">
              <a:extLst>
                <a:ext uri="{FF2B5EF4-FFF2-40B4-BE49-F238E27FC236}">
                  <a16:creationId xmlns:a16="http://schemas.microsoft.com/office/drawing/2014/main" id="{299FA491-1352-EC3B-348B-1903EA8784BA}"/>
                </a:ext>
              </a:extLst>
            </p:cNvPr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65;p42">
              <a:extLst>
                <a:ext uri="{FF2B5EF4-FFF2-40B4-BE49-F238E27FC236}">
                  <a16:creationId xmlns:a16="http://schemas.microsoft.com/office/drawing/2014/main" id="{15FB0069-C126-CA85-92B6-43B72405BED4}"/>
                </a:ext>
              </a:extLst>
            </p:cNvPr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66;p42">
              <a:extLst>
                <a:ext uri="{FF2B5EF4-FFF2-40B4-BE49-F238E27FC236}">
                  <a16:creationId xmlns:a16="http://schemas.microsoft.com/office/drawing/2014/main" id="{B047CF31-2AF4-0DBA-87E9-4869769C0BB1}"/>
                </a:ext>
              </a:extLst>
            </p:cNvPr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079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480824" y="-289932"/>
            <a:ext cx="7037988" cy="877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METODOLOGIA – </a:t>
            </a:r>
            <a:r>
              <a:rPr lang="en" sz="2800" dirty="0">
                <a:solidFill>
                  <a:schemeClr val="accent1"/>
                </a:solidFill>
              </a:rPr>
              <a:t>RECOLHA DE DADOS 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ABB737-8162-568B-69B8-9A8E81B57672}"/>
              </a:ext>
            </a:extLst>
          </p:cNvPr>
          <p:cNvSpPr txBox="1"/>
          <p:nvPr/>
        </p:nvSpPr>
        <p:spPr>
          <a:xfrm>
            <a:off x="241769" y="1789311"/>
            <a:ext cx="5149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Roboto"/>
                <a:ea typeface="Roboto"/>
                <a:cs typeface="Roboto"/>
                <a:sym typeface="Roboto"/>
              </a:rPr>
              <a:t>Todos os dados utilizados neste trabalho foram retirados da </a:t>
            </a:r>
            <a:r>
              <a:rPr lang="pt-PT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dados Eurostat</a:t>
            </a:r>
            <a:r>
              <a:rPr lang="pt-PT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pt-PT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pt-PT" dirty="0">
                <a:latin typeface="Roboto"/>
                <a:ea typeface="Roboto"/>
                <a:cs typeface="Roboto"/>
                <a:sym typeface="Roboto"/>
              </a:rPr>
              <a:t>Especificamente, foram escolhidos dados na seção "Science, technology, digital society". </a:t>
            </a:r>
          </a:p>
          <a:p>
            <a:endParaRPr lang="pt-PT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pt-PT" dirty="0">
                <a:latin typeface="Roboto"/>
                <a:ea typeface="Roboto"/>
                <a:cs typeface="Roboto"/>
                <a:sym typeface="Roboto"/>
              </a:rPr>
              <a:t>Esta fonte foi selecionada devido à sua reputação de fornecer dados estatísticos abrangentes e atualizados sobre diversos aspetos da sociedade europeia, incluindo ciência, tecnologia e  sociedade digital. </a:t>
            </a:r>
          </a:p>
          <a:p>
            <a:endParaRPr lang="pt-PT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CC3A5-D42F-7015-A332-C38A40F6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06" y="325960"/>
            <a:ext cx="2544063" cy="3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DDCB4E-AD22-687E-B34E-D63C8FB04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76"/>
          <a:stretch/>
        </p:blipFill>
        <p:spPr bwMode="auto">
          <a:xfrm>
            <a:off x="5501269" y="1203190"/>
            <a:ext cx="3352800" cy="341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0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389271" y="-356839"/>
            <a:ext cx="8465097" cy="877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DESCRIÇÃO DA AMOSTRA – </a:t>
            </a:r>
            <a:r>
              <a:rPr lang="en" sz="2800" dirty="0">
                <a:solidFill>
                  <a:schemeClr val="accent1"/>
                </a:solidFill>
              </a:rPr>
              <a:t>PAISES </a:t>
            </a:r>
            <a:r>
              <a:rPr lang="en" sz="2800" u="sng" dirty="0">
                <a:solidFill>
                  <a:schemeClr val="accent1"/>
                </a:solidFill>
              </a:rPr>
              <a:t>EsCOLHIDOS</a:t>
            </a:r>
            <a:endParaRPr sz="2800" u="sng" dirty="0">
              <a:solidFill>
                <a:schemeClr val="accent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070A62-60CE-12A3-39BD-C346AD058775}"/>
              </a:ext>
            </a:extLst>
          </p:cNvPr>
          <p:cNvSpPr txBox="1"/>
          <p:nvPr/>
        </p:nvSpPr>
        <p:spPr>
          <a:xfrm>
            <a:off x="323385" y="960891"/>
            <a:ext cx="653833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latin typeface="Roboto"/>
                <a:ea typeface="Roboto"/>
                <a:cs typeface="Roboto"/>
              </a:rPr>
              <a:t>Para este trabalho, decidimos escolher três países que possuem relevância tanto para nós, individualmente, quanto no contexto global. A escolha recaiu sobre Portugal, Alemanha e Holanda. </a:t>
            </a:r>
          </a:p>
          <a:p>
            <a:endParaRPr lang="pt-PT" u="sng" dirty="0">
              <a:latin typeface="Roboto"/>
              <a:ea typeface="Roboto"/>
              <a:cs typeface="Roboto"/>
            </a:endParaRPr>
          </a:p>
          <a:p>
            <a:r>
              <a:rPr lang="pt-PT" dirty="0">
                <a:latin typeface="Roboto"/>
                <a:ea typeface="Roboto"/>
                <a:cs typeface="Roboto"/>
              </a:rPr>
              <a:t>Primeiramente, escolhemos Portugal por ser o nosso país de origem e por esse motivo despertar uma maior curiosidade.</a:t>
            </a:r>
          </a:p>
          <a:p>
            <a:endParaRPr lang="pt-PT" dirty="0">
              <a:latin typeface="Roboto"/>
              <a:ea typeface="Roboto"/>
              <a:cs typeface="Roboto"/>
            </a:endParaRPr>
          </a:p>
          <a:p>
            <a:r>
              <a:rPr lang="pt-PT" dirty="0">
                <a:latin typeface="Roboto"/>
                <a:ea typeface="Roboto"/>
                <a:cs typeface="Roboto"/>
              </a:rPr>
              <a:t>Em segundo lugar, escolhemos a Alemanha devido à sua posição como uma das maiores potências econômicas e industriais do mundo. A Alemanha é conhecida por sua inovação tecnológica, forte infraestrutura e políticas de sustentabilidade que servem de modelo para muitos outros países.</a:t>
            </a:r>
          </a:p>
          <a:p>
            <a:endParaRPr lang="pt-PT" dirty="0">
              <a:latin typeface="Roboto"/>
              <a:ea typeface="Roboto"/>
              <a:cs typeface="Roboto"/>
            </a:endParaRPr>
          </a:p>
          <a:p>
            <a:r>
              <a:rPr lang="pt-PT" dirty="0">
                <a:latin typeface="Roboto"/>
                <a:ea typeface="Roboto"/>
                <a:cs typeface="Roboto"/>
              </a:rPr>
              <a:t>Por fim, a Holanda (Países Baixos) foi escolhida por sua tradição de tolerância, inovação social e econômica, e por ser um dos países mais progressistas da Europa. </a:t>
            </a:r>
          </a:p>
        </p:txBody>
      </p:sp>
      <p:pic>
        <p:nvPicPr>
          <p:cNvPr id="1026" name="Picture 2" descr="Portugal – Wikipédia, a enciclopédia livre">
            <a:extLst>
              <a:ext uri="{FF2B5EF4-FFF2-40B4-BE49-F238E27FC236}">
                <a16:creationId xmlns:a16="http://schemas.microsoft.com/office/drawing/2014/main" id="{8390CDF3-7A40-2F32-B486-5B1C266D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21" y="958041"/>
            <a:ext cx="1479659" cy="98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ndeira da Alemanha">
            <a:extLst>
              <a:ext uri="{FF2B5EF4-FFF2-40B4-BE49-F238E27FC236}">
                <a16:creationId xmlns:a16="http://schemas.microsoft.com/office/drawing/2014/main" id="{257BC22A-2B49-6232-F19D-6081586B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19" y="2058936"/>
            <a:ext cx="1479396" cy="8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ndeira dos Países Baixos">
            <a:extLst>
              <a:ext uri="{FF2B5EF4-FFF2-40B4-BE49-F238E27FC236}">
                <a16:creationId xmlns:a16="http://schemas.microsoft.com/office/drawing/2014/main" id="{D08741D8-E4BD-7A8E-ABAA-4A44C6329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21" y="3073819"/>
            <a:ext cx="1479396" cy="9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7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1065779" y="-354481"/>
            <a:ext cx="9362286" cy="877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APRESENTAÇÃO DE RESULTADOS – </a:t>
            </a:r>
            <a:r>
              <a:rPr lang="en" sz="2800" dirty="0">
                <a:solidFill>
                  <a:schemeClr val="accent1"/>
                </a:solidFill>
              </a:rPr>
              <a:t>MÉDIA</a:t>
            </a:r>
            <a:endParaRPr sz="2800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1763D3-F3CD-CE7F-FF1D-927EE89F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54" y="1169658"/>
            <a:ext cx="3044144" cy="357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21AAF0E-4A72-4C0C-E575-1E88091FF260}"/>
              </a:ext>
            </a:extLst>
          </p:cNvPr>
          <p:cNvSpPr txBox="1"/>
          <p:nvPr/>
        </p:nvSpPr>
        <p:spPr>
          <a:xfrm>
            <a:off x="641197" y="1036103"/>
            <a:ext cx="438428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chemeClr val="accent1"/>
                </a:solidFill>
                <a:latin typeface="Fira Sans Extra Condensed Medium"/>
                <a:sym typeface="Fira Sans Extra Condensed Medium"/>
              </a:rPr>
              <a:t>Média </a:t>
            </a:r>
            <a:endParaRPr lang="pt-PT" sz="1600" dirty="0">
              <a:solidFill>
                <a:srgbClr val="202124"/>
              </a:solidFill>
              <a:highlight>
                <a:srgbClr val="FFFFFF"/>
              </a:highlight>
              <a:latin typeface="Google Sans"/>
              <a:sym typeface="Fira Sans Extra Condensed Medium"/>
            </a:endParaRPr>
          </a:p>
          <a:p>
            <a:pPr algn="ctr"/>
            <a:r>
              <a:rPr lang="pt-PT" sz="1600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  <a:sym typeface="Fira Sans Extra Condensed Medium"/>
              </a:rPr>
              <a:t>M</a:t>
            </a:r>
            <a:r>
              <a:rPr lang="pt-PT" sz="1600" b="0" i="0" dirty="0">
                <a:effectLst/>
                <a:latin typeface="Google Sans"/>
              </a:rPr>
              <a:t>edida de tendência central mais utilizada e de mais fácil interpretação. Resulta da soma da totalidade dos valores observados dividida pelo número total de observações.</a:t>
            </a:r>
          </a:p>
          <a:p>
            <a:pPr algn="ctr"/>
            <a:endParaRPr lang="pt-PT" sz="1600" dirty="0">
              <a:solidFill>
                <a:srgbClr val="0D0D0D"/>
              </a:solidFill>
              <a:highlight>
                <a:srgbClr val="FFFFFF"/>
              </a:highlight>
              <a:latin typeface="Google Sans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Aqui temos os resultados da média relativa a percentagem de pessoas que nunca usaram a internet nos últimos 10 anos.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Através dos dados é possível observar</a:t>
            </a:r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um declínio de certa forma gradual.</a:t>
            </a:r>
          </a:p>
          <a:p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0DC7B9E0-64FD-01FF-CCEA-F021C2C2994B}"/>
              </a:ext>
            </a:extLst>
          </p:cNvPr>
          <p:cNvSpPr txBox="1">
            <a:spLocks/>
          </p:cNvSpPr>
          <p:nvPr/>
        </p:nvSpPr>
        <p:spPr>
          <a:xfrm>
            <a:off x="-548553" y="4164980"/>
            <a:ext cx="6302207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br>
              <a:rPr lang="pt-PT" dirty="0">
                <a:solidFill>
                  <a:schemeClr val="accent1"/>
                </a:solidFill>
              </a:rPr>
            </a:br>
            <a:r>
              <a:rPr lang="pt-PT" sz="1800" dirty="0">
                <a:solidFill>
                  <a:schemeClr val="accent1"/>
                </a:solidFill>
              </a:rPr>
              <a:t>BASE DE DADOS : </a:t>
            </a:r>
            <a:r>
              <a:rPr lang="pt-PT" sz="1800" dirty="0">
                <a:solidFill>
                  <a:schemeClr val="accent1"/>
                </a:solidFill>
                <a:hlinkClick r:id="rId4"/>
              </a:rPr>
              <a:t>Pessoas Que Nunca Utilizaram Internet </a:t>
            </a:r>
            <a:endParaRPr lang="pt-PT" sz="1800" dirty="0">
              <a:solidFill>
                <a:schemeClr val="accent1"/>
              </a:solidFill>
            </a:endParaRPr>
          </a:p>
        </p:txBody>
      </p:sp>
      <p:sp>
        <p:nvSpPr>
          <p:cNvPr id="6" name="Google Shape;55;p15">
            <a:extLst>
              <a:ext uri="{FF2B5EF4-FFF2-40B4-BE49-F238E27FC236}">
                <a16:creationId xmlns:a16="http://schemas.microsoft.com/office/drawing/2014/main" id="{3C834AC3-C7D0-B9BF-509C-3BC4668A1000}"/>
              </a:ext>
            </a:extLst>
          </p:cNvPr>
          <p:cNvSpPr txBox="1">
            <a:spLocks/>
          </p:cNvSpPr>
          <p:nvPr/>
        </p:nvSpPr>
        <p:spPr>
          <a:xfrm>
            <a:off x="5925990" y="4568748"/>
            <a:ext cx="2719924" cy="35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dirty="0">
                <a:solidFill>
                  <a:schemeClr val="accent1"/>
                </a:solidFill>
              </a:rPr>
              <a:t>PT – Portugal   DE – Alemanha   NL- Holanda </a:t>
            </a:r>
          </a:p>
          <a:p>
            <a:pPr algn="ctr"/>
            <a:endParaRPr lang="pt-PT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7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302431" y="-287574"/>
            <a:ext cx="9362286" cy="877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APRESENTAÇÃO DE RESULTADOS – </a:t>
            </a:r>
            <a:r>
              <a:rPr lang="en" sz="2800" dirty="0">
                <a:solidFill>
                  <a:schemeClr val="accent1"/>
                </a:solidFill>
              </a:rPr>
              <a:t>DESVIO PADRÃO</a:t>
            </a:r>
            <a:endParaRPr sz="2800" dirty="0">
              <a:solidFill>
                <a:schemeClr val="accent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66821AC-10A4-6194-43C9-835B87267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54" y="1218852"/>
            <a:ext cx="2976330" cy="34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129E0FD2-84F7-A2D1-7BB4-DF88FCFC949E}"/>
              </a:ext>
            </a:extLst>
          </p:cNvPr>
          <p:cNvSpPr txBox="1">
            <a:spLocks/>
          </p:cNvSpPr>
          <p:nvPr/>
        </p:nvSpPr>
        <p:spPr>
          <a:xfrm>
            <a:off x="-548553" y="4164980"/>
            <a:ext cx="6302207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br>
              <a:rPr lang="pt-PT" dirty="0">
                <a:solidFill>
                  <a:schemeClr val="accent1"/>
                </a:solidFill>
              </a:rPr>
            </a:br>
            <a:r>
              <a:rPr lang="pt-PT" sz="1800" dirty="0">
                <a:solidFill>
                  <a:schemeClr val="accent1"/>
                </a:solidFill>
              </a:rPr>
              <a:t>BASE DE DADOS : </a:t>
            </a:r>
            <a:r>
              <a:rPr lang="pt-PT" sz="1800" dirty="0">
                <a:solidFill>
                  <a:schemeClr val="accent1"/>
                </a:solidFill>
                <a:hlinkClick r:id="rId4"/>
              </a:rPr>
              <a:t>Pessoas Que Nunca Utilizaram Internet </a:t>
            </a:r>
            <a:endParaRPr lang="pt-PT" sz="1800" dirty="0">
              <a:solidFill>
                <a:schemeClr val="accent1"/>
              </a:solidFill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F75B3744-CD64-837B-BF17-96EDB9CA3600}"/>
              </a:ext>
            </a:extLst>
          </p:cNvPr>
          <p:cNvSpPr txBox="1">
            <a:spLocks/>
          </p:cNvSpPr>
          <p:nvPr/>
        </p:nvSpPr>
        <p:spPr>
          <a:xfrm>
            <a:off x="5925990" y="4568748"/>
            <a:ext cx="2719924" cy="35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dirty="0">
                <a:solidFill>
                  <a:schemeClr val="accent1"/>
                </a:solidFill>
              </a:rPr>
              <a:t>PT – Portugal   DE – Alemanha   NL- Holanda </a:t>
            </a:r>
          </a:p>
          <a:p>
            <a:pPr algn="ctr"/>
            <a:endParaRPr lang="pt-PT" sz="1800" dirty="0">
              <a:solidFill>
                <a:schemeClr val="accent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2660DD-2518-3C16-96BC-EFA2ACE63880}"/>
              </a:ext>
            </a:extLst>
          </p:cNvPr>
          <p:cNvSpPr txBox="1"/>
          <p:nvPr/>
        </p:nvSpPr>
        <p:spPr>
          <a:xfrm>
            <a:off x="585180" y="1047628"/>
            <a:ext cx="43842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chemeClr val="accent1"/>
                </a:solidFill>
                <a:latin typeface="Fira Sans Extra Condensed Medium"/>
                <a:sym typeface="Fira Sans Extra Condensed Medium"/>
              </a:rPr>
              <a:t>Desvio Padrão</a:t>
            </a:r>
            <a:endParaRPr lang="pt-PT" sz="1600" dirty="0">
              <a:solidFill>
                <a:srgbClr val="202124"/>
              </a:solidFill>
              <a:highlight>
                <a:srgbClr val="FFFFFF"/>
              </a:highlight>
              <a:latin typeface="Google Sans"/>
              <a:sym typeface="Fira Sans Extra Condensed Medium"/>
            </a:endParaRPr>
          </a:p>
          <a:p>
            <a:pPr algn="ctr"/>
            <a:r>
              <a:rPr lang="pt-PT" sz="16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medida de dispersão do conjunto, ou seja, uma medida que indica quão uniformes são os dados do conjunto. </a:t>
            </a:r>
          </a:p>
          <a:p>
            <a:pPr algn="ctr"/>
            <a:endParaRPr lang="pt-PT" sz="16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ctr"/>
            <a:r>
              <a:rPr lang="pt-PT" sz="16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O </a:t>
            </a:r>
            <a:r>
              <a:rPr lang="pt-PT" sz="1600" b="0" i="0" dirty="0">
                <a:solidFill>
                  <a:srgbClr val="040C28"/>
                </a:solidFill>
                <a:effectLst/>
                <a:latin typeface="Google Sans"/>
              </a:rPr>
              <a:t>desvio</a:t>
            </a:r>
            <a:r>
              <a:rPr lang="pt-PT" sz="16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-</a:t>
            </a:r>
            <a:r>
              <a:rPr lang="pt-PT" sz="1600" b="0" i="0" dirty="0">
                <a:solidFill>
                  <a:srgbClr val="040C28"/>
                </a:solidFill>
                <a:effectLst/>
                <a:latin typeface="Google Sans"/>
              </a:rPr>
              <a:t>padrão</a:t>
            </a:r>
            <a:r>
              <a:rPr lang="pt-PT" sz="16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 demonstra a distância dos valores em relação à média do conjunto.</a:t>
            </a:r>
          </a:p>
          <a:p>
            <a:pPr algn="ctr"/>
            <a:endParaRPr lang="pt-PT" sz="16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Aqui temos os resultados do desvio padrão relativa a percentagem de pessoas que nunca usaram a internet nos últimos 10 anos.</a:t>
            </a:r>
          </a:p>
          <a:p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67263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820452" y="-287574"/>
            <a:ext cx="9362286" cy="877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APRESENTAÇÃO DE RESULTADOS – </a:t>
            </a:r>
            <a:r>
              <a:rPr lang="en" sz="2800" dirty="0">
                <a:solidFill>
                  <a:schemeClr val="accent1"/>
                </a:solidFill>
              </a:rPr>
              <a:t>MEDIANA</a:t>
            </a:r>
            <a:endParaRPr sz="2800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8B9B67-36E0-912E-55C1-579F29F54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15" y="1159567"/>
            <a:ext cx="3145019" cy="349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71666A77-FE25-7972-9D8B-B261D8066402}"/>
              </a:ext>
            </a:extLst>
          </p:cNvPr>
          <p:cNvSpPr txBox="1">
            <a:spLocks/>
          </p:cNvSpPr>
          <p:nvPr/>
        </p:nvSpPr>
        <p:spPr>
          <a:xfrm>
            <a:off x="-548553" y="4164980"/>
            <a:ext cx="6302207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br>
              <a:rPr lang="pt-PT" dirty="0">
                <a:solidFill>
                  <a:schemeClr val="accent1"/>
                </a:solidFill>
              </a:rPr>
            </a:br>
            <a:r>
              <a:rPr lang="pt-PT" sz="1800" dirty="0">
                <a:solidFill>
                  <a:schemeClr val="accent1"/>
                </a:solidFill>
              </a:rPr>
              <a:t>BASE DE DADOS : </a:t>
            </a:r>
            <a:r>
              <a:rPr lang="pt-PT" sz="1800" dirty="0">
                <a:solidFill>
                  <a:schemeClr val="accent1"/>
                </a:solidFill>
                <a:hlinkClick r:id="rId4"/>
              </a:rPr>
              <a:t>Pessoas Que Nunca Utilizaram Internet </a:t>
            </a:r>
            <a:endParaRPr lang="pt-PT" sz="1800" dirty="0">
              <a:solidFill>
                <a:schemeClr val="accent1"/>
              </a:solidFill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173A8A25-30E0-2678-7253-D600A5DA986C}"/>
              </a:ext>
            </a:extLst>
          </p:cNvPr>
          <p:cNvSpPr txBox="1">
            <a:spLocks/>
          </p:cNvSpPr>
          <p:nvPr/>
        </p:nvSpPr>
        <p:spPr>
          <a:xfrm>
            <a:off x="5925990" y="4568748"/>
            <a:ext cx="2719924" cy="35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dirty="0">
                <a:solidFill>
                  <a:schemeClr val="accent1"/>
                </a:solidFill>
              </a:rPr>
              <a:t>PT – Portugal   DE – Alemanha   NL- Holanda </a:t>
            </a:r>
          </a:p>
          <a:p>
            <a:pPr algn="ctr"/>
            <a:endParaRPr lang="pt-PT" sz="1800" dirty="0">
              <a:solidFill>
                <a:schemeClr val="accent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E283D3-EA10-4B68-5477-C584F25FBBFD}"/>
              </a:ext>
            </a:extLst>
          </p:cNvPr>
          <p:cNvSpPr txBox="1"/>
          <p:nvPr/>
        </p:nvSpPr>
        <p:spPr>
          <a:xfrm>
            <a:off x="648630" y="1618015"/>
            <a:ext cx="43842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chemeClr val="accent1"/>
                </a:solidFill>
                <a:latin typeface="Fira Sans Extra Condensed Medium"/>
                <a:sym typeface="Fira Sans Extra Condensed Medium"/>
              </a:rPr>
              <a:t>Mediana </a:t>
            </a:r>
            <a:endParaRPr lang="pt-PT" sz="16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ctr"/>
            <a:r>
              <a:rPr lang="pt-PT" sz="1600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Medida da localização do centro da distribuição dos dados que os divide ao meio: 50 % dos dados são maiores ou iguais à mediana e 50% dos dados são menores ou iguais à mediana.</a:t>
            </a:r>
          </a:p>
          <a:p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Aqui temos os resultados da mediana relativa a percentagem de pessoas que nunca usaram a internet nos últimos 10 anos.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83371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11E6EB1-66E9-61F8-7A51-E943F6B5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22" y="856235"/>
            <a:ext cx="2892259" cy="3827131"/>
          </a:xfrm>
          <a:prstGeom prst="rect">
            <a:avLst/>
          </a:prstGeom>
        </p:spPr>
      </p:pic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954266" y="-287574"/>
            <a:ext cx="9362286" cy="877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APRESENTAÇÃO DE RESULTADOS – </a:t>
            </a:r>
            <a:r>
              <a:rPr lang="en" sz="2800" dirty="0">
                <a:solidFill>
                  <a:schemeClr val="accent1"/>
                </a:solidFill>
              </a:rPr>
              <a:t>MODA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F8B590D6-181D-5C8F-E0AE-157A44D1C0E3}"/>
              </a:ext>
            </a:extLst>
          </p:cNvPr>
          <p:cNvSpPr txBox="1">
            <a:spLocks/>
          </p:cNvSpPr>
          <p:nvPr/>
        </p:nvSpPr>
        <p:spPr>
          <a:xfrm>
            <a:off x="-548553" y="4164980"/>
            <a:ext cx="6302207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br>
              <a:rPr lang="pt-PT" dirty="0">
                <a:solidFill>
                  <a:schemeClr val="accent1"/>
                </a:solidFill>
              </a:rPr>
            </a:br>
            <a:r>
              <a:rPr lang="pt-PT" sz="1800" dirty="0">
                <a:solidFill>
                  <a:schemeClr val="accent1"/>
                </a:solidFill>
              </a:rPr>
              <a:t>BASE DE DADOS : </a:t>
            </a:r>
            <a:r>
              <a:rPr lang="pt-PT" sz="1800" dirty="0">
                <a:solidFill>
                  <a:schemeClr val="accent1"/>
                </a:solidFill>
                <a:hlinkClick r:id="rId4"/>
              </a:rPr>
              <a:t>Pessoas Que Nunca Utilizaram Internet </a:t>
            </a:r>
            <a:endParaRPr lang="pt-PT" sz="1800" dirty="0">
              <a:solidFill>
                <a:schemeClr val="accent1"/>
              </a:solidFill>
            </a:endParaRP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9237E068-9108-B817-280B-E2F7AE349BD6}"/>
              </a:ext>
            </a:extLst>
          </p:cNvPr>
          <p:cNvSpPr txBox="1">
            <a:spLocks/>
          </p:cNvSpPr>
          <p:nvPr/>
        </p:nvSpPr>
        <p:spPr>
          <a:xfrm>
            <a:off x="5925990" y="4568748"/>
            <a:ext cx="2719924" cy="35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pt-PT" sz="1200" dirty="0">
                <a:solidFill>
                  <a:schemeClr val="accent1"/>
                </a:solidFill>
              </a:rPr>
              <a:t>PT – Portugal   DE – Alemanha   NL- Holanda </a:t>
            </a:r>
          </a:p>
          <a:p>
            <a:pPr algn="ctr"/>
            <a:endParaRPr lang="pt-PT" sz="1800" dirty="0">
              <a:solidFill>
                <a:schemeClr val="accent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7F81D8-23CE-17FC-9D59-211153CD62C7}"/>
              </a:ext>
            </a:extLst>
          </p:cNvPr>
          <p:cNvSpPr txBox="1"/>
          <p:nvPr/>
        </p:nvSpPr>
        <p:spPr>
          <a:xfrm>
            <a:off x="626328" y="1015850"/>
            <a:ext cx="4384287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dirty="0">
                <a:solidFill>
                  <a:schemeClr val="accent1"/>
                </a:solidFill>
                <a:latin typeface="Fira Sans Extra Condensed Medium"/>
                <a:sym typeface="Fira Sans Extra Condensed Medium"/>
              </a:rPr>
              <a:t>Moda </a:t>
            </a:r>
            <a:endParaRPr lang="pt-PT" sz="16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ctr"/>
            <a:r>
              <a:rPr lang="pt-PT" sz="1600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Medida da localização do centro da distribuição dos dados que os divide ao meio: 50 % dos dados são maiores ou iguais à mediana e 50% dos dados são menores ou iguais à mediana.</a:t>
            </a:r>
          </a:p>
          <a:p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Aqui temos os resultados da moda relativa a percentagem de pessoas que nunca usaram a internet nos últimos 10 anos.</a:t>
            </a:r>
          </a:p>
          <a:p>
            <a:pPr algn="ctr"/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Neste caso não existe uma moda uma vez que todos os Valores são diferentes 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87589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548553" y="-417096"/>
            <a:ext cx="9994188" cy="877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TESTES DE HIPOTESES </a:t>
            </a:r>
            <a:r>
              <a:rPr lang="en" sz="2000" dirty="0">
                <a:solidFill>
                  <a:schemeClr val="accent1"/>
                </a:solidFill>
              </a:rPr>
              <a:t>– TESTE T DE DUAS AMOSTRAS INDEPENDENTES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A8135-1D52-B772-51C2-AB4EDB8B7F60}"/>
              </a:ext>
            </a:extLst>
          </p:cNvPr>
          <p:cNvSpPr txBox="1"/>
          <p:nvPr/>
        </p:nvSpPr>
        <p:spPr>
          <a:xfrm>
            <a:off x="-80125" y="675578"/>
            <a:ext cx="45161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Taxa de Desemprego, idade entre os 25 e 64 anos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µ1 = Média da taxa de Desemprego de pessoas Com Educação Superior</a:t>
            </a: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µ2 = Média da taxa de Desemprego de pessoas Sem Educação Superior</a:t>
            </a:r>
          </a:p>
          <a:p>
            <a:pPr algn="ctr"/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Hipóteses: </a:t>
            </a: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H0: µ1 &gt;= µ2</a:t>
            </a: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H1: µ1 &lt; µ2</a:t>
            </a:r>
          </a:p>
          <a:p>
            <a:pPr algn="ctr"/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Lateralidade:</a:t>
            </a: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Unilateral à Esquerda (a = 0,05)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Tipo de teste:</a:t>
            </a: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Teste t para duas amostras independentes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Tamanho das amostras para cada país:</a:t>
            </a: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n = 20</a:t>
            </a:r>
          </a:p>
          <a:p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F4F4F2-96C4-0055-F5B0-3F483230DADA}"/>
              </a:ext>
            </a:extLst>
          </p:cNvPr>
          <p:cNvSpPr txBox="1"/>
          <p:nvPr/>
        </p:nvSpPr>
        <p:spPr>
          <a:xfrm>
            <a:off x="4892784" y="797735"/>
            <a:ext cx="394641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Teste de aderência à normalidade: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Como p-</a:t>
            </a:r>
            <a:r>
              <a:rPr lang="pt-PT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value</a:t>
            </a:r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(</a:t>
            </a:r>
            <a:r>
              <a:rPr lang="pt-PT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Sig</a:t>
            </a:r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 &lt; a (0,05) então a amostra não adere à normalidade.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Temos de aplicar o teste não paramétrico de Mann-</a:t>
            </a:r>
            <a:r>
              <a:rPr lang="pt-PT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Whitney</a:t>
            </a:r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Como p-</a:t>
            </a:r>
            <a:r>
              <a:rPr lang="pt-PT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value</a:t>
            </a:r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(&lt;0,001) &lt; a (0,05) logo é de rejeitar a hipótese nula. 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Os dados corroboram a hipótese alternativa H1: </a:t>
            </a:r>
          </a:p>
          <a:p>
            <a:pPr algn="ctr"/>
            <a:endParaRPr lang="pt-PT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pt-PT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"a média da taxa de desemprego das pessoas com educação superior é menor que a média da taxa de desemprego das pessoas sem educação superior".</a:t>
            </a:r>
          </a:p>
          <a:p>
            <a:endParaRPr lang="pt-PT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00B23B2-9196-C8D1-2D72-0C82EFE15F83}"/>
              </a:ext>
            </a:extLst>
          </p:cNvPr>
          <p:cNvSpPr/>
          <p:nvPr/>
        </p:nvSpPr>
        <p:spPr>
          <a:xfrm>
            <a:off x="4533785" y="742295"/>
            <a:ext cx="45719" cy="38657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Google Shape;55;p15">
            <a:extLst>
              <a:ext uri="{FF2B5EF4-FFF2-40B4-BE49-F238E27FC236}">
                <a16:creationId xmlns:a16="http://schemas.microsoft.com/office/drawing/2014/main" id="{2065BDC1-D52B-5A32-F293-9B239F313130}"/>
              </a:ext>
            </a:extLst>
          </p:cNvPr>
          <p:cNvSpPr txBox="1">
            <a:spLocks/>
          </p:cNvSpPr>
          <p:nvPr/>
        </p:nvSpPr>
        <p:spPr>
          <a:xfrm>
            <a:off x="-177837" y="4168213"/>
            <a:ext cx="6302207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br>
              <a:rPr lang="pt-PT" dirty="0">
                <a:solidFill>
                  <a:schemeClr val="accent1"/>
                </a:solidFill>
              </a:rPr>
            </a:br>
            <a:r>
              <a:rPr lang="pt-PT" sz="1800" dirty="0">
                <a:solidFill>
                  <a:schemeClr val="accent1"/>
                </a:solidFill>
              </a:rPr>
              <a:t>BASE DE DADOS : </a:t>
            </a:r>
            <a:r>
              <a:rPr lang="pt-PT" sz="1800" dirty="0">
                <a:solidFill>
                  <a:schemeClr val="accent1"/>
                </a:solidFill>
                <a:hlinkClick r:id="rId3"/>
              </a:rPr>
              <a:t>Pessoas Desempregadas Por Categoria e Idade</a:t>
            </a:r>
            <a:endParaRPr lang="pt-PT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8495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1063</Words>
  <Application>Microsoft Office PowerPoint</Application>
  <PresentationFormat>Apresentação no Ecrã 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Google Sans</vt:lpstr>
      <vt:lpstr>ui-sans-serif</vt:lpstr>
      <vt:lpstr>Arial</vt:lpstr>
      <vt:lpstr>Roboto</vt:lpstr>
      <vt:lpstr>Fira Sans Extra Condensed Medium</vt:lpstr>
      <vt:lpstr>Data Charts Infographics by Slidesgo</vt:lpstr>
      <vt:lpstr>TRABALHO PRÁTICO ESTATISTICA E PROBABILIDADE</vt:lpstr>
      <vt:lpstr> OBJETIVOS DO TRABALHO</vt:lpstr>
      <vt:lpstr> METODOLOGIA – RECOLHA DE DADOS </vt:lpstr>
      <vt:lpstr> DESCRIÇÃO DA AMOSTRA – PAISES EsCOLHIDOS</vt:lpstr>
      <vt:lpstr> APRESENTAÇÃO DE RESULTADOS – MÉDIA</vt:lpstr>
      <vt:lpstr> APRESENTAÇÃO DE RESULTADOS – DESVIO PADRÃO</vt:lpstr>
      <vt:lpstr> APRESENTAÇÃO DE RESULTADOS – MEDIANA</vt:lpstr>
      <vt:lpstr> APRESENTAÇÃO DE RESULTADOS – MODA</vt:lpstr>
      <vt:lpstr> TESTES DE HIPOTESES – TESTE T DE DUAS AMOSTRAS INDEPENDENTES</vt:lpstr>
      <vt:lpstr> TESTES DE HIPOTESES – TESTE T DE DUAS AMOSTRAS INDEPENDENTES</vt:lpstr>
      <vt:lpstr> TESTES DE HIPOTESES – TESTE T DE DUAS AMOSTRAS EMPARELHADAS</vt:lpstr>
      <vt:lpstr> TESTES DE HIPOTESES – TESTE T DE DUAS AMOSTRAS EMPARELHADAS</vt:lpstr>
      <vt:lpstr> BIBLIOGRAFIA E WEBGRAFIA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PRATICO ESTATISTICA E PROBABILIDADE</dc:title>
  <dc:creator>Pedro Venda</dc:creator>
  <cp:lastModifiedBy>Pedro Venda</cp:lastModifiedBy>
  <cp:revision>7</cp:revision>
  <dcterms:modified xsi:type="dcterms:W3CDTF">2024-06-11T23:15:13Z</dcterms:modified>
</cp:coreProperties>
</file>