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1442700" cy="8153400"/>
  <p:notesSz cx="11442700" cy="815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527554"/>
            <a:ext cx="9715500" cy="1712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4565904"/>
            <a:ext cx="8001000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875282"/>
            <a:ext cx="4972050" cy="5381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875282"/>
            <a:ext cx="4972050" cy="5381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8153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8153400"/>
          </a:xfrm>
          <a:custGeom>
            <a:avLst/>
            <a:gdLst/>
            <a:ahLst/>
            <a:cxnLst/>
            <a:rect l="l" t="t" r="r" b="b"/>
            <a:pathLst>
              <a:path w="11430000" h="8153400">
                <a:moveTo>
                  <a:pt x="11429999" y="0"/>
                </a:moveTo>
                <a:lnTo>
                  <a:pt x="0" y="0"/>
                </a:lnTo>
                <a:lnTo>
                  <a:pt x="0" y="8153398"/>
                </a:lnTo>
                <a:lnTo>
                  <a:pt x="11429999" y="8153398"/>
                </a:lnTo>
                <a:lnTo>
                  <a:pt x="11429999" y="0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3710" cy="815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975" y="416304"/>
            <a:ext cx="8354049" cy="18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2429" y="3219306"/>
            <a:ext cx="7809865" cy="2633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7582662"/>
            <a:ext cx="3657600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7582662"/>
            <a:ext cx="2628900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7582662"/>
            <a:ext cx="2628900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s://gamma.app/" TargetMode="External"/><Relationship Id="rId5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s://gamma.app/" TargetMode="External"/><Relationship Id="rId5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" TargetMode="External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hyperlink" Target="https://gamma.app/" TargetMode="External"/><Relationship Id="rId7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hyperlink" Target="https://gamma.app/" TargetMode="External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" TargetMode="External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" TargetMode="External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gamma.app/" TargetMode="External"/><Relationship Id="rId4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" TargetMode="External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" TargetMode="Externa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19522" y="443164"/>
            <a:ext cx="5290185" cy="720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0">
                <a:solidFill>
                  <a:srgbClr val="FFFFFF"/>
                </a:solidFill>
                <a:latin typeface="Roboto Lt"/>
                <a:cs typeface="Roboto Lt"/>
              </a:rPr>
              <a:t>Framework</a:t>
            </a:r>
            <a:r>
              <a:rPr dirty="0" sz="4650" spc="-204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20">
                <a:solidFill>
                  <a:srgbClr val="FFFFFF"/>
                </a:solidFill>
                <a:latin typeface="Roboto Lt"/>
                <a:cs typeface="Roboto Lt"/>
              </a:rPr>
              <a:t>para</a:t>
            </a:r>
            <a:endParaRPr sz="4650">
              <a:latin typeface="Roboto Lt"/>
              <a:cs typeface="Roboto Lt"/>
            </a:endParaRPr>
          </a:p>
          <a:p>
            <a:pPr marL="12700" marR="5080">
              <a:lnSpc>
                <a:spcPct val="104200"/>
              </a:lnSpc>
              <a:spcBef>
                <a:spcPts val="35"/>
              </a:spcBef>
              <a:tabLst>
                <a:tab pos="4413885" algn="l"/>
              </a:tabLst>
            </a:pP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facilitar</a:t>
            </a:r>
            <a:r>
              <a:rPr dirty="0" sz="4650" spc="-1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50">
                <a:solidFill>
                  <a:srgbClr val="FFFFFF"/>
                </a:solidFill>
                <a:latin typeface="Roboto Lt"/>
                <a:cs typeface="Roboto Lt"/>
              </a:rPr>
              <a:t>a </a:t>
            </a:r>
            <a:r>
              <a:rPr dirty="0" sz="4650" spc="-10">
                <a:solidFill>
                  <a:srgbClr val="FFFFFF"/>
                </a:solidFill>
                <a:latin typeface="Roboto Lt"/>
                <a:cs typeface="Roboto Lt"/>
              </a:rPr>
              <a:t>implementação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4650" spc="-25">
                <a:solidFill>
                  <a:srgbClr val="FFFFFF"/>
                </a:solidFill>
                <a:latin typeface="Roboto Lt"/>
                <a:cs typeface="Roboto Lt"/>
              </a:rPr>
              <a:t>de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analises</a:t>
            </a:r>
            <a:r>
              <a:rPr dirty="0" sz="4650" spc="-16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25">
                <a:solidFill>
                  <a:srgbClr val="FFFFFF"/>
                </a:solidFill>
                <a:latin typeface="Roboto Lt"/>
                <a:cs typeface="Roboto Lt"/>
              </a:rPr>
              <a:t>de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problemas</a:t>
            </a:r>
            <a:r>
              <a:rPr dirty="0" sz="4650" spc="-24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25">
                <a:solidFill>
                  <a:srgbClr val="FFFFFF"/>
                </a:solidFill>
                <a:latin typeface="Roboto Lt"/>
                <a:cs typeface="Roboto Lt"/>
              </a:rPr>
              <a:t>de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otimização</a:t>
            </a:r>
            <a:r>
              <a:rPr dirty="0" sz="4650" spc="-16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nos</a:t>
            </a:r>
            <a:r>
              <a:rPr dirty="0" sz="4650" spc="-16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25">
                <a:solidFill>
                  <a:srgbClr val="FFFFFF"/>
                </a:solidFill>
                <a:latin typeface="Roboto Lt"/>
                <a:cs typeface="Roboto Lt"/>
              </a:rPr>
              <a:t>SEP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com</a:t>
            </a:r>
            <a:r>
              <a:rPr dirty="0" sz="4650" spc="-5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10">
                <a:solidFill>
                  <a:srgbClr val="FFFFFF"/>
                </a:solidFill>
                <a:latin typeface="Roboto Lt"/>
                <a:cs typeface="Roboto Lt"/>
              </a:rPr>
              <a:t>algoritimos </a:t>
            </a:r>
            <a:r>
              <a:rPr dirty="0" sz="4650" spc="-20">
                <a:solidFill>
                  <a:srgbClr val="FFFFFF"/>
                </a:solidFill>
                <a:latin typeface="Roboto Lt"/>
                <a:cs typeface="Roboto Lt"/>
              </a:rPr>
              <a:t>Evolutivos</a:t>
            </a:r>
            <a:r>
              <a:rPr dirty="0" sz="4650" spc="-7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>
                <a:solidFill>
                  <a:srgbClr val="FFFFFF"/>
                </a:solidFill>
                <a:latin typeface="Roboto Lt"/>
                <a:cs typeface="Roboto Lt"/>
              </a:rPr>
              <a:t>e</a:t>
            </a:r>
            <a:r>
              <a:rPr dirty="0" sz="4650" spc="-7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4650" spc="-20">
                <a:solidFill>
                  <a:srgbClr val="FFFFFF"/>
                </a:solidFill>
                <a:latin typeface="Roboto Lt"/>
                <a:cs typeface="Roboto Lt"/>
              </a:rPr>
              <a:t>suas </a:t>
            </a:r>
            <a:r>
              <a:rPr dirty="0" sz="4650" spc="-10">
                <a:solidFill>
                  <a:srgbClr val="FFFFFF"/>
                </a:solidFill>
                <a:latin typeface="Roboto Lt"/>
                <a:cs typeface="Roboto Lt"/>
              </a:rPr>
              <a:t>estrategias</a:t>
            </a:r>
            <a:endParaRPr sz="4650">
              <a:latin typeface="Roboto Lt"/>
              <a:cs typeface="Roboto Lt"/>
            </a:endParaRPr>
          </a:p>
          <a:p>
            <a:pPr marL="372110">
              <a:lnSpc>
                <a:spcPct val="100000"/>
              </a:lnSpc>
              <a:spcBef>
                <a:spcPts val="2440"/>
              </a:spcBef>
            </a:pP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dirty="0" sz="1650" spc="7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Pedro</a:t>
            </a:r>
            <a:r>
              <a:rPr dirty="0" sz="1650" spc="7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Victor</a:t>
            </a:r>
            <a:r>
              <a:rPr dirty="0" sz="1650" spc="8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Rodrigues</a:t>
            </a:r>
            <a:r>
              <a:rPr dirty="0" sz="1650" spc="7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spc="-20" b="1">
                <a:solidFill>
                  <a:srgbClr val="CFD0D8"/>
                </a:solidFill>
                <a:latin typeface="Roboto"/>
                <a:cs typeface="Roboto"/>
              </a:rPr>
              <a:t>Veras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839" y="7394763"/>
            <a:ext cx="276001" cy="275993"/>
          </a:xfrm>
          <a:prstGeom prst="rect">
            <a:avLst/>
          </a:prstGeom>
        </p:spPr>
      </p:pic>
      <p:pic>
        <p:nvPicPr>
          <p:cNvPr id="4" name="object 4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760730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9734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20"/>
              </a:spcBef>
            </a:pPr>
            <a:r>
              <a:rPr dirty="0"/>
              <a:t>Visualização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Resultados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722" y="2579128"/>
            <a:ext cx="3235794" cy="2569603"/>
          </a:xfrm>
          <a:prstGeom prst="rect">
            <a:avLst/>
          </a:prstGeom>
        </p:spPr>
      </p:pic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59418" cy="644042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959975" cy="6440805"/>
          </a:xfrm>
          <a:custGeom>
            <a:avLst/>
            <a:gdLst/>
            <a:ahLst/>
            <a:cxnLst/>
            <a:rect l="l" t="t" r="r" b="b"/>
            <a:pathLst>
              <a:path w="9959975" h="6440805">
                <a:moveTo>
                  <a:pt x="9959418" y="0"/>
                </a:moveTo>
                <a:lnTo>
                  <a:pt x="0" y="0"/>
                </a:lnTo>
                <a:lnTo>
                  <a:pt x="0" y="6440423"/>
                </a:lnTo>
                <a:lnTo>
                  <a:pt x="9959418" y="6440423"/>
                </a:lnTo>
                <a:lnTo>
                  <a:pt x="9959418" y="0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6070" y="385345"/>
            <a:ext cx="4618990" cy="47370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00"/>
              <a:t>Visualização</a:t>
            </a:r>
            <a:r>
              <a:rPr dirty="0" sz="2900" spc="90"/>
              <a:t> </a:t>
            </a:r>
            <a:r>
              <a:rPr dirty="0" sz="2900"/>
              <a:t>de</a:t>
            </a:r>
            <a:r>
              <a:rPr dirty="0" sz="2900" spc="95"/>
              <a:t> </a:t>
            </a:r>
            <a:r>
              <a:rPr dirty="0" sz="2900" spc="-10"/>
              <a:t>Resultados</a:t>
            </a:r>
            <a:endParaRPr sz="29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909" y="1177546"/>
            <a:ext cx="6028723" cy="4851174"/>
          </a:xfrm>
          <a:prstGeom prst="rect">
            <a:avLst/>
          </a:prstGeom>
        </p:spPr>
      </p:pic>
      <p:pic>
        <p:nvPicPr>
          <p:cNvPr id="6" name="object 6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19987" y="5964585"/>
            <a:ext cx="1528770" cy="3651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453647"/>
            <a:ext cx="8064500" cy="111061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0"/>
              </a:spcBef>
            </a:pPr>
            <a:r>
              <a:rPr dirty="0" b="1">
                <a:latin typeface="Roboto"/>
                <a:cs typeface="Roboto"/>
              </a:rPr>
              <a:t>Passo</a:t>
            </a:r>
            <a:r>
              <a:rPr dirty="0" spc="4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5:</a:t>
            </a:r>
            <a:r>
              <a:rPr dirty="0" spc="45" b="1">
                <a:latin typeface="Roboto"/>
                <a:cs typeface="Roboto"/>
              </a:rPr>
              <a:t> </a:t>
            </a:r>
            <a:r>
              <a:rPr dirty="0" spc="125" b="1">
                <a:latin typeface="Roboto"/>
                <a:cs typeface="Roboto"/>
              </a:rPr>
              <a:t>A</a:t>
            </a:r>
            <a:r>
              <a:rPr dirty="0" spc="5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Estratégia</a:t>
            </a:r>
            <a:r>
              <a:rPr dirty="0" spc="5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de</a:t>
            </a:r>
            <a:r>
              <a:rPr dirty="0" spc="-5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Teste</a:t>
            </a:r>
            <a:r>
              <a:rPr dirty="0" spc="50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(Validando </a:t>
            </a:r>
            <a:r>
              <a:rPr dirty="0" b="1">
                <a:latin typeface="Roboto"/>
                <a:cs typeface="Roboto"/>
              </a:rPr>
              <a:t>o</a:t>
            </a:r>
            <a:r>
              <a:rPr dirty="0" spc="10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Framework)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15" y="1938301"/>
            <a:ext cx="7750809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validar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desempenho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framework,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utilizamos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duas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funções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otimização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benchmarks: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55965" y="2379268"/>
            <a:ext cx="9647555" cy="3934460"/>
            <a:chOff x="1655965" y="2379268"/>
            <a:chExt cx="9647555" cy="39344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965" y="2379268"/>
              <a:ext cx="8137093" cy="3549864"/>
            </a:xfrm>
            <a:prstGeom prst="rect">
              <a:avLst/>
            </a:prstGeom>
          </p:spPr>
        </p:pic>
        <p:pic>
          <p:nvPicPr>
            <p:cNvPr id="6" name="object 6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8494" y="5894323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8283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20"/>
              </a:spcBef>
            </a:pPr>
            <a:r>
              <a:rPr dirty="0"/>
              <a:t>Visualização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Resultados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808238" y="2150859"/>
            <a:ext cx="9495155" cy="4163060"/>
            <a:chOff x="1808238" y="2150859"/>
            <a:chExt cx="9495155" cy="41630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8238" y="2150859"/>
              <a:ext cx="5091633" cy="25696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632" y="2150859"/>
              <a:ext cx="2436367" cy="2569603"/>
            </a:xfrm>
            <a:prstGeom prst="rect">
              <a:avLst/>
            </a:prstGeom>
          </p:spPr>
        </p:pic>
        <p:pic>
          <p:nvPicPr>
            <p:cNvPr id="7" name="object 7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8494" y="5894323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986588"/>
            <a:ext cx="374015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Objetivo</a:t>
            </a:r>
            <a:r>
              <a:rPr dirty="0" spc="-10"/>
              <a:t> Alcançado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50612" y="2250191"/>
            <a:ext cx="5435600" cy="695960"/>
            <a:chOff x="1650612" y="2250191"/>
            <a:chExt cx="5435600" cy="695960"/>
          </a:xfrm>
        </p:grpSpPr>
        <p:sp>
          <p:nvSpPr>
            <p:cNvPr id="4" name="object 4" descr=""/>
            <p:cNvSpPr/>
            <p:nvPr/>
          </p:nvSpPr>
          <p:spPr>
            <a:xfrm>
              <a:off x="1655965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66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28"/>
                  </a:lnTo>
                  <a:lnTo>
                    <a:pt x="2541066" y="685228"/>
                  </a:lnTo>
                  <a:lnTo>
                    <a:pt x="2712364" y="342607"/>
                  </a:lnTo>
                  <a:lnTo>
                    <a:pt x="2541066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55965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66" y="0"/>
                  </a:moveTo>
                  <a:lnTo>
                    <a:pt x="2712364" y="342607"/>
                  </a:lnTo>
                  <a:lnTo>
                    <a:pt x="2541066" y="685228"/>
                  </a:lnTo>
                  <a:lnTo>
                    <a:pt x="0" y="685228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2541066" y="0"/>
                  </a:lnTo>
                  <a:close/>
                </a:path>
              </a:pathLst>
            </a:custGeom>
            <a:ln w="10706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68330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54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28"/>
                  </a:lnTo>
                  <a:lnTo>
                    <a:pt x="2541054" y="685228"/>
                  </a:lnTo>
                  <a:lnTo>
                    <a:pt x="2712377" y="342607"/>
                  </a:lnTo>
                  <a:lnTo>
                    <a:pt x="2541054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68330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54" y="0"/>
                  </a:moveTo>
                  <a:lnTo>
                    <a:pt x="2712377" y="342607"/>
                  </a:lnTo>
                  <a:lnTo>
                    <a:pt x="2541054" y="685228"/>
                  </a:lnTo>
                  <a:lnTo>
                    <a:pt x="0" y="685228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2541054" y="0"/>
                  </a:lnTo>
                  <a:close/>
                </a:path>
              </a:pathLst>
            </a:custGeom>
            <a:ln w="10706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809813" y="3180271"/>
            <a:ext cx="2364105" cy="199580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716915">
              <a:lnSpc>
                <a:spcPct val="106000"/>
              </a:lnSpc>
              <a:spcBef>
                <a:spcPts val="15"/>
              </a:spcBef>
            </a:pP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Concentração</a:t>
            </a:r>
            <a:r>
              <a:rPr dirty="0" sz="1650" spc="17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spc="-25" b="1">
                <a:solidFill>
                  <a:srgbClr val="CFD0D8"/>
                </a:solidFill>
                <a:latin typeface="Roboto"/>
                <a:cs typeface="Roboto"/>
              </a:rPr>
              <a:t>na </a:t>
            </a:r>
            <a:r>
              <a:rPr dirty="0" sz="1650" spc="-10" b="1">
                <a:solidFill>
                  <a:srgbClr val="CFD0D8"/>
                </a:solidFill>
                <a:latin typeface="Roboto"/>
                <a:cs typeface="Roboto"/>
              </a:rPr>
              <a:t>Solução:</a:t>
            </a:r>
            <a:endParaRPr sz="1650">
              <a:latin typeface="Roboto"/>
              <a:cs typeface="Roboto"/>
            </a:endParaRPr>
          </a:p>
          <a:p>
            <a:pPr marL="12700" marR="5080" indent="53340">
              <a:lnSpc>
                <a:spcPct val="106900"/>
              </a:lnSpc>
              <a:spcBef>
                <a:spcPts val="805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O</a:t>
            </a:r>
            <a:r>
              <a:rPr dirty="0" sz="1650" spc="3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algoritmo</a:t>
            </a:r>
            <a:r>
              <a:rPr dirty="0" sz="1650" spc="4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evolutivo,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guiado</a:t>
            </a:r>
            <a:r>
              <a:rPr dirty="0" sz="1650" spc="4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pelo</a:t>
            </a:r>
            <a:r>
              <a:rPr dirty="0" sz="1650" spc="4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20">
                <a:solidFill>
                  <a:srgbClr val="CFD0D8"/>
                </a:solidFill>
                <a:latin typeface="Roboto Lt"/>
                <a:cs typeface="Roboto Lt"/>
              </a:rPr>
              <a:t>RCE,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converge</a:t>
            </a:r>
            <a:r>
              <a:rPr dirty="0" sz="1650" spc="4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para</a:t>
            </a:r>
            <a:r>
              <a:rPr dirty="0" sz="1650" spc="5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</a:t>
            </a:r>
            <a:r>
              <a:rPr dirty="0" sz="1650" spc="4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solução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ótima</a:t>
            </a:r>
            <a:r>
              <a:rPr dirty="0" sz="1650" spc="5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de</a:t>
            </a:r>
            <a:r>
              <a:rPr dirty="0" sz="1650" spc="5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forma</a:t>
            </a:r>
            <a:r>
              <a:rPr dirty="0" sz="1650" spc="50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eficiente.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38515" y="1814578"/>
            <a:ext cx="5283835" cy="933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Modelo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computacional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eficiente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otimizar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despacho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energia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350">
              <a:latin typeface="Roboto"/>
              <a:cs typeface="Roboto"/>
            </a:endParaRPr>
          </a:p>
          <a:p>
            <a:pPr marL="1295400">
              <a:lnSpc>
                <a:spcPct val="100000"/>
              </a:lnSpc>
              <a:spcBef>
                <a:spcPts val="5"/>
              </a:spcBef>
              <a:tabLst>
                <a:tab pos="4007485" algn="l"/>
              </a:tabLst>
            </a:pP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dirty="0" sz="200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68190" y="331193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4" y="0"/>
                </a:moveTo>
                <a:lnTo>
                  <a:pt x="24765" y="0"/>
                </a:lnTo>
                <a:lnTo>
                  <a:pt x="21120" y="736"/>
                </a:lnTo>
                <a:lnTo>
                  <a:pt x="0" y="24765"/>
                </a:lnTo>
                <a:lnTo>
                  <a:pt x="0" y="32346"/>
                </a:lnTo>
                <a:lnTo>
                  <a:pt x="24765" y="57111"/>
                </a:lnTo>
                <a:lnTo>
                  <a:pt x="32334" y="57111"/>
                </a:lnTo>
                <a:lnTo>
                  <a:pt x="57099" y="32346"/>
                </a:lnTo>
                <a:lnTo>
                  <a:pt x="57099" y="28562"/>
                </a:lnTo>
                <a:lnTo>
                  <a:pt x="57099" y="24765"/>
                </a:lnTo>
                <a:lnTo>
                  <a:pt x="35979" y="736"/>
                </a:lnTo>
                <a:lnTo>
                  <a:pt x="32334" y="0"/>
                </a:lnTo>
                <a:close/>
              </a:path>
            </a:pathLst>
          </a:custGeom>
          <a:solidFill>
            <a:srgbClr val="CFD0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796091" y="3152685"/>
            <a:ext cx="1967230" cy="2081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Diversidade de</a:t>
            </a:r>
            <a:r>
              <a:rPr dirty="0" sz="1350" spc="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CFD0D8"/>
                </a:solidFill>
                <a:latin typeface="Roboto"/>
                <a:cs typeface="Roboto"/>
              </a:rPr>
              <a:t>Soluções: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RCE,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sua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estratégia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renovação garante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que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diferentes individuos,</a:t>
            </a:r>
            <a:r>
              <a:rPr dirty="0" sz="1350" spc="-6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evitando</a:t>
            </a:r>
            <a:r>
              <a:rPr dirty="0" sz="1350" spc="-6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que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proporcionando diversidade</a:t>
            </a:r>
            <a:r>
              <a:rPr dirty="0" sz="13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evitando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solucoes</a:t>
            </a:r>
            <a:r>
              <a:rPr dirty="0" sz="1350" spc="-6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repetidas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075340" y="2250191"/>
            <a:ext cx="2723515" cy="695960"/>
            <a:chOff x="7075340" y="2250191"/>
            <a:chExt cx="2723515" cy="695960"/>
          </a:xfrm>
        </p:grpSpPr>
        <p:sp>
          <p:nvSpPr>
            <p:cNvPr id="13" name="object 13" descr=""/>
            <p:cNvSpPr/>
            <p:nvPr/>
          </p:nvSpPr>
          <p:spPr>
            <a:xfrm>
              <a:off x="7080694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66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28"/>
                  </a:lnTo>
                  <a:lnTo>
                    <a:pt x="2541066" y="685228"/>
                  </a:lnTo>
                  <a:lnTo>
                    <a:pt x="2712364" y="342607"/>
                  </a:lnTo>
                  <a:lnTo>
                    <a:pt x="2541066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80694" y="2255545"/>
              <a:ext cx="2712720" cy="685800"/>
            </a:xfrm>
            <a:custGeom>
              <a:avLst/>
              <a:gdLst/>
              <a:ahLst/>
              <a:cxnLst/>
              <a:rect l="l" t="t" r="r" b="b"/>
              <a:pathLst>
                <a:path w="2712720" h="685800">
                  <a:moveTo>
                    <a:pt x="2541066" y="0"/>
                  </a:moveTo>
                  <a:lnTo>
                    <a:pt x="2712364" y="342607"/>
                  </a:lnTo>
                  <a:lnTo>
                    <a:pt x="2541066" y="685228"/>
                  </a:lnTo>
                  <a:lnTo>
                    <a:pt x="0" y="685228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2541066" y="0"/>
                  </a:lnTo>
                  <a:close/>
                </a:path>
              </a:pathLst>
            </a:custGeom>
            <a:ln w="10706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346261" y="2414154"/>
            <a:ext cx="17145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34555" y="3066064"/>
            <a:ext cx="2220595" cy="211010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Tempo</a:t>
            </a:r>
            <a:r>
              <a:rPr dirty="0" sz="1650" spc="7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b="1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650" spc="7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CFD0D8"/>
                </a:solidFill>
                <a:latin typeface="Roboto"/>
                <a:cs typeface="Roboto"/>
              </a:rPr>
              <a:t>Exploração: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6700"/>
              </a:lnSpc>
              <a:spcBef>
                <a:spcPts val="810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O</a:t>
            </a:r>
            <a:r>
              <a:rPr dirty="0" sz="1650" spc="8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framework,</a:t>
            </a:r>
            <a:r>
              <a:rPr dirty="0" sz="1650" spc="9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com</a:t>
            </a:r>
            <a:r>
              <a:rPr dirty="0" sz="1650" spc="9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50">
                <a:solidFill>
                  <a:srgbClr val="CFD0D8"/>
                </a:solidFill>
                <a:latin typeface="Roboto Lt"/>
                <a:cs typeface="Roboto Lt"/>
              </a:rPr>
              <a:t>a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ajuda</a:t>
            </a:r>
            <a:r>
              <a:rPr dirty="0" sz="1650" spc="3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do</a:t>
            </a:r>
            <a:r>
              <a:rPr dirty="0" sz="1650" spc="3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RCE,</a:t>
            </a:r>
            <a:r>
              <a:rPr dirty="0" sz="1650" spc="3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20">
                <a:solidFill>
                  <a:srgbClr val="CFD0D8"/>
                </a:solidFill>
                <a:latin typeface="Roboto Lt"/>
                <a:cs typeface="Roboto Lt"/>
              </a:rPr>
              <a:t>reduz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significativamente</a:t>
            </a:r>
            <a:r>
              <a:rPr dirty="0" sz="1650" spc="18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50">
                <a:solidFill>
                  <a:srgbClr val="CFD0D8"/>
                </a:solidFill>
                <a:latin typeface="Roboto Lt"/>
                <a:cs typeface="Roboto Lt"/>
              </a:rPr>
              <a:t>o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tempo</a:t>
            </a:r>
            <a:r>
              <a:rPr dirty="0" sz="1650" spc="10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necessário</a:t>
            </a:r>
            <a:r>
              <a:rPr dirty="0" sz="1650" spc="10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20">
                <a:solidFill>
                  <a:srgbClr val="CFD0D8"/>
                </a:solidFill>
                <a:latin typeface="Roboto Lt"/>
                <a:cs typeface="Roboto Lt"/>
              </a:rPr>
              <a:t>para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encontrar</a:t>
            </a:r>
            <a:r>
              <a:rPr dirty="0" sz="1650" spc="4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</a:t>
            </a:r>
            <a:r>
              <a:rPr dirty="0" sz="1650" spc="4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solução ótima</a:t>
            </a:r>
            <a:endParaRPr sz="1650">
              <a:latin typeface="Roboto Lt"/>
              <a:cs typeface="Roboto Lt"/>
            </a:endParaRPr>
          </a:p>
        </p:txBody>
      </p:sp>
      <p:pic>
        <p:nvPicPr>
          <p:cNvPr id="17" name="object 17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539294"/>
            <a:ext cx="2273935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Conclusões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15" y="1452933"/>
            <a:ext cx="752157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Algoritmos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evolutivos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metaheurísticas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são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ferramentas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valiosas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otimizar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sistemas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elétricos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72628" y="1903412"/>
            <a:ext cx="5981065" cy="1589405"/>
            <a:chOff x="1672628" y="1903412"/>
            <a:chExt cx="5981065" cy="1589405"/>
          </a:xfrm>
        </p:grpSpPr>
        <p:sp>
          <p:nvSpPr>
            <p:cNvPr id="5" name="object 5" descr=""/>
            <p:cNvSpPr/>
            <p:nvPr/>
          </p:nvSpPr>
          <p:spPr>
            <a:xfrm>
              <a:off x="1672628" y="1903412"/>
              <a:ext cx="5981065" cy="428625"/>
            </a:xfrm>
            <a:custGeom>
              <a:avLst/>
              <a:gdLst/>
              <a:ahLst/>
              <a:cxnLst/>
              <a:rect l="l" t="t" r="r" b="b"/>
              <a:pathLst>
                <a:path w="5981065" h="428625">
                  <a:moveTo>
                    <a:pt x="394881" y="174205"/>
                  </a:moveTo>
                  <a:lnTo>
                    <a:pt x="390715" y="161417"/>
                  </a:lnTo>
                  <a:lnTo>
                    <a:pt x="385140" y="156730"/>
                  </a:lnTo>
                  <a:lnTo>
                    <a:pt x="363131" y="153479"/>
                  </a:lnTo>
                  <a:lnTo>
                    <a:pt x="363131" y="177558"/>
                  </a:lnTo>
                  <a:lnTo>
                    <a:pt x="283425" y="256438"/>
                  </a:lnTo>
                  <a:lnTo>
                    <a:pt x="280898" y="264248"/>
                  </a:lnTo>
                  <a:lnTo>
                    <a:pt x="282244" y="271907"/>
                  </a:lnTo>
                  <a:lnTo>
                    <a:pt x="299707" y="375627"/>
                  </a:lnTo>
                  <a:lnTo>
                    <a:pt x="247827" y="347891"/>
                  </a:lnTo>
                  <a:lnTo>
                    <a:pt x="201637" y="323215"/>
                  </a:lnTo>
                  <a:lnTo>
                    <a:pt x="193243" y="323215"/>
                  </a:lnTo>
                  <a:lnTo>
                    <a:pt x="95021" y="375627"/>
                  </a:lnTo>
                  <a:lnTo>
                    <a:pt x="112496" y="271907"/>
                  </a:lnTo>
                  <a:lnTo>
                    <a:pt x="113753" y="264248"/>
                  </a:lnTo>
                  <a:lnTo>
                    <a:pt x="111302" y="256514"/>
                  </a:lnTo>
                  <a:lnTo>
                    <a:pt x="31673" y="177558"/>
                  </a:lnTo>
                  <a:lnTo>
                    <a:pt x="141630" y="161340"/>
                  </a:lnTo>
                  <a:lnTo>
                    <a:pt x="148323" y="156362"/>
                  </a:lnTo>
                  <a:lnTo>
                    <a:pt x="197396" y="55245"/>
                  </a:lnTo>
                  <a:lnTo>
                    <a:pt x="246481" y="156362"/>
                  </a:lnTo>
                  <a:lnTo>
                    <a:pt x="253161" y="161277"/>
                  </a:lnTo>
                  <a:lnTo>
                    <a:pt x="363131" y="177558"/>
                  </a:lnTo>
                  <a:lnTo>
                    <a:pt x="363131" y="153479"/>
                  </a:lnTo>
                  <a:lnTo>
                    <a:pt x="264464" y="138887"/>
                  </a:lnTo>
                  <a:lnTo>
                    <a:pt x="223850" y="55245"/>
                  </a:lnTo>
                  <a:lnTo>
                    <a:pt x="213461" y="33832"/>
                  </a:lnTo>
                  <a:lnTo>
                    <a:pt x="210489" y="27660"/>
                  </a:lnTo>
                  <a:lnTo>
                    <a:pt x="204241" y="23799"/>
                  </a:lnTo>
                  <a:lnTo>
                    <a:pt x="190563" y="23799"/>
                  </a:lnTo>
                  <a:lnTo>
                    <a:pt x="184315" y="27660"/>
                  </a:lnTo>
                  <a:lnTo>
                    <a:pt x="181343" y="33832"/>
                  </a:lnTo>
                  <a:lnTo>
                    <a:pt x="130340" y="138887"/>
                  </a:lnTo>
                  <a:lnTo>
                    <a:pt x="9740" y="156730"/>
                  </a:lnTo>
                  <a:lnTo>
                    <a:pt x="4152" y="161417"/>
                  </a:lnTo>
                  <a:lnTo>
                    <a:pt x="0" y="174358"/>
                  </a:lnTo>
                  <a:lnTo>
                    <a:pt x="1714" y="181343"/>
                  </a:lnTo>
                  <a:lnTo>
                    <a:pt x="6464" y="186105"/>
                  </a:lnTo>
                  <a:lnTo>
                    <a:pt x="89065" y="267970"/>
                  </a:lnTo>
                  <a:lnTo>
                    <a:pt x="69583" y="383578"/>
                  </a:lnTo>
                  <a:lnTo>
                    <a:pt x="68478" y="390271"/>
                  </a:lnTo>
                  <a:lnTo>
                    <a:pt x="71221" y="397040"/>
                  </a:lnTo>
                  <a:lnTo>
                    <a:pt x="82372" y="405066"/>
                  </a:lnTo>
                  <a:lnTo>
                    <a:pt x="89662" y="405523"/>
                  </a:lnTo>
                  <a:lnTo>
                    <a:pt x="145567" y="375627"/>
                  </a:lnTo>
                  <a:lnTo>
                    <a:pt x="197472" y="347891"/>
                  </a:lnTo>
                  <a:lnTo>
                    <a:pt x="299339" y="402323"/>
                  </a:lnTo>
                  <a:lnTo>
                    <a:pt x="305282" y="405523"/>
                  </a:lnTo>
                  <a:lnTo>
                    <a:pt x="312572" y="405066"/>
                  </a:lnTo>
                  <a:lnTo>
                    <a:pt x="323583" y="397040"/>
                  </a:lnTo>
                  <a:lnTo>
                    <a:pt x="326402" y="390271"/>
                  </a:lnTo>
                  <a:lnTo>
                    <a:pt x="323938" y="375627"/>
                  </a:lnTo>
                  <a:lnTo>
                    <a:pt x="305739" y="267970"/>
                  </a:lnTo>
                  <a:lnTo>
                    <a:pt x="388416" y="186029"/>
                  </a:lnTo>
                  <a:lnTo>
                    <a:pt x="393242" y="181267"/>
                  </a:lnTo>
                  <a:lnTo>
                    <a:pt x="394881" y="174205"/>
                  </a:lnTo>
                  <a:close/>
                </a:path>
                <a:path w="5981065" h="428625">
                  <a:moveTo>
                    <a:pt x="3102559" y="166954"/>
                  </a:moveTo>
                  <a:lnTo>
                    <a:pt x="3091726" y="126517"/>
                  </a:lnTo>
                  <a:lnTo>
                    <a:pt x="3075787" y="102870"/>
                  </a:lnTo>
                  <a:lnTo>
                    <a:pt x="3075787" y="168706"/>
                  </a:lnTo>
                  <a:lnTo>
                    <a:pt x="3075787" y="179260"/>
                  </a:lnTo>
                  <a:lnTo>
                    <a:pt x="3059328" y="222973"/>
                  </a:lnTo>
                  <a:lnTo>
                    <a:pt x="3021355" y="250190"/>
                  </a:lnTo>
                  <a:lnTo>
                    <a:pt x="3000768" y="254279"/>
                  </a:lnTo>
                  <a:lnTo>
                    <a:pt x="2990227" y="254279"/>
                  </a:lnTo>
                  <a:lnTo>
                    <a:pt x="2946501" y="237820"/>
                  </a:lnTo>
                  <a:lnTo>
                    <a:pt x="2919285" y="199847"/>
                  </a:lnTo>
                  <a:lnTo>
                    <a:pt x="2915196" y="179260"/>
                  </a:lnTo>
                  <a:lnTo>
                    <a:pt x="2915196" y="168706"/>
                  </a:lnTo>
                  <a:lnTo>
                    <a:pt x="2931655" y="124980"/>
                  </a:lnTo>
                  <a:lnTo>
                    <a:pt x="2969628" y="97777"/>
                  </a:lnTo>
                  <a:lnTo>
                    <a:pt x="2990227" y="93687"/>
                  </a:lnTo>
                  <a:lnTo>
                    <a:pt x="3000768" y="93687"/>
                  </a:lnTo>
                  <a:lnTo>
                    <a:pt x="3044494" y="110147"/>
                  </a:lnTo>
                  <a:lnTo>
                    <a:pt x="3071698" y="148120"/>
                  </a:lnTo>
                  <a:lnTo>
                    <a:pt x="3075787" y="168706"/>
                  </a:lnTo>
                  <a:lnTo>
                    <a:pt x="3075787" y="102870"/>
                  </a:lnTo>
                  <a:lnTo>
                    <a:pt x="3066605" y="93687"/>
                  </a:lnTo>
                  <a:lnTo>
                    <a:pt x="3066237" y="93306"/>
                  </a:lnTo>
                  <a:lnTo>
                    <a:pt x="3060827" y="88861"/>
                  </a:lnTo>
                  <a:lnTo>
                    <a:pt x="3023273" y="70345"/>
                  </a:lnTo>
                  <a:lnTo>
                    <a:pt x="3002521" y="66916"/>
                  </a:lnTo>
                  <a:lnTo>
                    <a:pt x="2988462" y="66916"/>
                  </a:lnTo>
                  <a:lnTo>
                    <a:pt x="2948025" y="77762"/>
                  </a:lnTo>
                  <a:lnTo>
                    <a:pt x="2914815" y="103251"/>
                  </a:lnTo>
                  <a:lnTo>
                    <a:pt x="2893885" y="139509"/>
                  </a:lnTo>
                  <a:lnTo>
                    <a:pt x="2888424" y="166954"/>
                  </a:lnTo>
                  <a:lnTo>
                    <a:pt x="2888424" y="181013"/>
                  </a:lnTo>
                  <a:lnTo>
                    <a:pt x="2899270" y="221449"/>
                  </a:lnTo>
                  <a:lnTo>
                    <a:pt x="2924759" y="254660"/>
                  </a:lnTo>
                  <a:lnTo>
                    <a:pt x="2961017" y="275590"/>
                  </a:lnTo>
                  <a:lnTo>
                    <a:pt x="2988462" y="281051"/>
                  </a:lnTo>
                  <a:lnTo>
                    <a:pt x="3002521" y="281051"/>
                  </a:lnTo>
                  <a:lnTo>
                    <a:pt x="3042958" y="270217"/>
                  </a:lnTo>
                  <a:lnTo>
                    <a:pt x="3066605" y="254279"/>
                  </a:lnTo>
                  <a:lnTo>
                    <a:pt x="3076168" y="244716"/>
                  </a:lnTo>
                  <a:lnTo>
                    <a:pt x="3097098" y="208470"/>
                  </a:lnTo>
                  <a:lnTo>
                    <a:pt x="3102559" y="181013"/>
                  </a:lnTo>
                  <a:lnTo>
                    <a:pt x="3102559" y="166954"/>
                  </a:lnTo>
                  <a:close/>
                </a:path>
                <a:path w="5981065" h="428625">
                  <a:moveTo>
                    <a:pt x="3182861" y="53530"/>
                  </a:moveTo>
                  <a:lnTo>
                    <a:pt x="3178645" y="32715"/>
                  </a:lnTo>
                  <a:lnTo>
                    <a:pt x="3174631" y="26758"/>
                  </a:lnTo>
                  <a:lnTo>
                    <a:pt x="3167164" y="15697"/>
                  </a:lnTo>
                  <a:lnTo>
                    <a:pt x="3156089" y="8229"/>
                  </a:lnTo>
                  <a:lnTo>
                    <a:pt x="3156089" y="53530"/>
                  </a:lnTo>
                  <a:lnTo>
                    <a:pt x="3156089" y="294436"/>
                  </a:lnTo>
                  <a:lnTo>
                    <a:pt x="3153981" y="304876"/>
                  </a:lnTo>
                  <a:lnTo>
                    <a:pt x="3148253" y="313372"/>
                  </a:lnTo>
                  <a:lnTo>
                    <a:pt x="3139757" y="319100"/>
                  </a:lnTo>
                  <a:lnTo>
                    <a:pt x="3129330" y="321195"/>
                  </a:lnTo>
                  <a:lnTo>
                    <a:pt x="2861653" y="321195"/>
                  </a:lnTo>
                  <a:lnTo>
                    <a:pt x="2851226" y="319100"/>
                  </a:lnTo>
                  <a:lnTo>
                    <a:pt x="2842717" y="313372"/>
                  </a:lnTo>
                  <a:lnTo>
                    <a:pt x="2836989" y="304876"/>
                  </a:lnTo>
                  <a:lnTo>
                    <a:pt x="2834894" y="294436"/>
                  </a:lnTo>
                  <a:lnTo>
                    <a:pt x="2834894" y="53530"/>
                  </a:lnTo>
                  <a:lnTo>
                    <a:pt x="2836989" y="43116"/>
                  </a:lnTo>
                  <a:lnTo>
                    <a:pt x="2842717" y="34607"/>
                  </a:lnTo>
                  <a:lnTo>
                    <a:pt x="2851226" y="28867"/>
                  </a:lnTo>
                  <a:lnTo>
                    <a:pt x="2861653" y="26758"/>
                  </a:lnTo>
                  <a:lnTo>
                    <a:pt x="3129330" y="26758"/>
                  </a:lnTo>
                  <a:lnTo>
                    <a:pt x="3139757" y="28867"/>
                  </a:lnTo>
                  <a:lnTo>
                    <a:pt x="3148253" y="34607"/>
                  </a:lnTo>
                  <a:lnTo>
                    <a:pt x="3153981" y="43116"/>
                  </a:lnTo>
                  <a:lnTo>
                    <a:pt x="3156089" y="53530"/>
                  </a:lnTo>
                  <a:lnTo>
                    <a:pt x="3156089" y="8229"/>
                  </a:lnTo>
                  <a:lnTo>
                    <a:pt x="3150146" y="4216"/>
                  </a:lnTo>
                  <a:lnTo>
                    <a:pt x="3129330" y="0"/>
                  </a:lnTo>
                  <a:lnTo>
                    <a:pt x="2861653" y="0"/>
                  </a:lnTo>
                  <a:lnTo>
                    <a:pt x="2840825" y="4216"/>
                  </a:lnTo>
                  <a:lnTo>
                    <a:pt x="2823807" y="15697"/>
                  </a:lnTo>
                  <a:lnTo>
                    <a:pt x="2812326" y="32715"/>
                  </a:lnTo>
                  <a:lnTo>
                    <a:pt x="2808122" y="53530"/>
                  </a:lnTo>
                  <a:lnTo>
                    <a:pt x="2808122" y="294436"/>
                  </a:lnTo>
                  <a:lnTo>
                    <a:pt x="2812326" y="315264"/>
                  </a:lnTo>
                  <a:lnTo>
                    <a:pt x="2823807" y="332282"/>
                  </a:lnTo>
                  <a:lnTo>
                    <a:pt x="2840825" y="343763"/>
                  </a:lnTo>
                  <a:lnTo>
                    <a:pt x="2861653" y="347967"/>
                  </a:lnTo>
                  <a:lnTo>
                    <a:pt x="2895206" y="347967"/>
                  </a:lnTo>
                  <a:lnTo>
                    <a:pt x="2864675" y="397649"/>
                  </a:lnTo>
                  <a:lnTo>
                    <a:pt x="2860827" y="403847"/>
                  </a:lnTo>
                  <a:lnTo>
                    <a:pt x="2860662" y="411619"/>
                  </a:lnTo>
                  <a:lnTo>
                    <a:pt x="2867850" y="424332"/>
                  </a:lnTo>
                  <a:lnTo>
                    <a:pt x="2874543" y="428269"/>
                  </a:lnTo>
                  <a:lnTo>
                    <a:pt x="3116529" y="428269"/>
                  </a:lnTo>
                  <a:lnTo>
                    <a:pt x="3123222" y="424332"/>
                  </a:lnTo>
                  <a:lnTo>
                    <a:pt x="3130423" y="411619"/>
                  </a:lnTo>
                  <a:lnTo>
                    <a:pt x="3130169" y="403847"/>
                  </a:lnTo>
                  <a:lnTo>
                    <a:pt x="3128734" y="401497"/>
                  </a:lnTo>
                  <a:lnTo>
                    <a:pt x="3126397" y="397649"/>
                  </a:lnTo>
                  <a:lnTo>
                    <a:pt x="3097288" y="350405"/>
                  </a:lnTo>
                  <a:lnTo>
                    <a:pt x="3097288" y="401497"/>
                  </a:lnTo>
                  <a:lnTo>
                    <a:pt x="2893695" y="401497"/>
                  </a:lnTo>
                  <a:lnTo>
                    <a:pt x="2926651" y="347967"/>
                  </a:lnTo>
                  <a:lnTo>
                    <a:pt x="3064332" y="347967"/>
                  </a:lnTo>
                  <a:lnTo>
                    <a:pt x="3097288" y="401497"/>
                  </a:lnTo>
                  <a:lnTo>
                    <a:pt x="3097288" y="350405"/>
                  </a:lnTo>
                  <a:lnTo>
                    <a:pt x="3095790" y="347967"/>
                  </a:lnTo>
                  <a:lnTo>
                    <a:pt x="3129330" y="347967"/>
                  </a:lnTo>
                  <a:lnTo>
                    <a:pt x="3150146" y="343763"/>
                  </a:lnTo>
                  <a:lnTo>
                    <a:pt x="3167164" y="332282"/>
                  </a:lnTo>
                  <a:lnTo>
                    <a:pt x="3174631" y="321195"/>
                  </a:lnTo>
                  <a:lnTo>
                    <a:pt x="3178645" y="315264"/>
                  </a:lnTo>
                  <a:lnTo>
                    <a:pt x="3182861" y="294436"/>
                  </a:lnTo>
                  <a:lnTo>
                    <a:pt x="3182861" y="53530"/>
                  </a:lnTo>
                  <a:close/>
                </a:path>
                <a:path w="5981065" h="428625">
                  <a:moveTo>
                    <a:pt x="5860427" y="281051"/>
                  </a:moveTo>
                  <a:lnTo>
                    <a:pt x="5858662" y="265747"/>
                  </a:lnTo>
                  <a:lnTo>
                    <a:pt x="5853671" y="251701"/>
                  </a:lnTo>
                  <a:lnTo>
                    <a:pt x="5845810" y="239318"/>
                  </a:lnTo>
                  <a:lnTo>
                    <a:pt x="5835497" y="228942"/>
                  </a:lnTo>
                  <a:lnTo>
                    <a:pt x="5833656" y="230784"/>
                  </a:lnTo>
                  <a:lnTo>
                    <a:pt x="5833656" y="281051"/>
                  </a:lnTo>
                  <a:lnTo>
                    <a:pt x="5830494" y="296684"/>
                  </a:lnTo>
                  <a:lnTo>
                    <a:pt x="5821883" y="309435"/>
                  </a:lnTo>
                  <a:lnTo>
                    <a:pt x="5809132" y="318046"/>
                  </a:lnTo>
                  <a:lnTo>
                    <a:pt x="5793511" y="321195"/>
                  </a:lnTo>
                  <a:lnTo>
                    <a:pt x="5777877" y="318046"/>
                  </a:lnTo>
                  <a:lnTo>
                    <a:pt x="5765114" y="309435"/>
                  </a:lnTo>
                  <a:lnTo>
                    <a:pt x="5756503" y="296684"/>
                  </a:lnTo>
                  <a:lnTo>
                    <a:pt x="5753354" y="281051"/>
                  </a:lnTo>
                  <a:lnTo>
                    <a:pt x="5753354" y="230784"/>
                  </a:lnTo>
                  <a:lnTo>
                    <a:pt x="5751525" y="228942"/>
                  </a:lnTo>
                  <a:lnTo>
                    <a:pt x="5741200" y="239318"/>
                  </a:lnTo>
                  <a:lnTo>
                    <a:pt x="5733339" y="251701"/>
                  </a:lnTo>
                  <a:lnTo>
                    <a:pt x="5728347" y="265747"/>
                  </a:lnTo>
                  <a:lnTo>
                    <a:pt x="5726595" y="281051"/>
                  </a:lnTo>
                  <a:lnTo>
                    <a:pt x="5731840" y="307111"/>
                  </a:lnTo>
                  <a:lnTo>
                    <a:pt x="5746178" y="328383"/>
                  </a:lnTo>
                  <a:lnTo>
                    <a:pt x="5767451" y="342722"/>
                  </a:lnTo>
                  <a:lnTo>
                    <a:pt x="5793511" y="347967"/>
                  </a:lnTo>
                  <a:lnTo>
                    <a:pt x="5819559" y="342722"/>
                  </a:lnTo>
                  <a:lnTo>
                    <a:pt x="5840831" y="328383"/>
                  </a:lnTo>
                  <a:lnTo>
                    <a:pt x="5845670" y="321195"/>
                  </a:lnTo>
                  <a:lnTo>
                    <a:pt x="5855170" y="307111"/>
                  </a:lnTo>
                  <a:lnTo>
                    <a:pt x="5860427" y="281051"/>
                  </a:lnTo>
                  <a:close/>
                </a:path>
                <a:path w="5981065" h="428625">
                  <a:moveTo>
                    <a:pt x="5875071" y="142951"/>
                  </a:moveTo>
                  <a:lnTo>
                    <a:pt x="5864695" y="132588"/>
                  </a:lnTo>
                  <a:lnTo>
                    <a:pt x="5856160" y="132588"/>
                  </a:lnTo>
                  <a:lnTo>
                    <a:pt x="5793511" y="195224"/>
                  </a:lnTo>
                  <a:lnTo>
                    <a:pt x="5730862" y="132588"/>
                  </a:lnTo>
                  <a:lnTo>
                    <a:pt x="5722328" y="132588"/>
                  </a:lnTo>
                  <a:lnTo>
                    <a:pt x="5711952" y="142951"/>
                  </a:lnTo>
                  <a:lnTo>
                    <a:pt x="5711952" y="151485"/>
                  </a:lnTo>
                  <a:lnTo>
                    <a:pt x="5780125" y="219659"/>
                  </a:lnTo>
                  <a:lnTo>
                    <a:pt x="5780125" y="288404"/>
                  </a:lnTo>
                  <a:lnTo>
                    <a:pt x="5786145" y="294436"/>
                  </a:lnTo>
                  <a:lnTo>
                    <a:pt x="5800864" y="294436"/>
                  </a:lnTo>
                  <a:lnTo>
                    <a:pt x="5806897" y="288404"/>
                  </a:lnTo>
                  <a:lnTo>
                    <a:pt x="5806897" y="219659"/>
                  </a:lnTo>
                  <a:lnTo>
                    <a:pt x="5831332" y="195224"/>
                  </a:lnTo>
                  <a:lnTo>
                    <a:pt x="5875071" y="151485"/>
                  </a:lnTo>
                  <a:lnTo>
                    <a:pt x="5875071" y="142951"/>
                  </a:lnTo>
                  <a:close/>
                </a:path>
                <a:path w="5981065" h="428625">
                  <a:moveTo>
                    <a:pt x="5927344" y="147218"/>
                  </a:moveTo>
                  <a:lnTo>
                    <a:pt x="5922086" y="121170"/>
                  </a:lnTo>
                  <a:lnTo>
                    <a:pt x="5912561" y="107048"/>
                  </a:lnTo>
                  <a:lnTo>
                    <a:pt x="5907748" y="99898"/>
                  </a:lnTo>
                  <a:lnTo>
                    <a:pt x="5886475" y="85559"/>
                  </a:lnTo>
                  <a:lnTo>
                    <a:pt x="5860427" y="80302"/>
                  </a:lnTo>
                  <a:lnTo>
                    <a:pt x="5834367" y="85559"/>
                  </a:lnTo>
                  <a:lnTo>
                    <a:pt x="5813095" y="99898"/>
                  </a:lnTo>
                  <a:lnTo>
                    <a:pt x="5798756" y="121170"/>
                  </a:lnTo>
                  <a:lnTo>
                    <a:pt x="5793511" y="147218"/>
                  </a:lnTo>
                  <a:lnTo>
                    <a:pt x="5788253" y="121170"/>
                  </a:lnTo>
                  <a:lnTo>
                    <a:pt x="5778716" y="107022"/>
                  </a:lnTo>
                  <a:lnTo>
                    <a:pt x="5773915" y="99898"/>
                  </a:lnTo>
                  <a:lnTo>
                    <a:pt x="5752643" y="85559"/>
                  </a:lnTo>
                  <a:lnTo>
                    <a:pt x="5726595" y="80302"/>
                  </a:lnTo>
                  <a:lnTo>
                    <a:pt x="5700534" y="85559"/>
                  </a:lnTo>
                  <a:lnTo>
                    <a:pt x="5679262" y="99898"/>
                  </a:lnTo>
                  <a:lnTo>
                    <a:pt x="5664924" y="121170"/>
                  </a:lnTo>
                  <a:lnTo>
                    <a:pt x="5659679" y="147218"/>
                  </a:lnTo>
                  <a:lnTo>
                    <a:pt x="5664924" y="173278"/>
                  </a:lnTo>
                  <a:lnTo>
                    <a:pt x="5679262" y="194551"/>
                  </a:lnTo>
                  <a:lnTo>
                    <a:pt x="5700534" y="208889"/>
                  </a:lnTo>
                  <a:lnTo>
                    <a:pt x="5726595" y="214134"/>
                  </a:lnTo>
                  <a:lnTo>
                    <a:pt x="5729770" y="214134"/>
                  </a:lnTo>
                  <a:lnTo>
                    <a:pt x="5732945" y="213880"/>
                  </a:lnTo>
                  <a:lnTo>
                    <a:pt x="5736044" y="213461"/>
                  </a:lnTo>
                  <a:lnTo>
                    <a:pt x="5698160" y="175577"/>
                  </a:lnTo>
                  <a:lnTo>
                    <a:pt x="5689358" y="162318"/>
                  </a:lnTo>
                  <a:lnTo>
                    <a:pt x="5686425" y="147218"/>
                  </a:lnTo>
                  <a:lnTo>
                    <a:pt x="5689358" y="132092"/>
                  </a:lnTo>
                  <a:lnTo>
                    <a:pt x="5698160" y="118770"/>
                  </a:lnTo>
                  <a:lnTo>
                    <a:pt x="5711406" y="109956"/>
                  </a:lnTo>
                  <a:lnTo>
                    <a:pt x="5726519" y="107022"/>
                  </a:lnTo>
                  <a:lnTo>
                    <a:pt x="5741657" y="109982"/>
                  </a:lnTo>
                  <a:lnTo>
                    <a:pt x="5754954" y="118770"/>
                  </a:lnTo>
                  <a:lnTo>
                    <a:pt x="5793511" y="157340"/>
                  </a:lnTo>
                  <a:lnTo>
                    <a:pt x="5803620" y="147218"/>
                  </a:lnTo>
                  <a:lnTo>
                    <a:pt x="5832068" y="118770"/>
                  </a:lnTo>
                  <a:lnTo>
                    <a:pt x="5845327" y="109982"/>
                  </a:lnTo>
                  <a:lnTo>
                    <a:pt x="5860427" y="107048"/>
                  </a:lnTo>
                  <a:lnTo>
                    <a:pt x="5875553" y="109982"/>
                  </a:lnTo>
                  <a:lnTo>
                    <a:pt x="5888863" y="118770"/>
                  </a:lnTo>
                  <a:lnTo>
                    <a:pt x="5897689" y="132041"/>
                  </a:lnTo>
                  <a:lnTo>
                    <a:pt x="5900623" y="147142"/>
                  </a:lnTo>
                  <a:lnTo>
                    <a:pt x="5897664" y="162267"/>
                  </a:lnTo>
                  <a:lnTo>
                    <a:pt x="5888863" y="175577"/>
                  </a:lnTo>
                  <a:lnTo>
                    <a:pt x="5850979" y="213461"/>
                  </a:lnTo>
                  <a:lnTo>
                    <a:pt x="5854077" y="213880"/>
                  </a:lnTo>
                  <a:lnTo>
                    <a:pt x="5857252" y="214134"/>
                  </a:lnTo>
                  <a:lnTo>
                    <a:pt x="5860427" y="214134"/>
                  </a:lnTo>
                  <a:lnTo>
                    <a:pt x="5886475" y="208889"/>
                  </a:lnTo>
                  <a:lnTo>
                    <a:pt x="5907748" y="194551"/>
                  </a:lnTo>
                  <a:lnTo>
                    <a:pt x="5922086" y="173278"/>
                  </a:lnTo>
                  <a:lnTo>
                    <a:pt x="5927344" y="147218"/>
                  </a:lnTo>
                  <a:close/>
                </a:path>
                <a:path w="5981065" h="428625">
                  <a:moveTo>
                    <a:pt x="5980874" y="80302"/>
                  </a:moveTo>
                  <a:lnTo>
                    <a:pt x="5976658" y="59486"/>
                  </a:lnTo>
                  <a:lnTo>
                    <a:pt x="5972645" y="53530"/>
                  </a:lnTo>
                  <a:lnTo>
                    <a:pt x="5965177" y="42468"/>
                  </a:lnTo>
                  <a:lnTo>
                    <a:pt x="5954115" y="35001"/>
                  </a:lnTo>
                  <a:lnTo>
                    <a:pt x="5954115" y="80302"/>
                  </a:lnTo>
                  <a:lnTo>
                    <a:pt x="5954115" y="347967"/>
                  </a:lnTo>
                  <a:lnTo>
                    <a:pt x="5952007" y="358406"/>
                  </a:lnTo>
                  <a:lnTo>
                    <a:pt x="5946279" y="366915"/>
                  </a:lnTo>
                  <a:lnTo>
                    <a:pt x="5937770" y="372643"/>
                  </a:lnTo>
                  <a:lnTo>
                    <a:pt x="5927344" y="374738"/>
                  </a:lnTo>
                  <a:lnTo>
                    <a:pt x="5659679" y="374738"/>
                  </a:lnTo>
                  <a:lnTo>
                    <a:pt x="5649239" y="372643"/>
                  </a:lnTo>
                  <a:lnTo>
                    <a:pt x="5640730" y="366915"/>
                  </a:lnTo>
                  <a:lnTo>
                    <a:pt x="5635002" y="358406"/>
                  </a:lnTo>
                  <a:lnTo>
                    <a:pt x="5632907" y="347967"/>
                  </a:lnTo>
                  <a:lnTo>
                    <a:pt x="5632907" y="80302"/>
                  </a:lnTo>
                  <a:lnTo>
                    <a:pt x="5635002" y="69875"/>
                  </a:lnTo>
                  <a:lnTo>
                    <a:pt x="5640730" y="61366"/>
                  </a:lnTo>
                  <a:lnTo>
                    <a:pt x="5649239" y="55638"/>
                  </a:lnTo>
                  <a:lnTo>
                    <a:pt x="5659679" y="53530"/>
                  </a:lnTo>
                  <a:lnTo>
                    <a:pt x="5927344" y="53530"/>
                  </a:lnTo>
                  <a:lnTo>
                    <a:pt x="5937770" y="55638"/>
                  </a:lnTo>
                  <a:lnTo>
                    <a:pt x="5946279" y="61366"/>
                  </a:lnTo>
                  <a:lnTo>
                    <a:pt x="5952007" y="69875"/>
                  </a:lnTo>
                  <a:lnTo>
                    <a:pt x="5954115" y="80302"/>
                  </a:lnTo>
                  <a:lnTo>
                    <a:pt x="5954115" y="35001"/>
                  </a:lnTo>
                  <a:lnTo>
                    <a:pt x="5948159" y="30975"/>
                  </a:lnTo>
                  <a:lnTo>
                    <a:pt x="5927344" y="26758"/>
                  </a:lnTo>
                  <a:lnTo>
                    <a:pt x="5659679" y="26758"/>
                  </a:lnTo>
                  <a:lnTo>
                    <a:pt x="5638851" y="30975"/>
                  </a:lnTo>
                  <a:lnTo>
                    <a:pt x="5621833" y="42468"/>
                  </a:lnTo>
                  <a:lnTo>
                    <a:pt x="5610352" y="59486"/>
                  </a:lnTo>
                  <a:lnTo>
                    <a:pt x="5606148" y="80302"/>
                  </a:lnTo>
                  <a:lnTo>
                    <a:pt x="5606148" y="347967"/>
                  </a:lnTo>
                  <a:lnTo>
                    <a:pt x="5610352" y="368795"/>
                  </a:lnTo>
                  <a:lnTo>
                    <a:pt x="5621833" y="385813"/>
                  </a:lnTo>
                  <a:lnTo>
                    <a:pt x="5638851" y="397294"/>
                  </a:lnTo>
                  <a:lnTo>
                    <a:pt x="5659679" y="401497"/>
                  </a:lnTo>
                  <a:lnTo>
                    <a:pt x="5927344" y="401497"/>
                  </a:lnTo>
                  <a:lnTo>
                    <a:pt x="5948159" y="397294"/>
                  </a:lnTo>
                  <a:lnTo>
                    <a:pt x="5965177" y="385813"/>
                  </a:lnTo>
                  <a:lnTo>
                    <a:pt x="5972645" y="374738"/>
                  </a:lnTo>
                  <a:lnTo>
                    <a:pt x="5976658" y="368795"/>
                  </a:lnTo>
                  <a:lnTo>
                    <a:pt x="5980874" y="347967"/>
                  </a:lnTo>
                  <a:lnTo>
                    <a:pt x="5980874" y="80302"/>
                  </a:lnTo>
                  <a:close/>
                </a:path>
              </a:pathLst>
            </a:custGeom>
            <a:solidFill>
              <a:srgbClr val="5A6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84515" y="34356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46" y="0"/>
                  </a:moveTo>
                  <a:lnTo>
                    <a:pt x="24765" y="0"/>
                  </a:lnTo>
                  <a:lnTo>
                    <a:pt x="21132" y="723"/>
                  </a:lnTo>
                  <a:lnTo>
                    <a:pt x="0" y="24752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52"/>
                  </a:lnTo>
                  <a:lnTo>
                    <a:pt x="35991" y="723"/>
                  </a:lnTo>
                  <a:lnTo>
                    <a:pt x="32346" y="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38515" y="2485530"/>
            <a:ext cx="95885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Eficiência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36529" y="2485530"/>
            <a:ext cx="241617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Solução</a:t>
            </a:r>
            <a:r>
              <a:rPr dirty="0" sz="1650" spc="4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com</a:t>
            </a:r>
            <a:r>
              <a:rPr dirty="0" sz="1650" spc="4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Benchmark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34555" y="2485530"/>
            <a:ext cx="1856739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Aplicações</a:t>
            </a:r>
            <a:r>
              <a:rPr dirty="0" sz="1650" spc="12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Futuras</a:t>
            </a:r>
            <a:endParaRPr sz="1650">
              <a:latin typeface="Roboto Lt"/>
              <a:cs typeface="Roboto L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5753" y="3744967"/>
            <a:ext cx="66628" cy="6661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5753" y="4315984"/>
            <a:ext cx="66628" cy="6662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5753" y="4896527"/>
            <a:ext cx="66628" cy="6662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5753" y="5467553"/>
            <a:ext cx="66628" cy="66622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/>
              <a:t>Aplicações</a:t>
            </a:r>
            <a:r>
              <a:rPr dirty="0" spc="-40"/>
              <a:t> </a:t>
            </a:r>
            <a:r>
              <a:rPr dirty="0"/>
              <a:t>na</a:t>
            </a:r>
            <a:r>
              <a:rPr dirty="0" spc="-35"/>
              <a:t> </a:t>
            </a:r>
            <a:r>
              <a:rPr dirty="0"/>
              <a:t>Engenharia</a:t>
            </a:r>
            <a:r>
              <a:rPr dirty="0" spc="-40"/>
              <a:t> </a:t>
            </a:r>
            <a:r>
              <a:rPr dirty="0" spc="-10"/>
              <a:t>Elétrica:</a:t>
            </a:r>
          </a:p>
          <a:p>
            <a:pPr marL="286385" marR="5080">
              <a:lnSpc>
                <a:spcPct val="124900"/>
              </a:lnSpc>
              <a:spcBef>
                <a:spcPts val="450"/>
              </a:spcBef>
            </a:pPr>
            <a:r>
              <a:rPr dirty="0" spc="-10"/>
              <a:t>Otimização</a:t>
            </a:r>
            <a:r>
              <a:rPr dirty="0" spc="-30"/>
              <a:t> </a:t>
            </a:r>
            <a:r>
              <a:rPr dirty="0"/>
              <a:t>do</a:t>
            </a:r>
            <a:r>
              <a:rPr dirty="0" spc="-25"/>
              <a:t> </a:t>
            </a:r>
            <a:r>
              <a:rPr dirty="0"/>
              <a:t>Despacho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Energia:</a:t>
            </a:r>
            <a:r>
              <a:rPr dirty="0" spc="-20"/>
              <a:t> </a:t>
            </a:r>
            <a:r>
              <a:rPr dirty="0" spc="-20" b="0">
                <a:latin typeface="Roboto"/>
                <a:cs typeface="Roboto"/>
              </a:rPr>
              <a:t>Encontrar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melhor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forma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distribuir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energia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gerada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pelas usinas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para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atender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à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demanda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dos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consumidores,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reduzindo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custos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perdas.</a:t>
            </a:r>
          </a:p>
          <a:p>
            <a:pPr marL="286385" marR="260350">
              <a:lnSpc>
                <a:spcPct val="124900"/>
              </a:lnSpc>
              <a:spcBef>
                <a:spcPts val="450"/>
              </a:spcBef>
            </a:pPr>
            <a:r>
              <a:rPr dirty="0"/>
              <a:t>Planejamento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Redes:</a:t>
            </a:r>
            <a:r>
              <a:rPr dirty="0" spc="-25"/>
              <a:t> </a:t>
            </a:r>
            <a:r>
              <a:rPr dirty="0" spc="-20" b="0">
                <a:latin typeface="Roboto"/>
                <a:cs typeface="Roboto"/>
              </a:rPr>
              <a:t>Encontrar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melhor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configuração </a:t>
            </a:r>
            <a:r>
              <a:rPr dirty="0" spc="-10" b="0">
                <a:latin typeface="Roboto"/>
                <a:cs typeface="Roboto"/>
              </a:rPr>
              <a:t>para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expansão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redes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energia, considerando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custos,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restrições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</a:t>
            </a:r>
            <a:r>
              <a:rPr dirty="0" spc="-3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segurança.</a:t>
            </a:r>
          </a:p>
          <a:p>
            <a:pPr marL="286385" marR="359410">
              <a:lnSpc>
                <a:spcPct val="124900"/>
              </a:lnSpc>
              <a:spcBef>
                <a:spcPts val="525"/>
              </a:spcBef>
            </a:pPr>
            <a:r>
              <a:rPr dirty="0"/>
              <a:t>Gerenciamento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Energia</a:t>
            </a:r>
            <a:r>
              <a:rPr dirty="0" spc="-5"/>
              <a:t> </a:t>
            </a:r>
            <a:r>
              <a:rPr dirty="0" spc="-10"/>
              <a:t>Renováveis:</a:t>
            </a:r>
            <a:r>
              <a:rPr dirty="0" spc="-5"/>
              <a:t> </a:t>
            </a:r>
            <a:r>
              <a:rPr dirty="0" spc="-10" b="0">
                <a:latin typeface="Roboto"/>
                <a:cs typeface="Roboto"/>
              </a:rPr>
              <a:t>Otimizar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10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integração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1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fontes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10" b="0">
                <a:latin typeface="Roboto"/>
                <a:cs typeface="Roboto"/>
              </a:rPr>
              <a:t> energia</a:t>
            </a:r>
            <a:r>
              <a:rPr dirty="0" spc="-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renováveis, </a:t>
            </a:r>
            <a:r>
              <a:rPr dirty="0" b="0">
                <a:latin typeface="Roboto"/>
                <a:cs typeface="Roboto"/>
              </a:rPr>
              <a:t>como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energia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solar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eólica,</a:t>
            </a:r>
            <a:r>
              <a:rPr dirty="0" spc="-3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em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redes</a:t>
            </a:r>
            <a:r>
              <a:rPr dirty="0" spc="-40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elétricas.</a:t>
            </a:r>
          </a:p>
          <a:p>
            <a:pPr marL="286385" marR="420370">
              <a:lnSpc>
                <a:spcPct val="124900"/>
              </a:lnSpc>
              <a:spcBef>
                <a:spcPts val="450"/>
              </a:spcBef>
            </a:pPr>
            <a:r>
              <a:rPr dirty="0"/>
              <a:t>Controle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Sistemas</a:t>
            </a:r>
            <a:r>
              <a:rPr dirty="0" spc="-25"/>
              <a:t> </a:t>
            </a:r>
            <a:r>
              <a:rPr dirty="0"/>
              <a:t>Elétricos:</a:t>
            </a:r>
            <a:r>
              <a:rPr dirty="0" spc="-25"/>
              <a:t> </a:t>
            </a:r>
            <a:r>
              <a:rPr dirty="0" spc="-20" b="0">
                <a:latin typeface="Roboto"/>
                <a:cs typeface="Roboto"/>
              </a:rPr>
              <a:t>Encontrar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melhor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configuração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para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sistemas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controle</a:t>
            </a:r>
            <a:r>
              <a:rPr dirty="0" spc="-25" b="0">
                <a:latin typeface="Roboto"/>
                <a:cs typeface="Roboto"/>
              </a:rPr>
              <a:t> </a:t>
            </a:r>
            <a:r>
              <a:rPr dirty="0" spc="-50" b="0">
                <a:latin typeface="Roboto"/>
                <a:cs typeface="Roboto"/>
              </a:rPr>
              <a:t>e </a:t>
            </a:r>
            <a:r>
              <a:rPr dirty="0" spc="-10" b="0">
                <a:latin typeface="Roboto"/>
                <a:cs typeface="Roboto"/>
              </a:rPr>
              <a:t>proteção</a:t>
            </a:r>
            <a:r>
              <a:rPr dirty="0" spc="-20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de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redes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elétricas,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garantindo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a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20" b="0">
                <a:latin typeface="Roboto"/>
                <a:cs typeface="Roboto"/>
              </a:rPr>
              <a:t>segurança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e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confiabilidade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b="0">
                <a:latin typeface="Roboto"/>
                <a:cs typeface="Roboto"/>
              </a:rPr>
              <a:t>do</a:t>
            </a:r>
            <a:r>
              <a:rPr dirty="0" spc="-15" b="0">
                <a:latin typeface="Roboto"/>
                <a:cs typeface="Roboto"/>
              </a:rPr>
              <a:t> </a:t>
            </a:r>
            <a:r>
              <a:rPr dirty="0" spc="-10" b="0">
                <a:latin typeface="Roboto"/>
                <a:cs typeface="Roboto"/>
              </a:rPr>
              <a:t>sistema.</a:t>
            </a:r>
          </a:p>
        </p:txBody>
      </p:sp>
      <p:pic>
        <p:nvPicPr>
          <p:cNvPr id="15" name="object 15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3710" cy="64401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9522" y="2822432"/>
            <a:ext cx="3691254" cy="734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0"/>
              <a:t>INTRODUÇÃO</a:t>
            </a:r>
            <a:endParaRPr sz="4650"/>
          </a:p>
        </p:txBody>
      </p:sp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3710" cy="6440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9522" y="2822432"/>
            <a:ext cx="4112260" cy="734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0"/>
              <a:t>METODOLOGIA</a:t>
            </a:r>
            <a:endParaRPr sz="4650"/>
          </a:p>
        </p:txBody>
      </p:sp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42192" cy="644042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2"/>
                </a:lnTo>
                <a:lnTo>
                  <a:pt x="11442191" y="6440422"/>
                </a:lnTo>
                <a:lnTo>
                  <a:pt x="11442191" y="0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592820" y="253"/>
            <a:ext cx="2849880" cy="6440170"/>
            <a:chOff x="8592820" y="253"/>
            <a:chExt cx="2849880" cy="644017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2820" y="253"/>
              <a:ext cx="2849372" cy="6440170"/>
            </a:xfrm>
            <a:prstGeom prst="rect">
              <a:avLst/>
            </a:prstGeom>
          </p:spPr>
        </p:pic>
        <p:pic>
          <p:nvPicPr>
            <p:cNvPr id="6" name="object 6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0687" y="5894323"/>
              <a:ext cx="1754504" cy="4191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9701" y="682041"/>
            <a:ext cx="478155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1)Definição</a:t>
            </a:r>
            <a:r>
              <a:rPr dirty="0" spc="-15"/>
              <a:t> </a:t>
            </a:r>
            <a:r>
              <a:rPr dirty="0"/>
              <a:t>do</a:t>
            </a:r>
            <a:r>
              <a:rPr dirty="0" spc="-10"/>
              <a:t> Problema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711398" y="1960524"/>
            <a:ext cx="980440" cy="3769360"/>
            <a:chOff x="711398" y="1960524"/>
            <a:chExt cx="980440" cy="3769360"/>
          </a:xfrm>
        </p:grpSpPr>
        <p:sp>
          <p:nvSpPr>
            <p:cNvPr id="9" name="object 9" descr=""/>
            <p:cNvSpPr/>
            <p:nvPr/>
          </p:nvSpPr>
          <p:spPr>
            <a:xfrm>
              <a:off x="885088" y="1960524"/>
              <a:ext cx="807085" cy="3769360"/>
            </a:xfrm>
            <a:custGeom>
              <a:avLst/>
              <a:gdLst/>
              <a:ahLst/>
              <a:cxnLst/>
              <a:rect l="l" t="t" r="r" b="b"/>
              <a:pathLst>
                <a:path w="807085" h="3769360">
                  <a:moveTo>
                    <a:pt x="28549" y="12382"/>
                  </a:moveTo>
                  <a:lnTo>
                    <a:pt x="16167" y="0"/>
                  </a:lnTo>
                  <a:lnTo>
                    <a:pt x="12382" y="0"/>
                  </a:lnTo>
                  <a:lnTo>
                    <a:pt x="0" y="12382"/>
                  </a:lnTo>
                  <a:lnTo>
                    <a:pt x="0" y="3754488"/>
                  </a:lnTo>
                  <a:lnTo>
                    <a:pt x="0" y="3756380"/>
                  </a:lnTo>
                  <a:lnTo>
                    <a:pt x="12382" y="3768763"/>
                  </a:lnTo>
                  <a:lnTo>
                    <a:pt x="16167" y="3768763"/>
                  </a:lnTo>
                  <a:lnTo>
                    <a:pt x="28549" y="3756380"/>
                  </a:lnTo>
                  <a:lnTo>
                    <a:pt x="28549" y="12382"/>
                  </a:lnTo>
                  <a:close/>
                </a:path>
                <a:path w="807085" h="3769360">
                  <a:moveTo>
                    <a:pt x="806577" y="380085"/>
                  </a:moveTo>
                  <a:lnTo>
                    <a:pt x="790067" y="363575"/>
                  </a:lnTo>
                  <a:lnTo>
                    <a:pt x="223507" y="363575"/>
                  </a:lnTo>
                  <a:lnTo>
                    <a:pt x="206997" y="380085"/>
                  </a:lnTo>
                  <a:lnTo>
                    <a:pt x="206997" y="382612"/>
                  </a:lnTo>
                  <a:lnTo>
                    <a:pt x="206997" y="385140"/>
                  </a:lnTo>
                  <a:lnTo>
                    <a:pt x="223507" y="401650"/>
                  </a:lnTo>
                  <a:lnTo>
                    <a:pt x="790067" y="401650"/>
                  </a:lnTo>
                  <a:lnTo>
                    <a:pt x="806577" y="385140"/>
                  </a:lnTo>
                  <a:lnTo>
                    <a:pt x="806577" y="380085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6160" y="2155621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80"/>
                  </a:lnTo>
                  <a:lnTo>
                    <a:pt x="0" y="55575"/>
                  </a:lnTo>
                  <a:lnTo>
                    <a:pt x="0" y="321195"/>
                  </a:lnTo>
                  <a:lnTo>
                    <a:pt x="0" y="325107"/>
                  </a:lnTo>
                  <a:lnTo>
                    <a:pt x="14659" y="360502"/>
                  </a:lnTo>
                  <a:lnTo>
                    <a:pt x="51708" y="380301"/>
                  </a:lnTo>
                  <a:lnTo>
                    <a:pt x="55577" y="380682"/>
                  </a:lnTo>
                  <a:lnTo>
                    <a:pt x="315589" y="380682"/>
                  </a:lnTo>
                  <a:lnTo>
                    <a:pt x="350982" y="366014"/>
                  </a:lnTo>
                  <a:lnTo>
                    <a:pt x="370785" y="328968"/>
                  </a:lnTo>
                  <a:lnTo>
                    <a:pt x="371167" y="325107"/>
                  </a:lnTo>
                  <a:lnTo>
                    <a:pt x="371167" y="55575"/>
                  </a:lnTo>
                  <a:lnTo>
                    <a:pt x="356508" y="20180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6160" y="2155621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195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2" y="51701"/>
                  </a:lnTo>
                  <a:lnTo>
                    <a:pt x="1141" y="47879"/>
                  </a:lnTo>
                  <a:lnTo>
                    <a:pt x="1905" y="44043"/>
                  </a:lnTo>
                  <a:lnTo>
                    <a:pt x="3031" y="40322"/>
                  </a:lnTo>
                  <a:lnTo>
                    <a:pt x="4530" y="36715"/>
                  </a:lnTo>
                  <a:lnTo>
                    <a:pt x="6022" y="33108"/>
                  </a:lnTo>
                  <a:lnTo>
                    <a:pt x="7853" y="29679"/>
                  </a:lnTo>
                  <a:lnTo>
                    <a:pt x="10026" y="26428"/>
                  </a:lnTo>
                  <a:lnTo>
                    <a:pt x="12194" y="23177"/>
                  </a:lnTo>
                  <a:lnTo>
                    <a:pt x="14659" y="20180"/>
                  </a:lnTo>
                  <a:lnTo>
                    <a:pt x="17423" y="17424"/>
                  </a:lnTo>
                  <a:lnTo>
                    <a:pt x="20181" y="14655"/>
                  </a:lnTo>
                  <a:lnTo>
                    <a:pt x="23187" y="12192"/>
                  </a:lnTo>
                  <a:lnTo>
                    <a:pt x="26437" y="10020"/>
                  </a:lnTo>
                  <a:lnTo>
                    <a:pt x="29681" y="7848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53744" y="17424"/>
                  </a:lnTo>
                  <a:lnTo>
                    <a:pt x="356508" y="20180"/>
                  </a:lnTo>
                  <a:lnTo>
                    <a:pt x="370022" y="47879"/>
                  </a:lnTo>
                  <a:lnTo>
                    <a:pt x="370785" y="51701"/>
                  </a:lnTo>
                  <a:lnTo>
                    <a:pt x="371167" y="55575"/>
                  </a:lnTo>
                  <a:lnTo>
                    <a:pt x="371167" y="59474"/>
                  </a:lnTo>
                  <a:lnTo>
                    <a:pt x="371167" y="321195"/>
                  </a:lnTo>
                  <a:lnTo>
                    <a:pt x="371167" y="325107"/>
                  </a:lnTo>
                  <a:lnTo>
                    <a:pt x="370785" y="328968"/>
                  </a:lnTo>
                  <a:lnTo>
                    <a:pt x="370022" y="332803"/>
                  </a:lnTo>
                  <a:lnTo>
                    <a:pt x="369262" y="336638"/>
                  </a:lnTo>
                  <a:lnTo>
                    <a:pt x="361142" y="354241"/>
                  </a:lnTo>
                  <a:lnTo>
                    <a:pt x="358974" y="357492"/>
                  </a:lnTo>
                  <a:lnTo>
                    <a:pt x="356508" y="360502"/>
                  </a:lnTo>
                  <a:lnTo>
                    <a:pt x="353744" y="363258"/>
                  </a:lnTo>
                  <a:lnTo>
                    <a:pt x="350982" y="366014"/>
                  </a:lnTo>
                  <a:lnTo>
                    <a:pt x="334446" y="376148"/>
                  </a:lnTo>
                  <a:lnTo>
                    <a:pt x="330840" y="377647"/>
                  </a:lnTo>
                  <a:lnTo>
                    <a:pt x="327118" y="378777"/>
                  </a:lnTo>
                  <a:lnTo>
                    <a:pt x="323289" y="379539"/>
                  </a:lnTo>
                  <a:lnTo>
                    <a:pt x="319459" y="380301"/>
                  </a:lnTo>
                  <a:lnTo>
                    <a:pt x="315589" y="380682"/>
                  </a:lnTo>
                  <a:lnTo>
                    <a:pt x="311685" y="380682"/>
                  </a:lnTo>
                  <a:lnTo>
                    <a:pt x="59481" y="380682"/>
                  </a:lnTo>
                  <a:lnTo>
                    <a:pt x="55577" y="380682"/>
                  </a:lnTo>
                  <a:lnTo>
                    <a:pt x="51708" y="380301"/>
                  </a:lnTo>
                  <a:lnTo>
                    <a:pt x="47877" y="379539"/>
                  </a:lnTo>
                  <a:lnTo>
                    <a:pt x="44048" y="378777"/>
                  </a:lnTo>
                  <a:lnTo>
                    <a:pt x="40327" y="377647"/>
                  </a:lnTo>
                  <a:lnTo>
                    <a:pt x="36720" y="376148"/>
                  </a:lnTo>
                  <a:lnTo>
                    <a:pt x="33110" y="374650"/>
                  </a:lnTo>
                  <a:lnTo>
                    <a:pt x="17423" y="363258"/>
                  </a:lnTo>
                  <a:lnTo>
                    <a:pt x="14659" y="360502"/>
                  </a:lnTo>
                  <a:lnTo>
                    <a:pt x="12194" y="357492"/>
                  </a:lnTo>
                  <a:lnTo>
                    <a:pt x="10026" y="354241"/>
                  </a:lnTo>
                  <a:lnTo>
                    <a:pt x="7853" y="351002"/>
                  </a:lnTo>
                  <a:lnTo>
                    <a:pt x="6022" y="347573"/>
                  </a:lnTo>
                  <a:lnTo>
                    <a:pt x="4530" y="343966"/>
                  </a:lnTo>
                  <a:lnTo>
                    <a:pt x="3031" y="340347"/>
                  </a:lnTo>
                  <a:lnTo>
                    <a:pt x="1905" y="336638"/>
                  </a:lnTo>
                  <a:lnTo>
                    <a:pt x="1141" y="332803"/>
                  </a:lnTo>
                  <a:lnTo>
                    <a:pt x="382" y="328968"/>
                  </a:lnTo>
                  <a:lnTo>
                    <a:pt x="0" y="325107"/>
                  </a:lnTo>
                  <a:lnTo>
                    <a:pt x="0" y="321195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13499" y="2147669"/>
            <a:ext cx="17145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28854" y="2114360"/>
            <a:ext cx="5300345" cy="626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Impacto</a:t>
            </a:r>
            <a:endParaRPr sz="16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metaheuristicas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podem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ser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usados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em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diferentes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tipos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problemas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11398" y="3292906"/>
            <a:ext cx="980440" cy="390525"/>
            <a:chOff x="711398" y="3292906"/>
            <a:chExt cx="980440" cy="390525"/>
          </a:xfrm>
        </p:grpSpPr>
        <p:sp>
          <p:nvSpPr>
            <p:cNvPr id="15" name="object 15" descr=""/>
            <p:cNvSpPr/>
            <p:nvPr/>
          </p:nvSpPr>
          <p:spPr>
            <a:xfrm>
              <a:off x="1092085" y="3466147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69" y="0"/>
                  </a:moveTo>
                  <a:lnTo>
                    <a:pt x="16510" y="0"/>
                  </a:lnTo>
                  <a:lnTo>
                    <a:pt x="14079" y="482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69" y="38074"/>
                  </a:lnTo>
                  <a:lnTo>
                    <a:pt x="599579" y="21564"/>
                  </a:lnTo>
                  <a:lnTo>
                    <a:pt x="599579" y="16510"/>
                  </a:lnTo>
                  <a:lnTo>
                    <a:pt x="585495" y="482"/>
                  </a:lnTo>
                  <a:lnTo>
                    <a:pt x="583069" y="0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6160" y="329766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80"/>
                  </a:lnTo>
                  <a:lnTo>
                    <a:pt x="0" y="55575"/>
                  </a:lnTo>
                  <a:lnTo>
                    <a:pt x="0" y="321195"/>
                  </a:lnTo>
                  <a:lnTo>
                    <a:pt x="0" y="325107"/>
                  </a:lnTo>
                  <a:lnTo>
                    <a:pt x="14659" y="360502"/>
                  </a:lnTo>
                  <a:lnTo>
                    <a:pt x="51708" y="380301"/>
                  </a:lnTo>
                  <a:lnTo>
                    <a:pt x="55577" y="380682"/>
                  </a:lnTo>
                  <a:lnTo>
                    <a:pt x="315589" y="380682"/>
                  </a:lnTo>
                  <a:lnTo>
                    <a:pt x="350982" y="366026"/>
                  </a:lnTo>
                  <a:lnTo>
                    <a:pt x="370785" y="328980"/>
                  </a:lnTo>
                  <a:lnTo>
                    <a:pt x="371167" y="325107"/>
                  </a:lnTo>
                  <a:lnTo>
                    <a:pt x="371167" y="55575"/>
                  </a:lnTo>
                  <a:lnTo>
                    <a:pt x="356508" y="20180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6160" y="329766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195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2" y="51714"/>
                  </a:lnTo>
                  <a:lnTo>
                    <a:pt x="1141" y="47879"/>
                  </a:lnTo>
                  <a:lnTo>
                    <a:pt x="1905" y="44043"/>
                  </a:lnTo>
                  <a:lnTo>
                    <a:pt x="3031" y="40322"/>
                  </a:lnTo>
                  <a:lnTo>
                    <a:pt x="4530" y="36715"/>
                  </a:lnTo>
                  <a:lnTo>
                    <a:pt x="6022" y="33108"/>
                  </a:lnTo>
                  <a:lnTo>
                    <a:pt x="17423" y="17424"/>
                  </a:lnTo>
                  <a:lnTo>
                    <a:pt x="20181" y="14655"/>
                  </a:lnTo>
                  <a:lnTo>
                    <a:pt x="23187" y="12192"/>
                  </a:lnTo>
                  <a:lnTo>
                    <a:pt x="26437" y="10020"/>
                  </a:lnTo>
                  <a:lnTo>
                    <a:pt x="29681" y="7848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53744" y="17424"/>
                  </a:lnTo>
                  <a:lnTo>
                    <a:pt x="356508" y="20180"/>
                  </a:lnTo>
                  <a:lnTo>
                    <a:pt x="370022" y="47879"/>
                  </a:lnTo>
                  <a:lnTo>
                    <a:pt x="370785" y="51714"/>
                  </a:lnTo>
                  <a:lnTo>
                    <a:pt x="371167" y="55575"/>
                  </a:lnTo>
                  <a:lnTo>
                    <a:pt x="371167" y="59486"/>
                  </a:lnTo>
                  <a:lnTo>
                    <a:pt x="371167" y="321195"/>
                  </a:lnTo>
                  <a:lnTo>
                    <a:pt x="371167" y="325107"/>
                  </a:lnTo>
                  <a:lnTo>
                    <a:pt x="370785" y="328980"/>
                  </a:lnTo>
                  <a:lnTo>
                    <a:pt x="370022" y="332803"/>
                  </a:lnTo>
                  <a:lnTo>
                    <a:pt x="369262" y="336638"/>
                  </a:lnTo>
                  <a:lnTo>
                    <a:pt x="361142" y="354241"/>
                  </a:lnTo>
                  <a:lnTo>
                    <a:pt x="358974" y="357492"/>
                  </a:lnTo>
                  <a:lnTo>
                    <a:pt x="356508" y="360502"/>
                  </a:lnTo>
                  <a:lnTo>
                    <a:pt x="353744" y="363258"/>
                  </a:lnTo>
                  <a:lnTo>
                    <a:pt x="350982" y="366026"/>
                  </a:lnTo>
                  <a:lnTo>
                    <a:pt x="334446" y="376148"/>
                  </a:lnTo>
                  <a:lnTo>
                    <a:pt x="330840" y="377647"/>
                  </a:lnTo>
                  <a:lnTo>
                    <a:pt x="327118" y="378777"/>
                  </a:lnTo>
                  <a:lnTo>
                    <a:pt x="323289" y="379539"/>
                  </a:lnTo>
                  <a:lnTo>
                    <a:pt x="319459" y="380301"/>
                  </a:lnTo>
                  <a:lnTo>
                    <a:pt x="315589" y="380682"/>
                  </a:lnTo>
                  <a:lnTo>
                    <a:pt x="311685" y="380682"/>
                  </a:lnTo>
                  <a:lnTo>
                    <a:pt x="59481" y="380682"/>
                  </a:lnTo>
                  <a:lnTo>
                    <a:pt x="55577" y="380682"/>
                  </a:lnTo>
                  <a:lnTo>
                    <a:pt x="51708" y="380301"/>
                  </a:lnTo>
                  <a:lnTo>
                    <a:pt x="47877" y="379539"/>
                  </a:lnTo>
                  <a:lnTo>
                    <a:pt x="44048" y="378777"/>
                  </a:lnTo>
                  <a:lnTo>
                    <a:pt x="40327" y="377647"/>
                  </a:lnTo>
                  <a:lnTo>
                    <a:pt x="36720" y="376148"/>
                  </a:lnTo>
                  <a:lnTo>
                    <a:pt x="33110" y="374662"/>
                  </a:lnTo>
                  <a:lnTo>
                    <a:pt x="29681" y="372833"/>
                  </a:lnTo>
                  <a:lnTo>
                    <a:pt x="26437" y="370662"/>
                  </a:lnTo>
                  <a:lnTo>
                    <a:pt x="23187" y="368490"/>
                  </a:lnTo>
                  <a:lnTo>
                    <a:pt x="20181" y="366026"/>
                  </a:lnTo>
                  <a:lnTo>
                    <a:pt x="17423" y="363258"/>
                  </a:lnTo>
                  <a:lnTo>
                    <a:pt x="14659" y="360502"/>
                  </a:lnTo>
                  <a:lnTo>
                    <a:pt x="12194" y="357492"/>
                  </a:lnTo>
                  <a:lnTo>
                    <a:pt x="10026" y="354241"/>
                  </a:lnTo>
                  <a:lnTo>
                    <a:pt x="7853" y="351002"/>
                  </a:lnTo>
                  <a:lnTo>
                    <a:pt x="6022" y="347573"/>
                  </a:lnTo>
                  <a:lnTo>
                    <a:pt x="4530" y="343966"/>
                  </a:lnTo>
                  <a:lnTo>
                    <a:pt x="3031" y="340360"/>
                  </a:lnTo>
                  <a:lnTo>
                    <a:pt x="1905" y="336638"/>
                  </a:lnTo>
                  <a:lnTo>
                    <a:pt x="1141" y="332803"/>
                  </a:lnTo>
                  <a:lnTo>
                    <a:pt x="382" y="328980"/>
                  </a:lnTo>
                  <a:lnTo>
                    <a:pt x="0" y="325107"/>
                  </a:lnTo>
                  <a:lnTo>
                    <a:pt x="0" y="321195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3499" y="3289729"/>
            <a:ext cx="17145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28854" y="3256420"/>
            <a:ext cx="3051175" cy="626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Restrições</a:t>
            </a:r>
            <a:endParaRPr sz="16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penalidades</a:t>
            </a:r>
            <a:r>
              <a:rPr dirty="0" sz="1350" spc="-6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6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solucoes</a:t>
            </a:r>
            <a:r>
              <a:rPr dirty="0" sz="1350" spc="-6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encontradas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11402" y="4434957"/>
            <a:ext cx="980440" cy="381000"/>
            <a:chOff x="711402" y="4434957"/>
            <a:chExt cx="980440" cy="381000"/>
          </a:xfrm>
        </p:grpSpPr>
        <p:sp>
          <p:nvSpPr>
            <p:cNvPr id="21" name="object 21" descr=""/>
            <p:cNvSpPr/>
            <p:nvPr/>
          </p:nvSpPr>
          <p:spPr>
            <a:xfrm>
              <a:off x="1092085" y="4608194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69" y="0"/>
                  </a:moveTo>
                  <a:lnTo>
                    <a:pt x="16510" y="0"/>
                  </a:lnTo>
                  <a:lnTo>
                    <a:pt x="14079" y="482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69" y="38074"/>
                  </a:lnTo>
                  <a:lnTo>
                    <a:pt x="599579" y="21564"/>
                  </a:lnTo>
                  <a:lnTo>
                    <a:pt x="599579" y="16510"/>
                  </a:lnTo>
                  <a:lnTo>
                    <a:pt x="585495" y="482"/>
                  </a:lnTo>
                  <a:lnTo>
                    <a:pt x="583069" y="0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6160" y="443971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9" y="350977"/>
                  </a:lnTo>
                  <a:lnTo>
                    <a:pt x="51708" y="370789"/>
                  </a:lnTo>
                  <a:lnTo>
                    <a:pt x="55577" y="371170"/>
                  </a:lnTo>
                  <a:lnTo>
                    <a:pt x="315589" y="371170"/>
                  </a:lnTo>
                  <a:lnTo>
                    <a:pt x="350982" y="356514"/>
                  </a:lnTo>
                  <a:lnTo>
                    <a:pt x="370785" y="319455"/>
                  </a:lnTo>
                  <a:lnTo>
                    <a:pt x="371167" y="315595"/>
                  </a:lnTo>
                  <a:lnTo>
                    <a:pt x="371167" y="55575"/>
                  </a:lnTo>
                  <a:lnTo>
                    <a:pt x="356508" y="20193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6160" y="443971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2" y="51714"/>
                  </a:lnTo>
                  <a:lnTo>
                    <a:pt x="1141" y="47879"/>
                  </a:lnTo>
                  <a:lnTo>
                    <a:pt x="1905" y="44043"/>
                  </a:lnTo>
                  <a:lnTo>
                    <a:pt x="3031" y="40322"/>
                  </a:lnTo>
                  <a:lnTo>
                    <a:pt x="4530" y="36715"/>
                  </a:lnTo>
                  <a:lnTo>
                    <a:pt x="6022" y="33108"/>
                  </a:lnTo>
                  <a:lnTo>
                    <a:pt x="7853" y="29692"/>
                  </a:lnTo>
                  <a:lnTo>
                    <a:pt x="10026" y="26441"/>
                  </a:lnTo>
                  <a:lnTo>
                    <a:pt x="12194" y="23190"/>
                  </a:lnTo>
                  <a:lnTo>
                    <a:pt x="14659" y="20193"/>
                  </a:lnTo>
                  <a:lnTo>
                    <a:pt x="17423" y="17424"/>
                  </a:lnTo>
                  <a:lnTo>
                    <a:pt x="20181" y="14655"/>
                  </a:lnTo>
                  <a:lnTo>
                    <a:pt x="23187" y="12192"/>
                  </a:lnTo>
                  <a:lnTo>
                    <a:pt x="26437" y="10033"/>
                  </a:lnTo>
                  <a:lnTo>
                    <a:pt x="29681" y="7848"/>
                  </a:lnTo>
                  <a:lnTo>
                    <a:pt x="33110" y="6019"/>
                  </a:lnTo>
                  <a:lnTo>
                    <a:pt x="36720" y="4533"/>
                  </a:lnTo>
                  <a:lnTo>
                    <a:pt x="40327" y="3035"/>
                  </a:lnTo>
                  <a:lnTo>
                    <a:pt x="44048" y="1905"/>
                  </a:lnTo>
                  <a:lnTo>
                    <a:pt x="47877" y="1143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23289" y="1143"/>
                  </a:lnTo>
                  <a:lnTo>
                    <a:pt x="327118" y="1905"/>
                  </a:lnTo>
                  <a:lnTo>
                    <a:pt x="330840" y="3035"/>
                  </a:lnTo>
                  <a:lnTo>
                    <a:pt x="334446" y="4533"/>
                  </a:lnTo>
                  <a:lnTo>
                    <a:pt x="338053" y="6019"/>
                  </a:lnTo>
                  <a:lnTo>
                    <a:pt x="341481" y="7848"/>
                  </a:lnTo>
                  <a:lnTo>
                    <a:pt x="344731" y="10033"/>
                  </a:lnTo>
                  <a:lnTo>
                    <a:pt x="347980" y="12192"/>
                  </a:lnTo>
                  <a:lnTo>
                    <a:pt x="350982" y="14655"/>
                  </a:lnTo>
                  <a:lnTo>
                    <a:pt x="353744" y="17424"/>
                  </a:lnTo>
                  <a:lnTo>
                    <a:pt x="356508" y="20193"/>
                  </a:lnTo>
                  <a:lnTo>
                    <a:pt x="358974" y="23190"/>
                  </a:lnTo>
                  <a:lnTo>
                    <a:pt x="361142" y="26441"/>
                  </a:lnTo>
                  <a:lnTo>
                    <a:pt x="363310" y="29692"/>
                  </a:lnTo>
                  <a:lnTo>
                    <a:pt x="370022" y="47879"/>
                  </a:lnTo>
                  <a:lnTo>
                    <a:pt x="370785" y="51714"/>
                  </a:lnTo>
                  <a:lnTo>
                    <a:pt x="371167" y="55575"/>
                  </a:lnTo>
                  <a:lnTo>
                    <a:pt x="371167" y="59486"/>
                  </a:lnTo>
                  <a:lnTo>
                    <a:pt x="371167" y="311683"/>
                  </a:lnTo>
                  <a:lnTo>
                    <a:pt x="371167" y="315595"/>
                  </a:lnTo>
                  <a:lnTo>
                    <a:pt x="370785" y="319455"/>
                  </a:lnTo>
                  <a:lnTo>
                    <a:pt x="370022" y="323291"/>
                  </a:lnTo>
                  <a:lnTo>
                    <a:pt x="369262" y="327113"/>
                  </a:lnTo>
                  <a:lnTo>
                    <a:pt x="368131" y="330835"/>
                  </a:lnTo>
                  <a:lnTo>
                    <a:pt x="366638" y="334441"/>
                  </a:lnTo>
                  <a:lnTo>
                    <a:pt x="365145" y="338061"/>
                  </a:lnTo>
                  <a:lnTo>
                    <a:pt x="363310" y="341490"/>
                  </a:lnTo>
                  <a:lnTo>
                    <a:pt x="361142" y="344728"/>
                  </a:lnTo>
                  <a:lnTo>
                    <a:pt x="358974" y="347980"/>
                  </a:lnTo>
                  <a:lnTo>
                    <a:pt x="356508" y="350977"/>
                  </a:lnTo>
                  <a:lnTo>
                    <a:pt x="353744" y="353745"/>
                  </a:lnTo>
                  <a:lnTo>
                    <a:pt x="350982" y="356514"/>
                  </a:lnTo>
                  <a:lnTo>
                    <a:pt x="347980" y="358978"/>
                  </a:lnTo>
                  <a:lnTo>
                    <a:pt x="344731" y="361137"/>
                  </a:lnTo>
                  <a:lnTo>
                    <a:pt x="341481" y="363308"/>
                  </a:lnTo>
                  <a:lnTo>
                    <a:pt x="338053" y="365150"/>
                  </a:lnTo>
                  <a:lnTo>
                    <a:pt x="334446" y="366636"/>
                  </a:lnTo>
                  <a:lnTo>
                    <a:pt x="330840" y="368134"/>
                  </a:lnTo>
                  <a:lnTo>
                    <a:pt x="327118" y="369265"/>
                  </a:lnTo>
                  <a:lnTo>
                    <a:pt x="323289" y="370027"/>
                  </a:lnTo>
                  <a:lnTo>
                    <a:pt x="319459" y="370789"/>
                  </a:lnTo>
                  <a:lnTo>
                    <a:pt x="315589" y="371170"/>
                  </a:lnTo>
                  <a:lnTo>
                    <a:pt x="311685" y="371170"/>
                  </a:lnTo>
                  <a:lnTo>
                    <a:pt x="59481" y="371170"/>
                  </a:lnTo>
                  <a:lnTo>
                    <a:pt x="55577" y="371170"/>
                  </a:lnTo>
                  <a:lnTo>
                    <a:pt x="51708" y="370789"/>
                  </a:lnTo>
                  <a:lnTo>
                    <a:pt x="47877" y="370027"/>
                  </a:lnTo>
                  <a:lnTo>
                    <a:pt x="44048" y="369265"/>
                  </a:lnTo>
                  <a:lnTo>
                    <a:pt x="40327" y="368134"/>
                  </a:lnTo>
                  <a:lnTo>
                    <a:pt x="36720" y="366636"/>
                  </a:lnTo>
                  <a:lnTo>
                    <a:pt x="33110" y="365150"/>
                  </a:lnTo>
                  <a:lnTo>
                    <a:pt x="29681" y="363308"/>
                  </a:lnTo>
                  <a:lnTo>
                    <a:pt x="26437" y="361137"/>
                  </a:lnTo>
                  <a:lnTo>
                    <a:pt x="23187" y="358978"/>
                  </a:lnTo>
                  <a:lnTo>
                    <a:pt x="20181" y="356514"/>
                  </a:lnTo>
                  <a:lnTo>
                    <a:pt x="17423" y="353745"/>
                  </a:lnTo>
                  <a:lnTo>
                    <a:pt x="14659" y="350977"/>
                  </a:lnTo>
                  <a:lnTo>
                    <a:pt x="12194" y="347980"/>
                  </a:lnTo>
                  <a:lnTo>
                    <a:pt x="10026" y="344728"/>
                  </a:lnTo>
                  <a:lnTo>
                    <a:pt x="7853" y="341490"/>
                  </a:lnTo>
                  <a:lnTo>
                    <a:pt x="6022" y="338061"/>
                  </a:lnTo>
                  <a:lnTo>
                    <a:pt x="4530" y="334441"/>
                  </a:lnTo>
                  <a:lnTo>
                    <a:pt x="3031" y="330835"/>
                  </a:lnTo>
                  <a:lnTo>
                    <a:pt x="1905" y="327113"/>
                  </a:lnTo>
                  <a:lnTo>
                    <a:pt x="1141" y="323291"/>
                  </a:lnTo>
                  <a:lnTo>
                    <a:pt x="382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13499" y="4431776"/>
            <a:ext cx="17145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28854" y="4398468"/>
            <a:ext cx="6062345" cy="11404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Algoritmo</a:t>
            </a:r>
            <a:r>
              <a:rPr dirty="0" sz="1650" spc="11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Evolutivo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24900"/>
              </a:lnSpc>
              <a:spcBef>
                <a:spcPts val="690"/>
              </a:spcBef>
            </a:pP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Simulação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evolução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natural,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operadores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seleção,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cruzamento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e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mutação,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buscando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encontrar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indivíduos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mais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aptos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(soluções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que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atendem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melhor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às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restrições).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85102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Metaheurísticas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15" y="2499807"/>
            <a:ext cx="6566534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Estratégias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inteligentes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guiar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algoritmo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evolutivo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na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busca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pela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melhor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solução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38515" y="3113660"/>
            <a:ext cx="216090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FFFFFF"/>
                </a:solidFill>
                <a:latin typeface="Roboto Lt"/>
                <a:cs typeface="Roboto Lt"/>
              </a:rPr>
              <a:t>Algoritmos</a:t>
            </a:r>
            <a:r>
              <a:rPr dirty="0" sz="1650" spc="1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Roboto Lt"/>
                <a:cs typeface="Roboto Lt"/>
              </a:rPr>
              <a:t>Genéticos: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38515" y="3523848"/>
            <a:ext cx="2348865" cy="8343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41910">
              <a:lnSpc>
                <a:spcPct val="131800"/>
              </a:lnSpc>
              <a:spcBef>
                <a:spcPts val="60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Simulam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seleção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natural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reprodução</a:t>
            </a:r>
            <a:r>
              <a:rPr dirty="0" sz="1350" spc="-6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6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otimizar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populações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soluções.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99279" y="3113660"/>
            <a:ext cx="205422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FFFFFF"/>
                </a:solidFill>
                <a:latin typeface="Roboto Lt"/>
                <a:cs typeface="Roboto Lt"/>
              </a:rPr>
              <a:t>Colônia</a:t>
            </a:r>
            <a:r>
              <a:rPr dirty="0" sz="1650" spc="8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FFFFFF"/>
                </a:solidFill>
                <a:latin typeface="Roboto Lt"/>
                <a:cs typeface="Roboto Lt"/>
              </a:rPr>
              <a:t>de</a:t>
            </a:r>
            <a:r>
              <a:rPr dirty="0" sz="1650" spc="9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Roboto Lt"/>
                <a:cs typeface="Roboto Lt"/>
              </a:rPr>
              <a:t>Formigas:</a:t>
            </a:r>
            <a:endParaRPr sz="1650">
              <a:latin typeface="Roboto Lt"/>
              <a:cs typeface="Roboto L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99279" y="3523848"/>
            <a:ext cx="2441575" cy="11106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50"/>
              </a:spcBef>
            </a:pP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Inspirado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na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busca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alimento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pelas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formigas,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utilizando feromônios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virtuais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guiar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busca.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60945" y="3127931"/>
            <a:ext cx="155130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Swarm </a:t>
            </a:r>
            <a:r>
              <a:rPr dirty="0" sz="1350" spc="-10" b="1">
                <a:solidFill>
                  <a:srgbClr val="CFD0D8"/>
                </a:solidFill>
                <a:latin typeface="Roboto"/>
                <a:cs typeface="Roboto"/>
              </a:rPr>
              <a:t>Intelligence: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60945" y="3495287"/>
            <a:ext cx="2373630" cy="11106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50"/>
              </a:spcBef>
            </a:pP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Encontra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soluções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através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da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interação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comunicação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entre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agentes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autônomos,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como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abelhas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ou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peixes.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0" name="object 10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809" rIns="0" bIns="0" rtlCol="0" vert="horz">
            <a:spAutoFit/>
          </a:bodyPr>
          <a:lstStyle/>
          <a:p>
            <a:pPr marL="113030" marR="5080">
              <a:lnSpc>
                <a:spcPts val="4200"/>
              </a:lnSpc>
              <a:spcBef>
                <a:spcPts val="40"/>
              </a:spcBef>
            </a:pPr>
            <a:r>
              <a:rPr dirty="0" b="1">
                <a:latin typeface="Roboto"/>
                <a:cs typeface="Roboto"/>
              </a:rPr>
              <a:t>Passo</a:t>
            </a:r>
            <a:r>
              <a:rPr dirty="0" spc="-1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2: </a:t>
            </a:r>
            <a:r>
              <a:rPr dirty="0" spc="55" b="1">
                <a:latin typeface="Roboto"/>
                <a:cs typeface="Roboto"/>
              </a:rPr>
              <a:t>As</a:t>
            </a:r>
            <a:r>
              <a:rPr dirty="0" spc="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Ferramentas</a:t>
            </a:r>
            <a:r>
              <a:rPr dirty="0" spc="5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(Linguagem </a:t>
            </a:r>
            <a:r>
              <a:rPr dirty="0" b="1">
                <a:latin typeface="Roboto"/>
                <a:cs typeface="Roboto"/>
              </a:rPr>
              <a:t>Python</a:t>
            </a:r>
            <a:r>
              <a:rPr dirty="0" spc="-30" b="1">
                <a:latin typeface="Roboto"/>
                <a:cs typeface="Roboto"/>
              </a:rPr>
              <a:t> </a:t>
            </a:r>
            <a:r>
              <a:rPr dirty="0" spc="70" b="1">
                <a:latin typeface="Roboto"/>
                <a:cs typeface="Roboto"/>
              </a:rPr>
              <a:t>e</a:t>
            </a:r>
            <a:r>
              <a:rPr dirty="0" spc="-25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Bibliotecas):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15" y="2680629"/>
            <a:ext cx="5356860" cy="203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DEAP: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código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aberto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algoritmos</a:t>
            </a:r>
            <a:r>
              <a:rPr dirty="0" sz="1350" spc="-4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evolutivos.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ts val="3600"/>
              </a:lnSpc>
              <a:spcBef>
                <a:spcPts val="375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NumPy: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cálculos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numéricos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manipulação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arrays.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SciPy: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funções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matemáticas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científicas.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Pandas: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manipulação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análise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dados.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Pandapower: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simulação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sistemas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elétricos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4" name="object 4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34039" cy="644042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0734040" cy="6440805"/>
          </a:xfrm>
          <a:custGeom>
            <a:avLst/>
            <a:gdLst/>
            <a:ahLst/>
            <a:cxnLst/>
            <a:rect l="l" t="t" r="r" b="b"/>
            <a:pathLst>
              <a:path w="10734040" h="6440805">
                <a:moveTo>
                  <a:pt x="10734039" y="0"/>
                </a:moveTo>
                <a:lnTo>
                  <a:pt x="0" y="0"/>
                </a:lnTo>
                <a:lnTo>
                  <a:pt x="0" y="6440423"/>
                </a:lnTo>
                <a:lnTo>
                  <a:pt x="10734039" y="6440423"/>
                </a:lnTo>
                <a:lnTo>
                  <a:pt x="10734039" y="0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7975" y="416304"/>
            <a:ext cx="7312659" cy="100901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ts val="3940"/>
              </a:lnSpc>
              <a:spcBef>
                <a:spcPts val="60"/>
              </a:spcBef>
            </a:pPr>
            <a:r>
              <a:rPr dirty="0" sz="3150" b="1">
                <a:latin typeface="Roboto"/>
                <a:cs typeface="Roboto"/>
              </a:rPr>
              <a:t>Passo</a:t>
            </a:r>
            <a:r>
              <a:rPr dirty="0" sz="3150" spc="-20" b="1">
                <a:latin typeface="Roboto"/>
                <a:cs typeface="Roboto"/>
              </a:rPr>
              <a:t> </a:t>
            </a:r>
            <a:r>
              <a:rPr dirty="0" sz="3150" b="1">
                <a:latin typeface="Roboto"/>
                <a:cs typeface="Roboto"/>
              </a:rPr>
              <a:t>3:</a:t>
            </a:r>
            <a:r>
              <a:rPr dirty="0" sz="3150" spc="-15" b="1">
                <a:latin typeface="Roboto"/>
                <a:cs typeface="Roboto"/>
              </a:rPr>
              <a:t> </a:t>
            </a:r>
            <a:r>
              <a:rPr dirty="0" sz="3150" b="1">
                <a:latin typeface="Roboto"/>
                <a:cs typeface="Roboto"/>
              </a:rPr>
              <a:t>O</a:t>
            </a:r>
            <a:r>
              <a:rPr dirty="0" sz="3150" spc="-15" b="1">
                <a:latin typeface="Roboto"/>
                <a:cs typeface="Roboto"/>
              </a:rPr>
              <a:t> </a:t>
            </a:r>
            <a:r>
              <a:rPr dirty="0" sz="3150" b="1">
                <a:latin typeface="Roboto"/>
                <a:cs typeface="Roboto"/>
              </a:rPr>
              <a:t>Algoritmo</a:t>
            </a:r>
            <a:r>
              <a:rPr dirty="0" sz="3150" spc="-15" b="1">
                <a:latin typeface="Roboto"/>
                <a:cs typeface="Roboto"/>
              </a:rPr>
              <a:t> </a:t>
            </a:r>
            <a:r>
              <a:rPr dirty="0" sz="3150" b="1">
                <a:latin typeface="Roboto"/>
                <a:cs typeface="Roboto"/>
              </a:rPr>
              <a:t>Evolutivo</a:t>
            </a:r>
            <a:r>
              <a:rPr dirty="0" sz="3150" spc="-15" b="1">
                <a:latin typeface="Roboto"/>
                <a:cs typeface="Roboto"/>
              </a:rPr>
              <a:t> </a:t>
            </a:r>
            <a:r>
              <a:rPr dirty="0" sz="3150" b="1">
                <a:latin typeface="Roboto"/>
                <a:cs typeface="Roboto"/>
              </a:rPr>
              <a:t>(O</a:t>
            </a:r>
            <a:r>
              <a:rPr dirty="0" sz="3150" spc="-15" b="1">
                <a:latin typeface="Roboto"/>
                <a:cs typeface="Roboto"/>
              </a:rPr>
              <a:t> </a:t>
            </a:r>
            <a:r>
              <a:rPr dirty="0" sz="3150" spc="-10" b="1">
                <a:latin typeface="Roboto"/>
                <a:cs typeface="Roboto"/>
              </a:rPr>
              <a:t>Motor </a:t>
            </a:r>
            <a:r>
              <a:rPr dirty="0" sz="3150" b="1">
                <a:latin typeface="Roboto"/>
                <a:cs typeface="Roboto"/>
              </a:rPr>
              <a:t>da</a:t>
            </a:r>
            <a:r>
              <a:rPr dirty="0" sz="3150" spc="-5" b="1">
                <a:latin typeface="Roboto"/>
                <a:cs typeface="Roboto"/>
              </a:rPr>
              <a:t> </a:t>
            </a:r>
            <a:r>
              <a:rPr dirty="0" sz="3150" spc="-10" b="1">
                <a:latin typeface="Roboto"/>
                <a:cs typeface="Roboto"/>
              </a:rPr>
              <a:t>Otimização):</a:t>
            </a:r>
            <a:endParaRPr sz="315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37975" y="1735488"/>
            <a:ext cx="7542530" cy="3823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3045">
              <a:lnSpc>
                <a:spcPct val="126699"/>
              </a:lnSpc>
              <a:spcBef>
                <a:spcPts val="95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Definição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da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Função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Fitness:</a:t>
            </a:r>
            <a:r>
              <a:rPr dirty="0" sz="1250" spc="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Criamos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uma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função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que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avalia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qualidade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uma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solução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candidata,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levando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em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conta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os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parâmetros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restrições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problema.</a:t>
            </a:r>
            <a:endParaRPr sz="1250">
              <a:latin typeface="Roboto"/>
              <a:cs typeface="Roboto"/>
            </a:endParaRPr>
          </a:p>
          <a:p>
            <a:pPr marL="12700" marR="426084">
              <a:lnSpc>
                <a:spcPct val="126699"/>
              </a:lnSpc>
              <a:spcBef>
                <a:spcPts val="1405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 Criação da População</a:t>
            </a:r>
            <a:r>
              <a:rPr dirty="0" sz="1250" spc="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Inicial:</a:t>
            </a:r>
            <a:r>
              <a:rPr dirty="0" sz="1250" spc="1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Geramos um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conjunto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inicial de soluções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candidatas,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representando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possíveis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configurações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do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sistema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elétrico.</a:t>
            </a:r>
            <a:endParaRPr sz="1250">
              <a:latin typeface="Roboto"/>
              <a:cs typeface="Roboto"/>
            </a:endParaRPr>
          </a:p>
          <a:p>
            <a:pPr marL="12700" marR="436880">
              <a:lnSpc>
                <a:spcPct val="126699"/>
              </a:lnSpc>
              <a:spcBef>
                <a:spcPts val="1410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 Seleção</a:t>
            </a:r>
            <a:r>
              <a:rPr dirty="0" sz="1250" spc="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Indivíduos:</a:t>
            </a:r>
            <a:r>
              <a:rPr dirty="0" sz="1250" spc="1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Escolhemos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os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indivíduos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mais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20">
                <a:solidFill>
                  <a:srgbClr val="CFD0D8"/>
                </a:solidFill>
                <a:latin typeface="Roboto"/>
                <a:cs typeface="Roboto"/>
              </a:rPr>
              <a:t>"aptos"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da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população,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base na</a:t>
            </a:r>
            <a:r>
              <a:rPr dirty="0" sz="1250" spc="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função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fitness,</a:t>
            </a:r>
            <a:r>
              <a:rPr dirty="0" sz="12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continuar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no</a:t>
            </a:r>
            <a:r>
              <a:rPr dirty="0" sz="12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processo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evolutivo.</a:t>
            </a:r>
            <a:endParaRPr sz="1250">
              <a:latin typeface="Roboto"/>
              <a:cs typeface="Roboto"/>
            </a:endParaRPr>
          </a:p>
          <a:p>
            <a:pPr marL="12700" marR="5080">
              <a:lnSpc>
                <a:spcPct val="126699"/>
              </a:lnSpc>
              <a:spcBef>
                <a:spcPts val="1405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250" spc="-1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Cruzamento:</a:t>
            </a:r>
            <a:r>
              <a:rPr dirty="0" sz="1250" spc="-1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Combinamos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características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indivíduos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selecionados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gerar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novas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soluções,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50">
                <a:solidFill>
                  <a:srgbClr val="CFD0D8"/>
                </a:solidFill>
                <a:latin typeface="Roboto"/>
                <a:cs typeface="Roboto"/>
              </a:rPr>
              <a:t>o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objetivo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encontrar</a:t>
            </a:r>
            <a:r>
              <a:rPr dirty="0" sz="12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combinações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melhores.</a:t>
            </a:r>
            <a:endParaRPr sz="1250">
              <a:latin typeface="Roboto"/>
              <a:cs typeface="Roboto"/>
            </a:endParaRPr>
          </a:p>
          <a:p>
            <a:pPr marL="12700" marR="395605">
              <a:lnSpc>
                <a:spcPct val="126699"/>
              </a:lnSpc>
              <a:spcBef>
                <a:spcPts val="1480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250" spc="-1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Mutação: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Introduzimos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pequenas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alterações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aleatórias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nas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soluções,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explorando</a:t>
            </a:r>
            <a:r>
              <a:rPr dirty="0" sz="12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novas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regiões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do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espaço</a:t>
            </a:r>
            <a:r>
              <a:rPr dirty="0" sz="1250" spc="1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busca.</a:t>
            </a:r>
            <a:endParaRPr sz="1250">
              <a:latin typeface="Roboto"/>
              <a:cs typeface="Roboto"/>
            </a:endParaRPr>
          </a:p>
          <a:p>
            <a:pPr marL="12700" marR="101600">
              <a:lnSpc>
                <a:spcPct val="126699"/>
              </a:lnSpc>
              <a:spcBef>
                <a:spcPts val="1405"/>
              </a:spcBef>
            </a:pP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b="1">
                <a:solidFill>
                  <a:srgbClr val="CFD0D8"/>
                </a:solidFill>
                <a:latin typeface="Roboto"/>
                <a:cs typeface="Roboto"/>
              </a:rPr>
              <a:t>Convergência:</a:t>
            </a:r>
            <a:r>
              <a:rPr dirty="0" sz="1250" spc="-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processo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iterativo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continua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até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que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algoritmo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atinja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um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critério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parada,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25">
                <a:solidFill>
                  <a:srgbClr val="CFD0D8"/>
                </a:solidFill>
                <a:latin typeface="Roboto"/>
                <a:cs typeface="Roboto"/>
              </a:rPr>
              <a:t>um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número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máximo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gerações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ou uma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solução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>
                <a:solidFill>
                  <a:srgbClr val="CFD0D8"/>
                </a:solidFill>
                <a:latin typeface="Roboto"/>
                <a:cs typeface="Roboto"/>
              </a:rPr>
              <a:t>qualidade</a:t>
            </a:r>
            <a:r>
              <a:rPr dirty="0" sz="1250" spc="-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250" spc="-10">
                <a:solidFill>
                  <a:srgbClr val="CFD0D8"/>
                </a:solidFill>
                <a:latin typeface="Roboto"/>
                <a:cs typeface="Roboto"/>
              </a:rPr>
              <a:t>suficiente.</a:t>
            </a:r>
            <a:endParaRPr sz="1250">
              <a:latin typeface="Roboto"/>
              <a:cs typeface="Roboto"/>
            </a:endParaRPr>
          </a:p>
        </p:txBody>
      </p:sp>
      <p:pic>
        <p:nvPicPr>
          <p:cNvPr id="6" name="object 6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7097" y="5927575"/>
            <a:ext cx="1647675" cy="393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7321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20"/>
              </a:spcBef>
            </a:pPr>
            <a:r>
              <a:rPr dirty="0"/>
              <a:t>Simulação</a:t>
            </a:r>
            <a:r>
              <a:rPr dirty="0" spc="-60"/>
              <a:t> </a:t>
            </a:r>
            <a:r>
              <a:rPr dirty="0"/>
              <a:t>Evolutiva</a:t>
            </a:r>
            <a:r>
              <a:rPr dirty="0" spc="-50"/>
              <a:t> </a:t>
            </a:r>
            <a:r>
              <a:rPr dirty="0"/>
              <a:t>em</a:t>
            </a:r>
            <a:r>
              <a:rPr dirty="0" spc="-50"/>
              <a:t> </a:t>
            </a:r>
            <a:r>
              <a:rPr dirty="0" spc="-10"/>
              <a:t>Python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55965" y="2531541"/>
            <a:ext cx="3978275" cy="1275715"/>
            <a:chOff x="1655965" y="2531541"/>
            <a:chExt cx="3978275" cy="1275715"/>
          </a:xfrm>
        </p:grpSpPr>
        <p:sp>
          <p:nvSpPr>
            <p:cNvPr id="4" name="object 4" descr=""/>
            <p:cNvSpPr/>
            <p:nvPr/>
          </p:nvSpPr>
          <p:spPr>
            <a:xfrm>
              <a:off x="1660728" y="2536304"/>
              <a:ext cx="3968750" cy="1266190"/>
            </a:xfrm>
            <a:custGeom>
              <a:avLst/>
              <a:gdLst/>
              <a:ahLst/>
              <a:cxnLst/>
              <a:rect l="l" t="t" r="r" b="b"/>
              <a:pathLst>
                <a:path w="3968750" h="1266189">
                  <a:moveTo>
                    <a:pt x="3913047" y="0"/>
                  </a:moveTo>
                  <a:lnTo>
                    <a:pt x="55575" y="0"/>
                  </a:lnTo>
                  <a:lnTo>
                    <a:pt x="51714" y="368"/>
                  </a:lnTo>
                  <a:lnTo>
                    <a:pt x="14655" y="20180"/>
                  </a:lnTo>
                  <a:lnTo>
                    <a:pt x="0" y="55562"/>
                  </a:lnTo>
                  <a:lnTo>
                    <a:pt x="0" y="1206284"/>
                  </a:lnTo>
                  <a:lnTo>
                    <a:pt x="0" y="1210183"/>
                  </a:lnTo>
                  <a:lnTo>
                    <a:pt x="14655" y="1245577"/>
                  </a:lnTo>
                  <a:lnTo>
                    <a:pt x="51714" y="1265377"/>
                  </a:lnTo>
                  <a:lnTo>
                    <a:pt x="55575" y="1265758"/>
                  </a:lnTo>
                  <a:lnTo>
                    <a:pt x="3913047" y="1265758"/>
                  </a:lnTo>
                  <a:lnTo>
                    <a:pt x="3948430" y="1251102"/>
                  </a:lnTo>
                  <a:lnTo>
                    <a:pt x="3968242" y="1214056"/>
                  </a:lnTo>
                  <a:lnTo>
                    <a:pt x="3968610" y="1210183"/>
                  </a:lnTo>
                  <a:lnTo>
                    <a:pt x="3968610" y="55562"/>
                  </a:lnTo>
                  <a:lnTo>
                    <a:pt x="3953954" y="20180"/>
                  </a:lnTo>
                  <a:lnTo>
                    <a:pt x="3916908" y="368"/>
                  </a:lnTo>
                  <a:lnTo>
                    <a:pt x="3913047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60728" y="2536304"/>
              <a:ext cx="3968750" cy="1266190"/>
            </a:xfrm>
            <a:custGeom>
              <a:avLst/>
              <a:gdLst/>
              <a:ahLst/>
              <a:cxnLst/>
              <a:rect l="l" t="t" r="r" b="b"/>
              <a:pathLst>
                <a:path w="3968750" h="1266189">
                  <a:moveTo>
                    <a:pt x="0" y="1206284"/>
                  </a:moveTo>
                  <a:lnTo>
                    <a:pt x="0" y="59474"/>
                  </a:lnTo>
                  <a:lnTo>
                    <a:pt x="0" y="55562"/>
                  </a:lnTo>
                  <a:lnTo>
                    <a:pt x="381" y="51701"/>
                  </a:lnTo>
                  <a:lnTo>
                    <a:pt x="1143" y="47866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26441" y="10020"/>
                  </a:lnTo>
                  <a:lnTo>
                    <a:pt x="29679" y="7848"/>
                  </a:lnTo>
                  <a:lnTo>
                    <a:pt x="33108" y="6007"/>
                  </a:lnTo>
                  <a:lnTo>
                    <a:pt x="36715" y="4521"/>
                  </a:lnTo>
                  <a:lnTo>
                    <a:pt x="40322" y="3022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68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909136" y="0"/>
                  </a:lnTo>
                  <a:lnTo>
                    <a:pt x="3913047" y="0"/>
                  </a:lnTo>
                  <a:lnTo>
                    <a:pt x="3916908" y="368"/>
                  </a:lnTo>
                  <a:lnTo>
                    <a:pt x="3920744" y="1143"/>
                  </a:lnTo>
                  <a:lnTo>
                    <a:pt x="3924579" y="1905"/>
                  </a:lnTo>
                  <a:lnTo>
                    <a:pt x="3928287" y="3022"/>
                  </a:lnTo>
                  <a:lnTo>
                    <a:pt x="3931894" y="4521"/>
                  </a:lnTo>
                  <a:lnTo>
                    <a:pt x="3935501" y="6007"/>
                  </a:lnTo>
                  <a:lnTo>
                    <a:pt x="3938930" y="7848"/>
                  </a:lnTo>
                  <a:lnTo>
                    <a:pt x="3942181" y="10020"/>
                  </a:lnTo>
                  <a:lnTo>
                    <a:pt x="3945432" y="12192"/>
                  </a:lnTo>
                  <a:lnTo>
                    <a:pt x="3964089" y="36715"/>
                  </a:lnTo>
                  <a:lnTo>
                    <a:pt x="3965587" y="40322"/>
                  </a:lnTo>
                  <a:lnTo>
                    <a:pt x="3966705" y="44043"/>
                  </a:lnTo>
                  <a:lnTo>
                    <a:pt x="3967480" y="47866"/>
                  </a:lnTo>
                  <a:lnTo>
                    <a:pt x="3968242" y="51701"/>
                  </a:lnTo>
                  <a:lnTo>
                    <a:pt x="3968610" y="55562"/>
                  </a:lnTo>
                  <a:lnTo>
                    <a:pt x="3968610" y="59474"/>
                  </a:lnTo>
                  <a:lnTo>
                    <a:pt x="3968610" y="1206284"/>
                  </a:lnTo>
                  <a:lnTo>
                    <a:pt x="3968610" y="1210183"/>
                  </a:lnTo>
                  <a:lnTo>
                    <a:pt x="3968242" y="1214056"/>
                  </a:lnTo>
                  <a:lnTo>
                    <a:pt x="3967480" y="1217891"/>
                  </a:lnTo>
                  <a:lnTo>
                    <a:pt x="3966705" y="1221714"/>
                  </a:lnTo>
                  <a:lnTo>
                    <a:pt x="3965587" y="1225435"/>
                  </a:lnTo>
                  <a:lnTo>
                    <a:pt x="3964089" y="1229042"/>
                  </a:lnTo>
                  <a:lnTo>
                    <a:pt x="3962590" y="1232649"/>
                  </a:lnTo>
                  <a:lnTo>
                    <a:pt x="3960761" y="1236078"/>
                  </a:lnTo>
                  <a:lnTo>
                    <a:pt x="3958590" y="1239329"/>
                  </a:lnTo>
                  <a:lnTo>
                    <a:pt x="3956418" y="1242580"/>
                  </a:lnTo>
                  <a:lnTo>
                    <a:pt x="3942181" y="1255737"/>
                  </a:lnTo>
                  <a:lnTo>
                    <a:pt x="3938930" y="1257909"/>
                  </a:lnTo>
                  <a:lnTo>
                    <a:pt x="3920744" y="1264615"/>
                  </a:lnTo>
                  <a:lnTo>
                    <a:pt x="3916908" y="1265377"/>
                  </a:lnTo>
                  <a:lnTo>
                    <a:pt x="3913047" y="1265758"/>
                  </a:lnTo>
                  <a:lnTo>
                    <a:pt x="3909136" y="1265758"/>
                  </a:lnTo>
                  <a:lnTo>
                    <a:pt x="59486" y="1265758"/>
                  </a:lnTo>
                  <a:lnTo>
                    <a:pt x="55575" y="1265758"/>
                  </a:lnTo>
                  <a:lnTo>
                    <a:pt x="51714" y="1265377"/>
                  </a:lnTo>
                  <a:lnTo>
                    <a:pt x="26441" y="1255737"/>
                  </a:lnTo>
                  <a:lnTo>
                    <a:pt x="23190" y="1253566"/>
                  </a:lnTo>
                  <a:lnTo>
                    <a:pt x="10020" y="1239329"/>
                  </a:lnTo>
                  <a:lnTo>
                    <a:pt x="7848" y="1236078"/>
                  </a:lnTo>
                  <a:lnTo>
                    <a:pt x="6019" y="1232649"/>
                  </a:lnTo>
                  <a:lnTo>
                    <a:pt x="4533" y="1229042"/>
                  </a:lnTo>
                  <a:lnTo>
                    <a:pt x="3035" y="1225435"/>
                  </a:lnTo>
                  <a:lnTo>
                    <a:pt x="1905" y="1221714"/>
                  </a:lnTo>
                  <a:lnTo>
                    <a:pt x="1143" y="1217891"/>
                  </a:lnTo>
                  <a:lnTo>
                    <a:pt x="381" y="1214056"/>
                  </a:lnTo>
                  <a:lnTo>
                    <a:pt x="0" y="1210183"/>
                  </a:lnTo>
                  <a:lnTo>
                    <a:pt x="0" y="1206284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819338" y="2694902"/>
            <a:ext cx="2264410" cy="626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20">
                <a:solidFill>
                  <a:srgbClr val="CFD0D8"/>
                </a:solidFill>
                <a:latin typeface="Roboto Lt"/>
                <a:cs typeface="Roboto Lt"/>
              </a:rPr>
              <a:t>DEAP</a:t>
            </a:r>
            <a:endParaRPr sz="16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Biblioteca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Alg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evolutivos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805415" y="2531545"/>
            <a:ext cx="3987800" cy="1275715"/>
            <a:chOff x="5805415" y="2531545"/>
            <a:chExt cx="3987800" cy="1275715"/>
          </a:xfrm>
        </p:grpSpPr>
        <p:sp>
          <p:nvSpPr>
            <p:cNvPr id="8" name="object 8" descr=""/>
            <p:cNvSpPr/>
            <p:nvPr/>
          </p:nvSpPr>
          <p:spPr>
            <a:xfrm>
              <a:off x="5810173" y="2536304"/>
              <a:ext cx="3978275" cy="1266190"/>
            </a:xfrm>
            <a:custGeom>
              <a:avLst/>
              <a:gdLst/>
              <a:ahLst/>
              <a:cxnLst/>
              <a:rect l="l" t="t" r="r" b="b"/>
              <a:pathLst>
                <a:path w="3978275" h="1266189">
                  <a:moveTo>
                    <a:pt x="3922560" y="0"/>
                  </a:moveTo>
                  <a:lnTo>
                    <a:pt x="55575" y="0"/>
                  </a:lnTo>
                  <a:lnTo>
                    <a:pt x="51701" y="368"/>
                  </a:lnTo>
                  <a:lnTo>
                    <a:pt x="14655" y="20180"/>
                  </a:lnTo>
                  <a:lnTo>
                    <a:pt x="0" y="55562"/>
                  </a:lnTo>
                  <a:lnTo>
                    <a:pt x="0" y="1206284"/>
                  </a:lnTo>
                  <a:lnTo>
                    <a:pt x="0" y="1210183"/>
                  </a:lnTo>
                  <a:lnTo>
                    <a:pt x="14655" y="1245577"/>
                  </a:lnTo>
                  <a:lnTo>
                    <a:pt x="51701" y="1265377"/>
                  </a:lnTo>
                  <a:lnTo>
                    <a:pt x="55575" y="1265758"/>
                  </a:lnTo>
                  <a:lnTo>
                    <a:pt x="3922560" y="1265758"/>
                  </a:lnTo>
                  <a:lnTo>
                    <a:pt x="3957942" y="1251102"/>
                  </a:lnTo>
                  <a:lnTo>
                    <a:pt x="3977754" y="1214056"/>
                  </a:lnTo>
                  <a:lnTo>
                    <a:pt x="3978135" y="1206284"/>
                  </a:lnTo>
                  <a:lnTo>
                    <a:pt x="3978122" y="55562"/>
                  </a:lnTo>
                  <a:lnTo>
                    <a:pt x="3963466" y="20180"/>
                  </a:lnTo>
                  <a:lnTo>
                    <a:pt x="3926420" y="368"/>
                  </a:lnTo>
                  <a:lnTo>
                    <a:pt x="3922560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0173" y="2536304"/>
              <a:ext cx="3978275" cy="1266190"/>
            </a:xfrm>
            <a:custGeom>
              <a:avLst/>
              <a:gdLst/>
              <a:ahLst/>
              <a:cxnLst/>
              <a:rect l="l" t="t" r="r" b="b"/>
              <a:pathLst>
                <a:path w="3978275" h="1266189">
                  <a:moveTo>
                    <a:pt x="0" y="1206284"/>
                  </a:moveTo>
                  <a:lnTo>
                    <a:pt x="0" y="59474"/>
                  </a:lnTo>
                  <a:lnTo>
                    <a:pt x="0" y="55562"/>
                  </a:lnTo>
                  <a:lnTo>
                    <a:pt x="381" y="51701"/>
                  </a:lnTo>
                  <a:lnTo>
                    <a:pt x="1143" y="47866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4521" y="36715"/>
                  </a:lnTo>
                  <a:lnTo>
                    <a:pt x="6019" y="33108"/>
                  </a:lnTo>
                  <a:lnTo>
                    <a:pt x="17424" y="17411"/>
                  </a:lnTo>
                  <a:lnTo>
                    <a:pt x="20180" y="14655"/>
                  </a:lnTo>
                  <a:lnTo>
                    <a:pt x="36715" y="4521"/>
                  </a:lnTo>
                  <a:lnTo>
                    <a:pt x="40322" y="3022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68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918648" y="0"/>
                  </a:lnTo>
                  <a:lnTo>
                    <a:pt x="3922560" y="0"/>
                  </a:lnTo>
                  <a:lnTo>
                    <a:pt x="3926420" y="368"/>
                  </a:lnTo>
                  <a:lnTo>
                    <a:pt x="3930256" y="1143"/>
                  </a:lnTo>
                  <a:lnTo>
                    <a:pt x="3934079" y="1905"/>
                  </a:lnTo>
                  <a:lnTo>
                    <a:pt x="3937800" y="3022"/>
                  </a:lnTo>
                  <a:lnTo>
                    <a:pt x="3941406" y="4521"/>
                  </a:lnTo>
                  <a:lnTo>
                    <a:pt x="3945013" y="6007"/>
                  </a:lnTo>
                  <a:lnTo>
                    <a:pt x="3948442" y="7848"/>
                  </a:lnTo>
                  <a:lnTo>
                    <a:pt x="3951693" y="10020"/>
                  </a:lnTo>
                  <a:lnTo>
                    <a:pt x="3954945" y="12192"/>
                  </a:lnTo>
                  <a:lnTo>
                    <a:pt x="3973601" y="36715"/>
                  </a:lnTo>
                  <a:lnTo>
                    <a:pt x="3975100" y="40322"/>
                  </a:lnTo>
                  <a:lnTo>
                    <a:pt x="3978135" y="59474"/>
                  </a:lnTo>
                  <a:lnTo>
                    <a:pt x="3978135" y="1206284"/>
                  </a:lnTo>
                  <a:lnTo>
                    <a:pt x="3973601" y="1229042"/>
                  </a:lnTo>
                  <a:lnTo>
                    <a:pt x="3972102" y="1232649"/>
                  </a:lnTo>
                  <a:lnTo>
                    <a:pt x="3970274" y="1236078"/>
                  </a:lnTo>
                  <a:lnTo>
                    <a:pt x="3968102" y="1239329"/>
                  </a:lnTo>
                  <a:lnTo>
                    <a:pt x="3965930" y="1242580"/>
                  </a:lnTo>
                  <a:lnTo>
                    <a:pt x="3951693" y="1255737"/>
                  </a:lnTo>
                  <a:lnTo>
                    <a:pt x="3948442" y="1257909"/>
                  </a:lnTo>
                  <a:lnTo>
                    <a:pt x="3922560" y="1265758"/>
                  </a:lnTo>
                  <a:lnTo>
                    <a:pt x="3918648" y="1265758"/>
                  </a:lnTo>
                  <a:lnTo>
                    <a:pt x="59474" y="1265758"/>
                  </a:lnTo>
                  <a:lnTo>
                    <a:pt x="55575" y="1265758"/>
                  </a:lnTo>
                  <a:lnTo>
                    <a:pt x="51701" y="1265377"/>
                  </a:lnTo>
                  <a:lnTo>
                    <a:pt x="47879" y="1264615"/>
                  </a:lnTo>
                  <a:lnTo>
                    <a:pt x="44043" y="1263853"/>
                  </a:lnTo>
                  <a:lnTo>
                    <a:pt x="17424" y="1248346"/>
                  </a:lnTo>
                  <a:lnTo>
                    <a:pt x="14655" y="1245577"/>
                  </a:lnTo>
                  <a:lnTo>
                    <a:pt x="4521" y="1229042"/>
                  </a:lnTo>
                  <a:lnTo>
                    <a:pt x="3022" y="1225435"/>
                  </a:lnTo>
                  <a:lnTo>
                    <a:pt x="1905" y="1221714"/>
                  </a:lnTo>
                  <a:lnTo>
                    <a:pt x="1143" y="1217891"/>
                  </a:lnTo>
                  <a:lnTo>
                    <a:pt x="381" y="1214056"/>
                  </a:lnTo>
                  <a:lnTo>
                    <a:pt x="0" y="1210183"/>
                  </a:lnTo>
                  <a:lnTo>
                    <a:pt x="0" y="1206284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973533" y="2694902"/>
            <a:ext cx="3221990" cy="892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CFD0D8"/>
                </a:solidFill>
                <a:latin typeface="Roboto Lt"/>
                <a:cs typeface="Roboto Lt"/>
              </a:rPr>
              <a:t>RCE</a:t>
            </a:r>
            <a:r>
              <a:rPr dirty="0" sz="1650" spc="85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Evolution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29500"/>
              </a:lnSpc>
              <a:spcBef>
                <a:spcPts val="615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Estrategia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evolutiva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que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permite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focar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sua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minimização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benchmarking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55969" y="3978139"/>
            <a:ext cx="8137525" cy="1285240"/>
            <a:chOff x="1655969" y="3978139"/>
            <a:chExt cx="8137525" cy="1285240"/>
          </a:xfrm>
        </p:grpSpPr>
        <p:sp>
          <p:nvSpPr>
            <p:cNvPr id="12" name="object 12" descr=""/>
            <p:cNvSpPr/>
            <p:nvPr/>
          </p:nvSpPr>
          <p:spPr>
            <a:xfrm>
              <a:off x="1660728" y="3982897"/>
              <a:ext cx="8128000" cy="1275715"/>
            </a:xfrm>
            <a:custGeom>
              <a:avLst/>
              <a:gdLst/>
              <a:ahLst/>
              <a:cxnLst/>
              <a:rect l="l" t="t" r="r" b="b"/>
              <a:pathLst>
                <a:path w="8128000" h="1275714">
                  <a:moveTo>
                    <a:pt x="8072005" y="0"/>
                  </a:moveTo>
                  <a:lnTo>
                    <a:pt x="55575" y="0"/>
                  </a:lnTo>
                  <a:lnTo>
                    <a:pt x="51714" y="368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1215798"/>
                  </a:lnTo>
                  <a:lnTo>
                    <a:pt x="0" y="1219702"/>
                  </a:lnTo>
                  <a:lnTo>
                    <a:pt x="14655" y="1255099"/>
                  </a:lnTo>
                  <a:lnTo>
                    <a:pt x="51714" y="1274898"/>
                  </a:lnTo>
                  <a:lnTo>
                    <a:pt x="55575" y="1275280"/>
                  </a:lnTo>
                  <a:lnTo>
                    <a:pt x="8072005" y="1275280"/>
                  </a:lnTo>
                  <a:lnTo>
                    <a:pt x="8107388" y="1260621"/>
                  </a:lnTo>
                  <a:lnTo>
                    <a:pt x="8127200" y="1223572"/>
                  </a:lnTo>
                  <a:lnTo>
                    <a:pt x="8127581" y="1215798"/>
                  </a:lnTo>
                  <a:lnTo>
                    <a:pt x="8127568" y="55575"/>
                  </a:lnTo>
                  <a:lnTo>
                    <a:pt x="8112912" y="20180"/>
                  </a:lnTo>
                  <a:lnTo>
                    <a:pt x="8075866" y="368"/>
                  </a:lnTo>
                  <a:lnTo>
                    <a:pt x="8072005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60728" y="3982897"/>
              <a:ext cx="8128000" cy="1275715"/>
            </a:xfrm>
            <a:custGeom>
              <a:avLst/>
              <a:gdLst/>
              <a:ahLst/>
              <a:cxnLst/>
              <a:rect l="l" t="t" r="r" b="b"/>
              <a:pathLst>
                <a:path w="8128000" h="1275714">
                  <a:moveTo>
                    <a:pt x="0" y="1215798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66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17424" y="17411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79" y="7848"/>
                  </a:lnTo>
                  <a:lnTo>
                    <a:pt x="33108" y="6019"/>
                  </a:lnTo>
                  <a:lnTo>
                    <a:pt x="36715" y="4521"/>
                  </a:lnTo>
                  <a:lnTo>
                    <a:pt x="40322" y="3022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68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8068094" y="0"/>
                  </a:lnTo>
                  <a:lnTo>
                    <a:pt x="8072005" y="0"/>
                  </a:lnTo>
                  <a:lnTo>
                    <a:pt x="8075866" y="368"/>
                  </a:lnTo>
                  <a:lnTo>
                    <a:pt x="8079702" y="1143"/>
                  </a:lnTo>
                  <a:lnTo>
                    <a:pt x="8083524" y="1892"/>
                  </a:lnTo>
                  <a:lnTo>
                    <a:pt x="8087245" y="3022"/>
                  </a:lnTo>
                  <a:lnTo>
                    <a:pt x="8090852" y="4521"/>
                  </a:lnTo>
                  <a:lnTo>
                    <a:pt x="8094459" y="6019"/>
                  </a:lnTo>
                  <a:lnTo>
                    <a:pt x="8097888" y="7848"/>
                  </a:lnTo>
                  <a:lnTo>
                    <a:pt x="8101139" y="10020"/>
                  </a:lnTo>
                  <a:lnTo>
                    <a:pt x="8104390" y="12192"/>
                  </a:lnTo>
                  <a:lnTo>
                    <a:pt x="8123047" y="36715"/>
                  </a:lnTo>
                  <a:lnTo>
                    <a:pt x="8124545" y="40322"/>
                  </a:lnTo>
                  <a:lnTo>
                    <a:pt x="8127581" y="59474"/>
                  </a:lnTo>
                  <a:lnTo>
                    <a:pt x="8127581" y="1215798"/>
                  </a:lnTo>
                  <a:lnTo>
                    <a:pt x="8115376" y="1252093"/>
                  </a:lnTo>
                  <a:lnTo>
                    <a:pt x="8101139" y="1265254"/>
                  </a:lnTo>
                  <a:lnTo>
                    <a:pt x="8097888" y="1267426"/>
                  </a:lnTo>
                  <a:lnTo>
                    <a:pt x="8094459" y="1269257"/>
                  </a:lnTo>
                  <a:lnTo>
                    <a:pt x="8090852" y="1270750"/>
                  </a:lnTo>
                  <a:lnTo>
                    <a:pt x="8087245" y="1272249"/>
                  </a:lnTo>
                  <a:lnTo>
                    <a:pt x="8083524" y="1273375"/>
                  </a:lnTo>
                  <a:lnTo>
                    <a:pt x="8079702" y="1274138"/>
                  </a:lnTo>
                  <a:lnTo>
                    <a:pt x="8075866" y="1274898"/>
                  </a:lnTo>
                  <a:lnTo>
                    <a:pt x="8072005" y="1275280"/>
                  </a:lnTo>
                  <a:lnTo>
                    <a:pt x="8068094" y="1275280"/>
                  </a:lnTo>
                  <a:lnTo>
                    <a:pt x="59486" y="1275280"/>
                  </a:lnTo>
                  <a:lnTo>
                    <a:pt x="55575" y="1275280"/>
                  </a:lnTo>
                  <a:lnTo>
                    <a:pt x="51714" y="1274898"/>
                  </a:lnTo>
                  <a:lnTo>
                    <a:pt x="26441" y="1265254"/>
                  </a:lnTo>
                  <a:lnTo>
                    <a:pt x="23190" y="1263086"/>
                  </a:lnTo>
                  <a:lnTo>
                    <a:pt x="20180" y="1260621"/>
                  </a:lnTo>
                  <a:lnTo>
                    <a:pt x="17424" y="1257857"/>
                  </a:lnTo>
                  <a:lnTo>
                    <a:pt x="14655" y="1255099"/>
                  </a:lnTo>
                  <a:lnTo>
                    <a:pt x="4533" y="1238563"/>
                  </a:lnTo>
                  <a:lnTo>
                    <a:pt x="3035" y="1234953"/>
                  </a:lnTo>
                  <a:lnTo>
                    <a:pt x="1905" y="1231231"/>
                  </a:lnTo>
                  <a:lnTo>
                    <a:pt x="1143" y="1227401"/>
                  </a:lnTo>
                  <a:lnTo>
                    <a:pt x="381" y="1223572"/>
                  </a:lnTo>
                  <a:lnTo>
                    <a:pt x="0" y="1219702"/>
                  </a:lnTo>
                  <a:lnTo>
                    <a:pt x="0" y="121579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19338" y="4141496"/>
            <a:ext cx="7463155" cy="902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CFD0D8"/>
                </a:solidFill>
                <a:latin typeface="Roboto Lt"/>
                <a:cs typeface="Roboto Lt"/>
              </a:rPr>
              <a:t>Python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Uso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uma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linguagem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simples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ferramentas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matematicas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como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Scipy,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Numpy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pandas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para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modelagem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5" name="object 15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1011" rIns="0" bIns="0" rtlCol="0" vert="horz">
            <a:spAutoFit/>
          </a:bodyPr>
          <a:lstStyle/>
          <a:p>
            <a:pPr marL="113030" marR="5080">
              <a:lnSpc>
                <a:spcPts val="4200"/>
              </a:lnSpc>
              <a:spcBef>
                <a:spcPts val="40"/>
              </a:spcBef>
            </a:pPr>
            <a:r>
              <a:rPr dirty="0" b="1">
                <a:latin typeface="Roboto"/>
                <a:cs typeface="Roboto"/>
              </a:rPr>
              <a:t>Passo</a:t>
            </a:r>
            <a:r>
              <a:rPr dirty="0" spc="4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4:</a:t>
            </a:r>
            <a:r>
              <a:rPr dirty="0" spc="40" b="1">
                <a:latin typeface="Roboto"/>
                <a:cs typeface="Roboto"/>
              </a:rPr>
              <a:t> </a:t>
            </a:r>
            <a:r>
              <a:rPr dirty="0" spc="125" b="1">
                <a:latin typeface="Roboto"/>
                <a:cs typeface="Roboto"/>
              </a:rPr>
              <a:t>A</a:t>
            </a:r>
            <a:r>
              <a:rPr dirty="0" spc="4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Metaheurística</a:t>
            </a:r>
            <a:r>
              <a:rPr dirty="0" spc="5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RCE</a:t>
            </a:r>
            <a:r>
              <a:rPr dirty="0" spc="45" b="1">
                <a:latin typeface="Roboto"/>
                <a:cs typeface="Roboto"/>
              </a:rPr>
              <a:t> </a:t>
            </a:r>
            <a:r>
              <a:rPr dirty="0" spc="30" b="1">
                <a:latin typeface="Roboto"/>
                <a:cs typeface="Roboto"/>
              </a:rPr>
              <a:t>(A </a:t>
            </a:r>
            <a:r>
              <a:rPr dirty="0" b="1">
                <a:latin typeface="Roboto"/>
                <a:cs typeface="Roboto"/>
              </a:rPr>
              <a:t>Estratégia</a:t>
            </a:r>
            <a:r>
              <a:rPr dirty="0" spc="8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de</a:t>
            </a:r>
            <a:r>
              <a:rPr dirty="0" spc="75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Diversidade):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15" y="2467457"/>
            <a:ext cx="7998459" cy="240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0">
              <a:lnSpc>
                <a:spcPct val="124900"/>
              </a:lnSpc>
              <a:spcBef>
                <a:spcPts val="100"/>
              </a:spcBef>
            </a:pP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Implementamos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Estratégia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Reposição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por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Diversidade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Cadeia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(RCE)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para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melhorar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capacidade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exploração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algoritmo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evolutivo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evitar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convergência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prematura.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</a:t>
            </a:r>
            <a:r>
              <a:rPr dirty="0" sz="1350" spc="-1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RCE:</a:t>
            </a:r>
            <a:endParaRPr sz="1350">
              <a:latin typeface="Roboto"/>
              <a:cs typeface="Roboto"/>
            </a:endParaRPr>
          </a:p>
          <a:p>
            <a:pPr marL="12700" marR="168275">
              <a:lnSpc>
                <a:spcPct val="124900"/>
              </a:lnSpc>
              <a:spcBef>
                <a:spcPts val="1570"/>
              </a:spcBef>
            </a:pP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2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Mantém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um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CFD0D8"/>
                </a:solidFill>
                <a:latin typeface="Roboto"/>
                <a:cs typeface="Roboto"/>
              </a:rPr>
              <a:t>conjunto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Elite:</a:t>
            </a:r>
            <a:r>
              <a:rPr dirty="0" sz="1350" spc="-2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Seleciona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preserva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os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indivíduos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mais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aptos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população,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garantindo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CFD0D8"/>
                </a:solidFill>
                <a:latin typeface="Roboto"/>
                <a:cs typeface="Roboto"/>
              </a:rPr>
              <a:t>a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retenção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soluções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alta</a:t>
            </a:r>
            <a:r>
              <a:rPr dirty="0" sz="1350" spc="-3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qualidade.</a:t>
            </a:r>
            <a:endParaRPr sz="1350">
              <a:latin typeface="Roboto"/>
              <a:cs typeface="Roboto"/>
            </a:endParaRPr>
          </a:p>
          <a:p>
            <a:pPr marL="12700" marR="419100">
              <a:lnSpc>
                <a:spcPct val="124900"/>
              </a:lnSpc>
              <a:spcBef>
                <a:spcPts val="1500"/>
              </a:spcBef>
            </a:pP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4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Renova</a:t>
            </a:r>
            <a:r>
              <a:rPr dirty="0" sz="1350" spc="-4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3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CFD0D8"/>
                </a:solidFill>
                <a:latin typeface="Roboto"/>
                <a:cs typeface="Roboto"/>
              </a:rPr>
              <a:t>População</a:t>
            </a:r>
            <a:r>
              <a:rPr dirty="0" sz="1350" spc="-4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Periodicamente:</a:t>
            </a:r>
            <a:r>
              <a:rPr dirty="0" sz="1350" spc="-3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Gera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novas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soluções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aleatórias,</a:t>
            </a:r>
            <a:r>
              <a:rPr dirty="0" sz="1350" spc="-3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introduzindo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diversidade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no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espaço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4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busca.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l</a:t>
            </a:r>
            <a:r>
              <a:rPr dirty="0" sz="1350" spc="-2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Combina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Diversidade</a:t>
            </a:r>
            <a:r>
              <a:rPr dirty="0" sz="1350" spc="-15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CFD0D8"/>
                </a:solidFill>
                <a:latin typeface="Roboto"/>
                <a:cs typeface="Roboto"/>
              </a:rPr>
              <a:t>e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CFD0D8"/>
                </a:solidFill>
                <a:latin typeface="Roboto"/>
                <a:cs typeface="Roboto"/>
              </a:rPr>
              <a:t>Qualidade:</a:t>
            </a:r>
            <a:r>
              <a:rPr dirty="0" sz="1350" spc="-20" b="1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Aumenta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probabilidade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de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encontrar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solução</a:t>
            </a:r>
            <a:r>
              <a:rPr dirty="0" sz="1350" spc="-2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CFD0D8"/>
                </a:solidFill>
                <a:latin typeface="Roboto"/>
                <a:cs typeface="Roboto"/>
              </a:rPr>
              <a:t>globalmente</a:t>
            </a:r>
            <a:r>
              <a:rPr dirty="0" sz="1350" spc="-25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CFD0D8"/>
                </a:solidFill>
                <a:latin typeface="Roboto"/>
                <a:cs typeface="Roboto"/>
              </a:rPr>
              <a:t>ótima.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4" name="object 4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2024-06-12T20:26:47Z</dcterms:created>
  <dcterms:modified xsi:type="dcterms:W3CDTF">2024-06-12T20:26:47Z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2024-06-12T00:00:00Z</vt:filetime>
  </property>
  <property fmtid="{D5CDD505-2E9C-101B-9397-08002B2CF9AE}" pid="5" name="Producer">
    <vt:lpwstr>GPL Ghostscript 10.02.0</vt:lpwstr>
  </property>
</Properties>
</file>