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Heebo Ligh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HeeboLight-bold.fntdata"/><Relationship Id="rId6" Type="http://schemas.openxmlformats.org/officeDocument/2006/relationships/slide" Target="slides/slide2.xml"/><Relationship Id="rId18" Type="http://schemas.openxmlformats.org/officeDocument/2006/relationships/font" Target="fonts/Heeb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dca88c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dca88c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4edca88c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edca88c7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edca88c7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4edca88c7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edca88c7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edca88c7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4edca88c7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edca88c7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edca88c7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4edca88c7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" name="Google Shape;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450"/>
              <a:buFont typeface="Montserrat"/>
              <a:buNone/>
            </a:pPr>
            <a:r>
              <a:rPr b="0" i="0" lang="en-US" sz="445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Introdução ao  .NET</a:t>
            </a:r>
            <a:endParaRPr b="0" i="0" sz="4450" u="none" cap="none" strike="noStrike"/>
          </a:p>
        </p:txBody>
      </p:sp>
      <p:sp>
        <p:nvSpPr>
          <p:cNvPr id="38" name="Google Shape;38;p8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C# é uma linguagem moderna e versátil</a:t>
            </a:r>
            <a:r>
              <a:rPr lang="en-US" sz="175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, </a:t>
            </a: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.NET é a plataforma de desenvolvimento da Microsoft. Juntos, eles oferecem uma combinação poderosa para diversas aplicações.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/>
          <p:nvPr/>
        </p:nvSpPr>
        <p:spPr>
          <a:xfrm>
            <a:off x="793790" y="349769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450"/>
              <a:buFont typeface="Montserrat"/>
              <a:buNone/>
            </a:pPr>
            <a:r>
              <a:rPr b="0" i="0" lang="en-US" sz="445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A Estrutura do .NET</a:t>
            </a:r>
            <a:endParaRPr b="0" i="0" sz="4450" u="none" cap="none" strike="noStrike"/>
          </a:p>
        </p:txBody>
      </p:sp>
      <p:sp>
        <p:nvSpPr>
          <p:cNvPr id="46" name="Google Shape;46;p9"/>
          <p:cNvSpPr/>
          <p:nvPr/>
        </p:nvSpPr>
        <p:spPr>
          <a:xfrm>
            <a:off x="793790" y="4546640"/>
            <a:ext cx="4196358" cy="2039422"/>
          </a:xfrm>
          <a:prstGeom prst="roundRect">
            <a:avLst>
              <a:gd fmla="val 4671" name="adj"/>
            </a:avLst>
          </a:prstGeom>
          <a:solidFill>
            <a:srgbClr val="31136C"/>
          </a:solidFill>
          <a:ln cap="flat" cmpd="sng" w="9525">
            <a:solidFill>
              <a:srgbClr val="4A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1028224" y="4781074"/>
            <a:ext cx="372749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CLR (Common Language Runtime)</a:t>
            </a:r>
            <a:endParaRPr b="0" i="0" sz="2200" u="none" cap="none" strike="noStrike"/>
          </a:p>
        </p:txBody>
      </p:sp>
      <p:sp>
        <p:nvSpPr>
          <p:cNvPr id="48" name="Google Shape;48;p9"/>
          <p:cNvSpPr/>
          <p:nvPr/>
        </p:nvSpPr>
        <p:spPr>
          <a:xfrm>
            <a:off x="1028224" y="5625822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O coração do .NET, gerenciando a execução dos programas.</a:t>
            </a:r>
            <a:endParaRPr b="0" i="0" sz="1750" u="none" cap="none" strike="noStrike"/>
          </a:p>
        </p:txBody>
      </p:sp>
      <p:sp>
        <p:nvSpPr>
          <p:cNvPr id="49" name="Google Shape;49;p9"/>
          <p:cNvSpPr/>
          <p:nvPr/>
        </p:nvSpPr>
        <p:spPr>
          <a:xfrm>
            <a:off x="5216962" y="4546640"/>
            <a:ext cx="4196358" cy="2039422"/>
          </a:xfrm>
          <a:prstGeom prst="roundRect">
            <a:avLst>
              <a:gd fmla="val 4671" name="adj"/>
            </a:avLst>
          </a:prstGeom>
          <a:solidFill>
            <a:srgbClr val="31136C"/>
          </a:solidFill>
          <a:ln cap="flat" cmpd="sng" w="9525">
            <a:solidFill>
              <a:srgbClr val="4A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5451396" y="4781074"/>
            <a:ext cx="372749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Framework Class Library (FCL)</a:t>
            </a:r>
            <a:endParaRPr b="0" i="0" sz="2200" u="none" cap="none" strike="noStrike"/>
          </a:p>
        </p:txBody>
      </p:sp>
      <p:sp>
        <p:nvSpPr>
          <p:cNvPr id="51" name="Google Shape;51;p9"/>
          <p:cNvSpPr/>
          <p:nvPr/>
        </p:nvSpPr>
        <p:spPr>
          <a:xfrm>
            <a:off x="5451396" y="5625822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Bibliotecas de classes reutilizáveis para diversas tarefas.</a:t>
            </a:r>
            <a:endParaRPr b="0" i="0" sz="1750" u="none" cap="none" strike="noStrike"/>
          </a:p>
        </p:txBody>
      </p:sp>
      <p:sp>
        <p:nvSpPr>
          <p:cNvPr id="52" name="Google Shape;52;p9"/>
          <p:cNvSpPr/>
          <p:nvPr/>
        </p:nvSpPr>
        <p:spPr>
          <a:xfrm>
            <a:off x="9640133" y="4546640"/>
            <a:ext cx="4196358" cy="2039422"/>
          </a:xfrm>
          <a:prstGeom prst="roundRect">
            <a:avLst>
              <a:gd fmla="val 4671" name="adj"/>
            </a:avLst>
          </a:prstGeom>
          <a:solidFill>
            <a:srgbClr val="31136C"/>
          </a:solidFill>
          <a:ln cap="flat" cmpd="sng" w="9525">
            <a:solidFill>
              <a:srgbClr val="4A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9874568" y="4781074"/>
            <a:ext cx="372749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Common Type System (CTS)</a:t>
            </a:r>
            <a:endParaRPr b="0" i="0" sz="2200" u="none" cap="none" strike="noStrike"/>
          </a:p>
        </p:txBody>
      </p:sp>
      <p:sp>
        <p:nvSpPr>
          <p:cNvPr id="54" name="Google Shape;54;p9"/>
          <p:cNvSpPr/>
          <p:nvPr/>
        </p:nvSpPr>
        <p:spPr>
          <a:xfrm>
            <a:off x="9874568" y="5625822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Padronização de tipos de dados para interoperabilidade.</a:t>
            </a:r>
            <a:endParaRPr b="0" i="0" sz="1750" u="none" cap="none" strike="noStrike"/>
          </a:p>
        </p:txBody>
      </p:sp>
      <p:sp>
        <p:nvSpPr>
          <p:cNvPr id="55" name="Google Shape;55;p9"/>
          <p:cNvSpPr/>
          <p:nvPr/>
        </p:nvSpPr>
        <p:spPr>
          <a:xfrm>
            <a:off x="793790" y="6841212"/>
            <a:ext cx="13042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O .NET Framework é essencial para o desenvolvimento de aplicações robustas. Ele fornece componentes chave para a execução e interoperabilidade.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525" y="686025"/>
            <a:ext cx="6657326" cy="68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/>
        </p:nvSpPr>
        <p:spPr>
          <a:xfrm>
            <a:off x="1014450" y="1060050"/>
            <a:ext cx="547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Model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125" y="471550"/>
            <a:ext cx="8096250" cy="70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/>
        </p:nvSpPr>
        <p:spPr>
          <a:xfrm>
            <a:off x="569925" y="1014450"/>
            <a:ext cx="547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Repository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350" y="311975"/>
            <a:ext cx="6991350" cy="7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/>
        </p:nvSpPr>
        <p:spPr>
          <a:xfrm>
            <a:off x="569925" y="1014450"/>
            <a:ext cx="547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Controller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475" y="129600"/>
            <a:ext cx="10772775" cy="75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569925" y="1014450"/>
            <a:ext cx="547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Context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6280190" y="1058466"/>
            <a:ext cx="620791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450"/>
              <a:buFont typeface="Montserrat"/>
              <a:buNone/>
            </a:pPr>
            <a:r>
              <a:rPr b="0" i="0" lang="en-US" sz="445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Benefícios do C# .NET</a:t>
            </a:r>
            <a:endParaRPr b="0" i="0" sz="4450" u="none" cap="none" strike="noStrike"/>
          </a:p>
        </p:txBody>
      </p:sp>
      <p:pic>
        <p:nvPicPr>
          <p:cNvPr descr="preencoded.png"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210740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7754422" y="233422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Produtividade</a:t>
            </a:r>
            <a:endParaRPr b="0" i="0" sz="22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7754422" y="2824639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Desenvolvimento rápido com ferramentas e bibliotecas.</a:t>
            </a:r>
            <a:endParaRPr b="0" i="0" sz="1750" u="none" cap="none" strike="noStrike"/>
          </a:p>
        </p:txBody>
      </p:sp>
      <p:pic>
        <p:nvPicPr>
          <p:cNvPr descr="preencoded.png"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190" y="3468291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7754422" y="369510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Desempenho</a:t>
            </a:r>
            <a:endParaRPr b="0" i="0" sz="220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7754422" y="4185523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Compilação JIT e otimizações do CLR.</a:t>
            </a:r>
            <a:endParaRPr b="0" i="0" sz="1750" u="none" cap="none" strike="noStrike"/>
          </a:p>
        </p:txBody>
      </p:sp>
      <p:pic>
        <p:nvPicPr>
          <p:cNvPr descr="preencoded.png"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0190" y="4829175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7754422" y="5055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Segurança</a:t>
            </a:r>
            <a:endParaRPr b="0" i="0" sz="220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7754422" y="5546408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Recursos de segurança integrados.</a:t>
            </a:r>
            <a:endParaRPr b="0" i="0" sz="175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6280190" y="6445210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C# .NET proporciona alta produtividade e segurança. A plataforma oferece escalabilidade para aplicações de alto desempenho.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793790" y="2412325"/>
            <a:ext cx="630650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450"/>
              <a:buFont typeface="Montserrat"/>
              <a:buNone/>
            </a:pPr>
            <a:r>
              <a:rPr b="0" i="0" lang="en-US" sz="445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Aplicações do C# .NET</a:t>
            </a:r>
            <a:endParaRPr b="0" i="0" sz="4450" u="none" cap="none" strike="noStrike"/>
          </a:p>
        </p:txBody>
      </p:sp>
      <p:sp>
        <p:nvSpPr>
          <p:cNvPr id="107" name="Google Shape;107;p15"/>
          <p:cNvSpPr/>
          <p:nvPr/>
        </p:nvSpPr>
        <p:spPr>
          <a:xfrm>
            <a:off x="793790" y="3688080"/>
            <a:ext cx="316956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web</a:t>
            </a:r>
            <a:endParaRPr b="0" i="0" sz="220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793790" y="4269224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ASP.NET Core para aplicações web modernas.</a:t>
            </a:r>
            <a:endParaRPr b="0" i="0" sz="175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5332928" y="368808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Aplicações desktop</a:t>
            </a:r>
            <a:endParaRPr b="0" i="0" sz="2200" u="none" cap="none" strike="noStrike"/>
          </a:p>
        </p:txBody>
      </p:sp>
      <p:sp>
        <p:nvSpPr>
          <p:cNvPr id="110" name="Google Shape;110;p15"/>
          <p:cNvSpPr/>
          <p:nvPr/>
        </p:nvSpPr>
        <p:spPr>
          <a:xfrm>
            <a:off x="5332928" y="4269224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Windows Forms e WPF para interfaces ricas.</a:t>
            </a:r>
            <a:endParaRPr b="0" i="0" sz="1750" u="none" cap="none" strike="noStrike"/>
          </a:p>
        </p:txBody>
      </p:sp>
      <p:sp>
        <p:nvSpPr>
          <p:cNvPr id="111" name="Google Shape;111;p15"/>
          <p:cNvSpPr/>
          <p:nvPr/>
        </p:nvSpPr>
        <p:spPr>
          <a:xfrm>
            <a:off x="9872067" y="3688080"/>
            <a:ext cx="355544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mobile</a:t>
            </a:r>
            <a:endParaRPr b="0" i="0" sz="220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9872067" y="4269224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Xamarin para aplicações multiplataforma.</a:t>
            </a:r>
            <a:endParaRPr b="0" i="0" sz="1750" u="none" cap="none" strike="noStrike"/>
          </a:p>
        </p:txBody>
      </p:sp>
      <p:sp>
        <p:nvSpPr>
          <p:cNvPr id="113" name="Google Shape;113;p15"/>
          <p:cNvSpPr/>
          <p:nvPr/>
        </p:nvSpPr>
        <p:spPr>
          <a:xfrm>
            <a:off x="793790" y="545425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C# .NET é versátil, abrangendo web, desktop e mobile. Integração com Unity permite criar jogos 2D e 3D.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793790" y="942023"/>
            <a:ext cx="974407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4450"/>
              <a:buFont typeface="Montserrat"/>
              <a:buNone/>
            </a:pPr>
            <a:r>
              <a:rPr b="0" i="0" lang="en-US" sz="445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C# e .NET no Mercado de Trabalho</a:t>
            </a:r>
            <a:endParaRPr b="0" i="0" sz="445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1743789" y="377880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Alta demanda</a:t>
            </a:r>
            <a:endParaRPr b="0" i="0" sz="220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793790" y="4269224"/>
            <a:ext cx="3785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Mercado aquecido para desenvolvedores C# .NET.</a:t>
            </a:r>
            <a:endParaRPr b="0" i="0" sz="1750" u="none" cap="none" strike="noStrike"/>
          </a:p>
        </p:txBody>
      </p:sp>
      <p:pic>
        <p:nvPicPr>
          <p:cNvPr descr="preencoded.png"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5571411" y="3900011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50"/>
              <a:buFont typeface="Montserrat"/>
              <a:buNone/>
            </a:pPr>
            <a:r>
              <a:rPr b="0" i="0" lang="en-US" sz="265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650" u="none" cap="none" strike="noStrike"/>
          </a:p>
        </p:txBody>
      </p:sp>
      <p:sp>
        <p:nvSpPr>
          <p:cNvPr id="124" name="Google Shape;124;p16"/>
          <p:cNvSpPr/>
          <p:nvPr/>
        </p:nvSpPr>
        <p:spPr>
          <a:xfrm>
            <a:off x="9937790" y="255246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Salários</a:t>
            </a:r>
            <a:endParaRPr b="0" i="0" sz="220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9937790" y="3042880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Remuneração competitiva e crescimento profissional.</a:t>
            </a:r>
            <a:endParaRPr b="0" i="0" sz="1750" u="none" cap="none" strike="noStrike"/>
          </a:p>
        </p:txBody>
      </p:sp>
      <p:pic>
        <p:nvPicPr>
          <p:cNvPr descr="preencoded.png"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8170307" y="2948940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50"/>
              <a:buFont typeface="Montserrat"/>
              <a:buNone/>
            </a:pPr>
            <a:r>
              <a:rPr b="0" i="0" lang="en-US" sz="265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650" u="none" cap="none" strike="noStrike"/>
          </a:p>
        </p:txBody>
      </p:sp>
      <p:sp>
        <p:nvSpPr>
          <p:cNvPr id="128" name="Google Shape;128;p16"/>
          <p:cNvSpPr/>
          <p:nvPr/>
        </p:nvSpPr>
        <p:spPr>
          <a:xfrm>
            <a:off x="9937790" y="50050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200"/>
              <a:buFont typeface="Montserrat"/>
              <a:buNone/>
            </a:pPr>
            <a:r>
              <a:rPr b="0" i="0" lang="en-US" sz="2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Comunidade</a:t>
            </a:r>
            <a:endParaRPr b="0" i="0" sz="2200" u="none" cap="none" strike="noStrike"/>
          </a:p>
        </p:txBody>
      </p:sp>
      <p:sp>
        <p:nvSpPr>
          <p:cNvPr id="129" name="Google Shape;129;p16"/>
          <p:cNvSpPr/>
          <p:nvPr/>
        </p:nvSpPr>
        <p:spPr>
          <a:xfrm>
            <a:off x="9937790" y="5495449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Ativa e suporte online para aprendizado contínuo.</a:t>
            </a:r>
            <a:endParaRPr b="0" i="0" sz="1750" u="none" cap="none" strike="noStrike"/>
          </a:p>
        </p:txBody>
      </p:sp>
      <p:pic>
        <p:nvPicPr>
          <p:cNvPr descr="preencoded.png" id="130" name="Google Shape;1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7694533" y="5675114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2650"/>
              <a:buFont typeface="Montserrat"/>
              <a:buNone/>
            </a:pPr>
            <a:r>
              <a:rPr b="0" i="0" lang="en-US" sz="265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650" u="none" cap="none" strike="noStrike"/>
          </a:p>
        </p:txBody>
      </p:sp>
      <p:sp>
        <p:nvSpPr>
          <p:cNvPr id="132" name="Google Shape;132;p16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750"/>
              <a:buFont typeface="Heebo Light"/>
              <a:buNone/>
            </a:pPr>
            <a:r>
              <a:rPr b="0" i="0" lang="en-US" sz="1750" u="none" cap="none" strike="noStrike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O mercado de trabalho valoriza desenvolvedores C# .NET. A certificação MCPD é um diferencial importante.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