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t-BR"/>
              <a:t>Clique para editar o título Mestre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509A250-FF31-4206-8172-F9D3106AACB1}" type="datetimeFigureOut">
              <a:rPr lang="en-US" dirty="0"/>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t-BR"/>
              <a:t>Clique para editar o título Mestre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509A250-FF31-4206-8172-F9D3106AACB1}" type="datetimeFigureOut">
              <a:rPr lang="en-US" dirty="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pt-BR"/>
              <a:t>Clique para editar o título Mestre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509A250-FF31-4206-8172-F9D3106AACB1}" type="datetimeFigureOut">
              <a:rPr lang="en-US" dirty="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509A250-FF31-4206-8172-F9D3106AACB1}" type="datetimeFigureOut">
              <a:rPr lang="en-US" dirty="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nchorCtr="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t-BR"/>
              <a:t>Clique para editar o título Mestre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796027F-7875-4030-9381-8BD8C4F21935}" type="datetimeFigureOut">
              <a:rPr lang="en-US" dirty="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1/7/2022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1/7/2022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7" name="Date Placeholder 4"/>
          <p:cNvSpPr>
            <a:spLocks noGrp="1"/>
          </p:cNvSpPr>
          <p:nvPr>
            <p:ph type="dt" sz="half" idx="10"/>
          </p:nvPr>
        </p:nvSpPr>
        <p:spPr/>
        <p:txBody>
          <a:bodyPr/>
          <a:lstStyle/>
          <a:p>
            <a:fld id="{4509A250-FF31-4206-8172-F9D3106AACB1}" type="datetimeFigureOut">
              <a:rPr lang="en-US" dirty="0"/>
              <a:t>1/7/2022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509A250-FF31-4206-8172-F9D3106AACB1}" type="datetimeFigureOut">
              <a:rPr lang="en-US" dirty="0"/>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t-BR"/>
              <a:t>Clique para editar o título Mestre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1/7/2022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D84C85-ABDB-4A95-9900-38661B2C9D9E}"/>
              </a:ext>
            </a:extLst>
          </p:cNvPr>
          <p:cNvSpPr>
            <a:spLocks noGrp="1"/>
          </p:cNvSpPr>
          <p:nvPr>
            <p:ph type="ctrTitle"/>
          </p:nvPr>
        </p:nvSpPr>
        <p:spPr/>
        <p:txBody>
          <a:bodyPr/>
          <a:lstStyle/>
          <a:p>
            <a:r>
              <a:rPr lang="pt-BR" dirty="0"/>
              <a:t>Site de </a:t>
            </a:r>
            <a:r>
              <a:rPr lang="pt-BR" dirty="0" err="1"/>
              <a:t>Ecommerce</a:t>
            </a:r>
            <a:endParaRPr lang="pt-BR" dirty="0"/>
          </a:p>
        </p:txBody>
      </p:sp>
      <p:sp>
        <p:nvSpPr>
          <p:cNvPr id="3" name="Subtítulo 2">
            <a:extLst>
              <a:ext uri="{FF2B5EF4-FFF2-40B4-BE49-F238E27FC236}">
                <a16:creationId xmlns:a16="http://schemas.microsoft.com/office/drawing/2014/main" id="{985415F9-0D7C-4A69-813F-6EDFE56D41F5}"/>
              </a:ext>
            </a:extLst>
          </p:cNvPr>
          <p:cNvSpPr>
            <a:spLocks noGrp="1"/>
          </p:cNvSpPr>
          <p:nvPr>
            <p:ph type="subTitle" idx="1"/>
          </p:nvPr>
        </p:nvSpPr>
        <p:spPr/>
        <p:txBody>
          <a:bodyPr/>
          <a:lstStyle/>
          <a:p>
            <a:r>
              <a:rPr lang="pt-BR" dirty="0"/>
              <a:t>Para Vintage Pixel games e acessórios</a:t>
            </a:r>
          </a:p>
        </p:txBody>
      </p:sp>
    </p:spTree>
    <p:extLst>
      <p:ext uri="{BB962C8B-B14F-4D97-AF65-F5344CB8AC3E}">
        <p14:creationId xmlns:p14="http://schemas.microsoft.com/office/powerpoint/2010/main" val="3989922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396FD9-BA51-44CF-94D8-7D97D6BD07B1}"/>
              </a:ext>
            </a:extLst>
          </p:cNvPr>
          <p:cNvSpPr>
            <a:spLocks noGrp="1"/>
          </p:cNvSpPr>
          <p:nvPr>
            <p:ph type="title"/>
          </p:nvPr>
        </p:nvSpPr>
        <p:spPr/>
        <p:txBody>
          <a:bodyPr/>
          <a:lstStyle/>
          <a:p>
            <a:r>
              <a:rPr lang="pt-BR" dirty="0"/>
              <a:t>Conceitos de UI utilizados</a:t>
            </a:r>
          </a:p>
        </p:txBody>
      </p:sp>
      <p:sp>
        <p:nvSpPr>
          <p:cNvPr id="3" name="Espaço Reservado para Conteúdo 2">
            <a:extLst>
              <a:ext uri="{FF2B5EF4-FFF2-40B4-BE49-F238E27FC236}">
                <a16:creationId xmlns:a16="http://schemas.microsoft.com/office/drawing/2014/main" id="{B67501F5-E0B2-455D-B6E4-0A7D23327341}"/>
              </a:ext>
            </a:extLst>
          </p:cNvPr>
          <p:cNvSpPr>
            <a:spLocks noGrp="1"/>
          </p:cNvSpPr>
          <p:nvPr>
            <p:ph idx="1"/>
          </p:nvPr>
        </p:nvSpPr>
        <p:spPr/>
        <p:txBody>
          <a:bodyPr/>
          <a:lstStyle/>
          <a:p>
            <a:r>
              <a:rPr lang="pt-BR" dirty="0"/>
              <a:t>Dentro dos conceitos de UI, dei prioridade por manter um site minimalista, intuitivo e, se possível, de fácil usabilidade pelo usuário. Certamente todos cuidamos da intuitividade pelo menos na técnica do tamanho das telas para desktops, tablet e mobile.</a:t>
            </a:r>
          </a:p>
        </p:txBody>
      </p:sp>
      <p:sp>
        <p:nvSpPr>
          <p:cNvPr id="4" name="Título 1">
            <a:extLst>
              <a:ext uri="{FF2B5EF4-FFF2-40B4-BE49-F238E27FC236}">
                <a16:creationId xmlns:a16="http://schemas.microsoft.com/office/drawing/2014/main" id="{F991AA1B-9F13-492A-B1EA-5286A5FE3593}"/>
              </a:ext>
            </a:extLst>
          </p:cNvPr>
          <p:cNvSpPr txBox="1">
            <a:spLocks/>
          </p:cNvSpPr>
          <p:nvPr/>
        </p:nvSpPr>
        <p:spPr>
          <a:xfrm>
            <a:off x="9527059" y="1066486"/>
            <a:ext cx="2471352" cy="78676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2800" dirty="0"/>
              <a:t>Parâmetros</a:t>
            </a:r>
          </a:p>
        </p:txBody>
      </p:sp>
    </p:spTree>
    <p:extLst>
      <p:ext uri="{BB962C8B-B14F-4D97-AF65-F5344CB8AC3E}">
        <p14:creationId xmlns:p14="http://schemas.microsoft.com/office/powerpoint/2010/main" val="2641923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396FD9-BA51-44CF-94D8-7D97D6BD07B1}"/>
              </a:ext>
            </a:extLst>
          </p:cNvPr>
          <p:cNvSpPr>
            <a:spLocks noGrp="1"/>
          </p:cNvSpPr>
          <p:nvPr>
            <p:ph type="title"/>
          </p:nvPr>
        </p:nvSpPr>
        <p:spPr/>
        <p:txBody>
          <a:bodyPr/>
          <a:lstStyle/>
          <a:p>
            <a:r>
              <a:rPr lang="pt-BR" dirty="0"/>
              <a:t>Possíveis dificuldades</a:t>
            </a:r>
          </a:p>
        </p:txBody>
      </p:sp>
      <p:sp>
        <p:nvSpPr>
          <p:cNvPr id="3" name="Espaço Reservado para Conteúdo 2">
            <a:extLst>
              <a:ext uri="{FF2B5EF4-FFF2-40B4-BE49-F238E27FC236}">
                <a16:creationId xmlns:a16="http://schemas.microsoft.com/office/drawing/2014/main" id="{B67501F5-E0B2-455D-B6E4-0A7D23327341}"/>
              </a:ext>
            </a:extLst>
          </p:cNvPr>
          <p:cNvSpPr>
            <a:spLocks noGrp="1"/>
          </p:cNvSpPr>
          <p:nvPr>
            <p:ph idx="1"/>
          </p:nvPr>
        </p:nvSpPr>
        <p:spPr/>
        <p:txBody>
          <a:bodyPr/>
          <a:lstStyle/>
          <a:p>
            <a:r>
              <a:rPr lang="pt-BR" dirty="0"/>
              <a:t>Posso listar como dificuldade na execução manter a concepção dentro dos parâmetros colocados pela cliente e o domínio da ferramenta (</a:t>
            </a:r>
            <a:r>
              <a:rPr lang="pt-BR" dirty="0" err="1"/>
              <a:t>Figma</a:t>
            </a:r>
            <a:r>
              <a:rPr lang="pt-BR" dirty="0"/>
              <a:t>) para conseguir cumprir as entregas das atividades.</a:t>
            </a:r>
          </a:p>
        </p:txBody>
      </p:sp>
      <p:sp>
        <p:nvSpPr>
          <p:cNvPr id="4" name="Título 1">
            <a:extLst>
              <a:ext uri="{FF2B5EF4-FFF2-40B4-BE49-F238E27FC236}">
                <a16:creationId xmlns:a16="http://schemas.microsoft.com/office/drawing/2014/main" id="{F991AA1B-9F13-492A-B1EA-5286A5FE3593}"/>
              </a:ext>
            </a:extLst>
          </p:cNvPr>
          <p:cNvSpPr txBox="1">
            <a:spLocks/>
          </p:cNvSpPr>
          <p:nvPr/>
        </p:nvSpPr>
        <p:spPr>
          <a:xfrm>
            <a:off x="9527059" y="1066486"/>
            <a:ext cx="2471352" cy="78676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2800" dirty="0"/>
              <a:t>Dificuldades</a:t>
            </a:r>
          </a:p>
        </p:txBody>
      </p:sp>
    </p:spTree>
    <p:extLst>
      <p:ext uri="{BB962C8B-B14F-4D97-AF65-F5344CB8AC3E}">
        <p14:creationId xmlns:p14="http://schemas.microsoft.com/office/powerpoint/2010/main" val="3541210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396FD9-BA51-44CF-94D8-7D97D6BD07B1}"/>
              </a:ext>
            </a:extLst>
          </p:cNvPr>
          <p:cNvSpPr>
            <a:spLocks noGrp="1"/>
          </p:cNvSpPr>
          <p:nvPr>
            <p:ph type="title"/>
          </p:nvPr>
        </p:nvSpPr>
        <p:spPr/>
        <p:txBody>
          <a:bodyPr/>
          <a:lstStyle/>
          <a:p>
            <a:r>
              <a:rPr lang="pt-BR" dirty="0"/>
              <a:t>Considerações Finais</a:t>
            </a:r>
          </a:p>
        </p:txBody>
      </p:sp>
      <p:sp>
        <p:nvSpPr>
          <p:cNvPr id="3" name="Espaço Reservado para Conteúdo 2">
            <a:extLst>
              <a:ext uri="{FF2B5EF4-FFF2-40B4-BE49-F238E27FC236}">
                <a16:creationId xmlns:a16="http://schemas.microsoft.com/office/drawing/2014/main" id="{B67501F5-E0B2-455D-B6E4-0A7D23327341}"/>
              </a:ext>
            </a:extLst>
          </p:cNvPr>
          <p:cNvSpPr>
            <a:spLocks noGrp="1"/>
          </p:cNvSpPr>
          <p:nvPr>
            <p:ph idx="1"/>
          </p:nvPr>
        </p:nvSpPr>
        <p:spPr/>
        <p:txBody>
          <a:bodyPr/>
          <a:lstStyle/>
          <a:p>
            <a:pPr marL="0" indent="0">
              <a:buNone/>
            </a:pPr>
            <a:r>
              <a:rPr lang="pt-BR" dirty="0"/>
              <a:t>Agradeço sua atenção e dedicação na apreciação deste trabalho. Espero estar satisfazendo às expectativas e coloco-me a disposição para que quaisquer </a:t>
            </a:r>
            <a:r>
              <a:rPr lang="pt-BR" dirty="0" err="1"/>
              <a:t>expectos</a:t>
            </a:r>
            <a:r>
              <a:rPr lang="pt-BR" dirty="0"/>
              <a:t> sejam melhorados.</a:t>
            </a:r>
          </a:p>
        </p:txBody>
      </p:sp>
      <p:sp>
        <p:nvSpPr>
          <p:cNvPr id="4" name="Título 1">
            <a:extLst>
              <a:ext uri="{FF2B5EF4-FFF2-40B4-BE49-F238E27FC236}">
                <a16:creationId xmlns:a16="http://schemas.microsoft.com/office/drawing/2014/main" id="{F991AA1B-9F13-492A-B1EA-5286A5FE3593}"/>
              </a:ext>
            </a:extLst>
          </p:cNvPr>
          <p:cNvSpPr txBox="1">
            <a:spLocks/>
          </p:cNvSpPr>
          <p:nvPr/>
        </p:nvSpPr>
        <p:spPr>
          <a:xfrm>
            <a:off x="9527059" y="1066486"/>
            <a:ext cx="2471352" cy="78676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pt-BR" sz="2800" dirty="0"/>
          </a:p>
        </p:txBody>
      </p:sp>
    </p:spTree>
    <p:extLst>
      <p:ext uri="{BB962C8B-B14F-4D97-AF65-F5344CB8AC3E}">
        <p14:creationId xmlns:p14="http://schemas.microsoft.com/office/powerpoint/2010/main" val="27229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5181D8-5809-403E-9026-3801C865CB52}"/>
              </a:ext>
            </a:extLst>
          </p:cNvPr>
          <p:cNvSpPr>
            <a:spLocks noGrp="1"/>
          </p:cNvSpPr>
          <p:nvPr>
            <p:ph type="title"/>
          </p:nvPr>
        </p:nvSpPr>
        <p:spPr/>
        <p:txBody>
          <a:bodyPr/>
          <a:lstStyle/>
          <a:p>
            <a:r>
              <a:rPr lang="pt-BR" dirty="0"/>
              <a:t>Entrevista com o cliente</a:t>
            </a:r>
          </a:p>
        </p:txBody>
      </p:sp>
      <p:sp>
        <p:nvSpPr>
          <p:cNvPr id="3" name="Espaço Reservado para Conteúdo 2">
            <a:extLst>
              <a:ext uri="{FF2B5EF4-FFF2-40B4-BE49-F238E27FC236}">
                <a16:creationId xmlns:a16="http://schemas.microsoft.com/office/drawing/2014/main" id="{B13C1FF9-13AE-43DF-926B-AC588709BE47}"/>
              </a:ext>
            </a:extLst>
          </p:cNvPr>
          <p:cNvSpPr>
            <a:spLocks noGrp="1"/>
          </p:cNvSpPr>
          <p:nvPr>
            <p:ph idx="1"/>
          </p:nvPr>
        </p:nvSpPr>
        <p:spPr/>
        <p:txBody>
          <a:bodyPr/>
          <a:lstStyle/>
          <a:p>
            <a:r>
              <a:rPr lang="pt-BR" dirty="0"/>
              <a:t>Site do zero, embora com conexão com as redes sociais, mantendo relação com o endereço da loja física através de link;</a:t>
            </a:r>
          </a:p>
          <a:p>
            <a:r>
              <a:rPr lang="pt-BR" dirty="0"/>
              <a:t>Foi relatado que a faixa etária do público-alvo é ampla (14 a 60 anos), mas o foco está nos mais velhos para consumo de hardware para trabalho estudo e hobby, sem descartar os mais jovens de consumo gamer;</a:t>
            </a:r>
          </a:p>
          <a:p>
            <a:r>
              <a:rPr lang="pt-BR" dirty="0"/>
              <a:t>Foi solicitado um site limpo, pouca informação e objetivo. Poucas cores e claras. Com ótimas resoluções com sem travamentos;</a:t>
            </a:r>
          </a:p>
          <a:p>
            <a:r>
              <a:rPr lang="pt-BR" dirty="0"/>
              <a:t>Como não tinha logo, foi criada uma logomarca simples, para falar diretamente ao público-alvo.</a:t>
            </a:r>
          </a:p>
        </p:txBody>
      </p:sp>
      <p:sp>
        <p:nvSpPr>
          <p:cNvPr id="4" name="Título 1">
            <a:extLst>
              <a:ext uri="{FF2B5EF4-FFF2-40B4-BE49-F238E27FC236}">
                <a16:creationId xmlns:a16="http://schemas.microsoft.com/office/drawing/2014/main" id="{C59A6C62-1CFD-400D-86E7-4AA80B4F8560}"/>
              </a:ext>
            </a:extLst>
          </p:cNvPr>
          <p:cNvSpPr txBox="1">
            <a:spLocks/>
          </p:cNvSpPr>
          <p:nvPr/>
        </p:nvSpPr>
        <p:spPr>
          <a:xfrm>
            <a:off x="9786551" y="1066486"/>
            <a:ext cx="1969403" cy="78676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2800" dirty="0"/>
              <a:t>Briefing</a:t>
            </a:r>
          </a:p>
        </p:txBody>
      </p:sp>
    </p:spTree>
    <p:extLst>
      <p:ext uri="{BB962C8B-B14F-4D97-AF65-F5344CB8AC3E}">
        <p14:creationId xmlns:p14="http://schemas.microsoft.com/office/powerpoint/2010/main" val="127689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E75268-E4F3-44FB-8D71-A9CD5BAAF3E0}"/>
              </a:ext>
            </a:extLst>
          </p:cNvPr>
          <p:cNvSpPr>
            <a:spLocks noGrp="1"/>
          </p:cNvSpPr>
          <p:nvPr>
            <p:ph type="title"/>
          </p:nvPr>
        </p:nvSpPr>
        <p:spPr>
          <a:xfrm>
            <a:off x="646111" y="452718"/>
            <a:ext cx="5449889" cy="1400530"/>
          </a:xfrm>
        </p:spPr>
        <p:txBody>
          <a:bodyPr/>
          <a:lstStyle/>
          <a:p>
            <a:r>
              <a:rPr lang="pt-BR" dirty="0"/>
              <a:t>Modelo de baixa qualidade</a:t>
            </a:r>
          </a:p>
        </p:txBody>
      </p:sp>
      <p:sp>
        <p:nvSpPr>
          <p:cNvPr id="3" name="Espaço Reservado para Conteúdo 2">
            <a:extLst>
              <a:ext uri="{FF2B5EF4-FFF2-40B4-BE49-F238E27FC236}">
                <a16:creationId xmlns:a16="http://schemas.microsoft.com/office/drawing/2014/main" id="{5F167155-19A7-46BD-AB4C-6DF3FA6FCE8D}"/>
              </a:ext>
            </a:extLst>
          </p:cNvPr>
          <p:cNvSpPr>
            <a:spLocks noGrp="1"/>
          </p:cNvSpPr>
          <p:nvPr>
            <p:ph idx="1"/>
          </p:nvPr>
        </p:nvSpPr>
        <p:spPr>
          <a:xfrm>
            <a:off x="646111" y="2311678"/>
            <a:ext cx="4296591" cy="3136920"/>
          </a:xfrm>
        </p:spPr>
        <p:txBody>
          <a:bodyPr/>
          <a:lstStyle/>
          <a:p>
            <a:r>
              <a:rPr lang="pt-BR" dirty="0"/>
              <a:t>Baseado nas informações coletadas, se trata de um rascunho afim de expor as diretrizes básicas e os posicionamentos no layout para avaliação do cliente.</a:t>
            </a:r>
          </a:p>
        </p:txBody>
      </p:sp>
      <p:grpSp>
        <p:nvGrpSpPr>
          <p:cNvPr id="10" name="Agrupar 9">
            <a:extLst>
              <a:ext uri="{FF2B5EF4-FFF2-40B4-BE49-F238E27FC236}">
                <a16:creationId xmlns:a16="http://schemas.microsoft.com/office/drawing/2014/main" id="{1E85A29B-85E7-47A5-82A8-02BA1B9524F5}"/>
              </a:ext>
            </a:extLst>
          </p:cNvPr>
          <p:cNvGrpSpPr/>
          <p:nvPr/>
        </p:nvGrpSpPr>
        <p:grpSpPr>
          <a:xfrm>
            <a:off x="6096000" y="670599"/>
            <a:ext cx="3420000" cy="5516802"/>
            <a:chOff x="6095999" y="234513"/>
            <a:chExt cx="3420000" cy="5516802"/>
          </a:xfrm>
        </p:grpSpPr>
        <p:pic>
          <p:nvPicPr>
            <p:cNvPr id="7" name="Imagem 6">
              <a:extLst>
                <a:ext uri="{FF2B5EF4-FFF2-40B4-BE49-F238E27FC236}">
                  <a16:creationId xmlns:a16="http://schemas.microsoft.com/office/drawing/2014/main" id="{7B0AC01B-3808-46A5-984A-B22AD258A39C}"/>
                </a:ext>
              </a:extLst>
            </p:cNvPr>
            <p:cNvPicPr>
              <a:picLocks noChangeAspect="1"/>
            </p:cNvPicPr>
            <p:nvPr/>
          </p:nvPicPr>
          <p:blipFill rotWithShape="1">
            <a:blip r:embed="rId2"/>
            <a:srcRect l="26048" t="20181" r="27445" b="2882"/>
            <a:stretch/>
          </p:blipFill>
          <p:spPr>
            <a:xfrm>
              <a:off x="6095999" y="234513"/>
              <a:ext cx="3420000" cy="3209539"/>
            </a:xfrm>
            <a:prstGeom prst="rect">
              <a:avLst/>
            </a:prstGeom>
          </p:spPr>
        </p:pic>
        <p:pic>
          <p:nvPicPr>
            <p:cNvPr id="9" name="Imagem 8">
              <a:extLst>
                <a:ext uri="{FF2B5EF4-FFF2-40B4-BE49-F238E27FC236}">
                  <a16:creationId xmlns:a16="http://schemas.microsoft.com/office/drawing/2014/main" id="{DCCE4F1B-A39E-4797-97F7-A787DF2A0280}"/>
                </a:ext>
              </a:extLst>
            </p:cNvPr>
            <p:cNvPicPr>
              <a:picLocks noChangeAspect="1"/>
            </p:cNvPicPr>
            <p:nvPr/>
          </p:nvPicPr>
          <p:blipFill rotWithShape="1">
            <a:blip r:embed="rId3"/>
            <a:srcRect l="26047" t="42523" r="27138" b="1442"/>
            <a:stretch/>
          </p:blipFill>
          <p:spPr>
            <a:xfrm>
              <a:off x="6095999" y="3429000"/>
              <a:ext cx="3420000" cy="2322315"/>
            </a:xfrm>
            <a:prstGeom prst="rect">
              <a:avLst/>
            </a:prstGeom>
          </p:spPr>
        </p:pic>
      </p:grpSp>
      <p:sp>
        <p:nvSpPr>
          <p:cNvPr id="11" name="Título 1">
            <a:extLst>
              <a:ext uri="{FF2B5EF4-FFF2-40B4-BE49-F238E27FC236}">
                <a16:creationId xmlns:a16="http://schemas.microsoft.com/office/drawing/2014/main" id="{EB91DEF3-E323-439B-AE16-A6634A1066E8}"/>
              </a:ext>
            </a:extLst>
          </p:cNvPr>
          <p:cNvSpPr txBox="1">
            <a:spLocks/>
          </p:cNvSpPr>
          <p:nvPr/>
        </p:nvSpPr>
        <p:spPr>
          <a:xfrm>
            <a:off x="9786551" y="1066486"/>
            <a:ext cx="1969403" cy="78676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2800" dirty="0"/>
              <a:t>Rafe</a:t>
            </a:r>
          </a:p>
        </p:txBody>
      </p:sp>
      <p:sp>
        <p:nvSpPr>
          <p:cNvPr id="12" name="Espaço Reservado para Conteúdo 2">
            <a:extLst>
              <a:ext uri="{FF2B5EF4-FFF2-40B4-BE49-F238E27FC236}">
                <a16:creationId xmlns:a16="http://schemas.microsoft.com/office/drawing/2014/main" id="{2E012838-8838-44B0-AA5E-07C679CDB9B0}"/>
              </a:ext>
            </a:extLst>
          </p:cNvPr>
          <p:cNvSpPr txBox="1">
            <a:spLocks/>
          </p:cNvSpPr>
          <p:nvPr/>
        </p:nvSpPr>
        <p:spPr>
          <a:xfrm>
            <a:off x="527463" y="6187401"/>
            <a:ext cx="11137074" cy="419891"/>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pt-BR" dirty="0"/>
              <a:t>Link: https://github.com/PedroViniciusConrado/UC9-SA1-AtividadeOnline1/blob/923f34df9c620428cebe1b969d06e32f95787dfd/Rafe.pdf</a:t>
            </a:r>
          </a:p>
        </p:txBody>
      </p:sp>
    </p:spTree>
    <p:extLst>
      <p:ext uri="{BB962C8B-B14F-4D97-AF65-F5344CB8AC3E}">
        <p14:creationId xmlns:p14="http://schemas.microsoft.com/office/powerpoint/2010/main" val="808646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Agrupar 14">
            <a:extLst>
              <a:ext uri="{FF2B5EF4-FFF2-40B4-BE49-F238E27FC236}">
                <a16:creationId xmlns:a16="http://schemas.microsoft.com/office/drawing/2014/main" id="{F2D98453-2612-4AC4-B522-63C5473F69F2}"/>
              </a:ext>
            </a:extLst>
          </p:cNvPr>
          <p:cNvGrpSpPr/>
          <p:nvPr/>
        </p:nvGrpSpPr>
        <p:grpSpPr>
          <a:xfrm>
            <a:off x="6096000" y="670599"/>
            <a:ext cx="3420000" cy="5487034"/>
            <a:chOff x="6096000" y="670599"/>
            <a:chExt cx="3420000" cy="5487034"/>
          </a:xfrm>
        </p:grpSpPr>
        <p:pic>
          <p:nvPicPr>
            <p:cNvPr id="5" name="Imagem 4">
              <a:extLst>
                <a:ext uri="{FF2B5EF4-FFF2-40B4-BE49-F238E27FC236}">
                  <a16:creationId xmlns:a16="http://schemas.microsoft.com/office/drawing/2014/main" id="{1047B0C5-4B78-4109-AAB1-AB0EDB146CF5}"/>
                </a:ext>
              </a:extLst>
            </p:cNvPr>
            <p:cNvPicPr>
              <a:picLocks noChangeAspect="1"/>
            </p:cNvPicPr>
            <p:nvPr/>
          </p:nvPicPr>
          <p:blipFill rotWithShape="1">
            <a:blip r:embed="rId2"/>
            <a:srcRect l="26252" t="19999" r="27445" b="3785"/>
            <a:stretch/>
          </p:blipFill>
          <p:spPr>
            <a:xfrm>
              <a:off x="6096000" y="670599"/>
              <a:ext cx="3420000" cy="3193510"/>
            </a:xfrm>
            <a:prstGeom prst="rect">
              <a:avLst/>
            </a:prstGeom>
          </p:spPr>
        </p:pic>
        <p:pic>
          <p:nvPicPr>
            <p:cNvPr id="8" name="Imagem 7">
              <a:extLst>
                <a:ext uri="{FF2B5EF4-FFF2-40B4-BE49-F238E27FC236}">
                  <a16:creationId xmlns:a16="http://schemas.microsoft.com/office/drawing/2014/main" id="{9CB13C95-ED81-4D44-91AF-C28E767765A6}"/>
                </a:ext>
              </a:extLst>
            </p:cNvPr>
            <p:cNvPicPr>
              <a:picLocks noChangeAspect="1"/>
            </p:cNvPicPr>
            <p:nvPr/>
          </p:nvPicPr>
          <p:blipFill rotWithShape="1">
            <a:blip r:embed="rId3"/>
            <a:srcRect l="26252" t="43641" r="27445" b="1622"/>
            <a:stretch/>
          </p:blipFill>
          <p:spPr>
            <a:xfrm>
              <a:off x="6096000" y="3864109"/>
              <a:ext cx="3420000" cy="2293524"/>
            </a:xfrm>
            <a:prstGeom prst="rect">
              <a:avLst/>
            </a:prstGeom>
          </p:spPr>
        </p:pic>
      </p:grpSp>
      <p:sp>
        <p:nvSpPr>
          <p:cNvPr id="2" name="Título 1">
            <a:extLst>
              <a:ext uri="{FF2B5EF4-FFF2-40B4-BE49-F238E27FC236}">
                <a16:creationId xmlns:a16="http://schemas.microsoft.com/office/drawing/2014/main" id="{E0E75268-E4F3-44FB-8D71-A9CD5BAAF3E0}"/>
              </a:ext>
            </a:extLst>
          </p:cNvPr>
          <p:cNvSpPr>
            <a:spLocks noGrp="1"/>
          </p:cNvSpPr>
          <p:nvPr>
            <p:ph type="title"/>
          </p:nvPr>
        </p:nvSpPr>
        <p:spPr>
          <a:xfrm>
            <a:off x="646111" y="452718"/>
            <a:ext cx="5449889" cy="1400530"/>
          </a:xfrm>
        </p:spPr>
        <p:txBody>
          <a:bodyPr/>
          <a:lstStyle/>
          <a:p>
            <a:r>
              <a:rPr lang="pt-BR" dirty="0"/>
              <a:t>Protótipo Desktop</a:t>
            </a:r>
          </a:p>
        </p:txBody>
      </p:sp>
      <p:sp>
        <p:nvSpPr>
          <p:cNvPr id="3" name="Espaço Reservado para Conteúdo 2">
            <a:extLst>
              <a:ext uri="{FF2B5EF4-FFF2-40B4-BE49-F238E27FC236}">
                <a16:creationId xmlns:a16="http://schemas.microsoft.com/office/drawing/2014/main" id="{5F167155-19A7-46BD-AB4C-6DF3FA6FCE8D}"/>
              </a:ext>
            </a:extLst>
          </p:cNvPr>
          <p:cNvSpPr>
            <a:spLocks noGrp="1"/>
          </p:cNvSpPr>
          <p:nvPr>
            <p:ph idx="1"/>
          </p:nvPr>
        </p:nvSpPr>
        <p:spPr>
          <a:xfrm>
            <a:off x="646111" y="2295649"/>
            <a:ext cx="4296591" cy="3136920"/>
          </a:xfrm>
        </p:spPr>
        <p:txBody>
          <a:bodyPr/>
          <a:lstStyle/>
          <a:p>
            <a:r>
              <a:rPr lang="pt-BR" dirty="0"/>
              <a:t>Logomarca simples, direta e sutil;</a:t>
            </a:r>
          </a:p>
          <a:p>
            <a:r>
              <a:rPr lang="pt-BR" dirty="0"/>
              <a:t>Site limpo, minimalista, fundo claro, com pouco texto, pouco carregado e imagens de ótima resolução;</a:t>
            </a:r>
          </a:p>
          <a:p>
            <a:r>
              <a:rPr lang="pt-BR" dirty="0"/>
              <a:t>Link para opção de endereço de loja física no menu.</a:t>
            </a:r>
          </a:p>
        </p:txBody>
      </p:sp>
      <p:sp>
        <p:nvSpPr>
          <p:cNvPr id="11" name="Título 1">
            <a:extLst>
              <a:ext uri="{FF2B5EF4-FFF2-40B4-BE49-F238E27FC236}">
                <a16:creationId xmlns:a16="http://schemas.microsoft.com/office/drawing/2014/main" id="{EB91DEF3-E323-439B-AE16-A6634A1066E8}"/>
              </a:ext>
            </a:extLst>
          </p:cNvPr>
          <p:cNvSpPr txBox="1">
            <a:spLocks/>
          </p:cNvSpPr>
          <p:nvPr/>
        </p:nvSpPr>
        <p:spPr>
          <a:xfrm>
            <a:off x="9786551" y="1066486"/>
            <a:ext cx="1969403" cy="78676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2800" dirty="0"/>
              <a:t>Layout</a:t>
            </a:r>
          </a:p>
          <a:p>
            <a:pPr algn="ctr"/>
            <a:r>
              <a:rPr lang="pt-BR" sz="2800" dirty="0"/>
              <a:t>Desktop</a:t>
            </a:r>
          </a:p>
        </p:txBody>
      </p:sp>
      <p:sp>
        <p:nvSpPr>
          <p:cNvPr id="16" name="Espaço Reservado para Conteúdo 2">
            <a:extLst>
              <a:ext uri="{FF2B5EF4-FFF2-40B4-BE49-F238E27FC236}">
                <a16:creationId xmlns:a16="http://schemas.microsoft.com/office/drawing/2014/main" id="{1F5A6551-2D39-4263-B0C8-E4B157D3307A}"/>
              </a:ext>
            </a:extLst>
          </p:cNvPr>
          <p:cNvSpPr txBox="1">
            <a:spLocks/>
          </p:cNvSpPr>
          <p:nvPr/>
        </p:nvSpPr>
        <p:spPr>
          <a:xfrm>
            <a:off x="527463" y="6187401"/>
            <a:ext cx="11137074" cy="419891"/>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pt-BR" dirty="0"/>
              <a:t>Link: https://github.com/PedroViniciusConrado/UC9-SA1-AtividadeOnline2/blob/e7d25595a38fbdf2a95e778567e587b923ec3b9e/Layout%20Desktop.pdf</a:t>
            </a:r>
          </a:p>
        </p:txBody>
      </p:sp>
    </p:spTree>
    <p:extLst>
      <p:ext uri="{BB962C8B-B14F-4D97-AF65-F5344CB8AC3E}">
        <p14:creationId xmlns:p14="http://schemas.microsoft.com/office/powerpoint/2010/main" val="403306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Agrupar 14">
            <a:extLst>
              <a:ext uri="{FF2B5EF4-FFF2-40B4-BE49-F238E27FC236}">
                <a16:creationId xmlns:a16="http://schemas.microsoft.com/office/drawing/2014/main" id="{F2D98453-2612-4AC4-B522-63C5473F69F2}"/>
              </a:ext>
            </a:extLst>
          </p:cNvPr>
          <p:cNvGrpSpPr/>
          <p:nvPr/>
        </p:nvGrpSpPr>
        <p:grpSpPr>
          <a:xfrm>
            <a:off x="6096000" y="670599"/>
            <a:ext cx="3420000" cy="5487034"/>
            <a:chOff x="6096000" y="670599"/>
            <a:chExt cx="3420000" cy="5487034"/>
          </a:xfrm>
        </p:grpSpPr>
        <p:pic>
          <p:nvPicPr>
            <p:cNvPr id="5" name="Imagem 4">
              <a:extLst>
                <a:ext uri="{FF2B5EF4-FFF2-40B4-BE49-F238E27FC236}">
                  <a16:creationId xmlns:a16="http://schemas.microsoft.com/office/drawing/2014/main" id="{1047B0C5-4B78-4109-AAB1-AB0EDB146CF5}"/>
                </a:ext>
              </a:extLst>
            </p:cNvPr>
            <p:cNvPicPr>
              <a:picLocks noChangeAspect="1"/>
            </p:cNvPicPr>
            <p:nvPr/>
          </p:nvPicPr>
          <p:blipFill rotWithShape="1">
            <a:blip r:embed="rId2"/>
            <a:srcRect l="26252" t="19999" r="27445" b="3785"/>
            <a:stretch/>
          </p:blipFill>
          <p:spPr>
            <a:xfrm>
              <a:off x="6096000" y="670599"/>
              <a:ext cx="3420000" cy="3193510"/>
            </a:xfrm>
            <a:prstGeom prst="rect">
              <a:avLst/>
            </a:prstGeom>
          </p:spPr>
        </p:pic>
        <p:pic>
          <p:nvPicPr>
            <p:cNvPr id="8" name="Imagem 7">
              <a:extLst>
                <a:ext uri="{FF2B5EF4-FFF2-40B4-BE49-F238E27FC236}">
                  <a16:creationId xmlns:a16="http://schemas.microsoft.com/office/drawing/2014/main" id="{9CB13C95-ED81-4D44-91AF-C28E767765A6}"/>
                </a:ext>
              </a:extLst>
            </p:cNvPr>
            <p:cNvPicPr>
              <a:picLocks noChangeAspect="1"/>
            </p:cNvPicPr>
            <p:nvPr/>
          </p:nvPicPr>
          <p:blipFill rotWithShape="1">
            <a:blip r:embed="rId3"/>
            <a:srcRect l="26252" t="43641" r="27445" b="1622"/>
            <a:stretch/>
          </p:blipFill>
          <p:spPr>
            <a:xfrm>
              <a:off x="6096000" y="3864109"/>
              <a:ext cx="3420000" cy="2293524"/>
            </a:xfrm>
            <a:prstGeom prst="rect">
              <a:avLst/>
            </a:prstGeom>
          </p:spPr>
        </p:pic>
      </p:grpSp>
      <p:sp>
        <p:nvSpPr>
          <p:cNvPr id="2" name="Título 1">
            <a:extLst>
              <a:ext uri="{FF2B5EF4-FFF2-40B4-BE49-F238E27FC236}">
                <a16:creationId xmlns:a16="http://schemas.microsoft.com/office/drawing/2014/main" id="{E0E75268-E4F3-44FB-8D71-A9CD5BAAF3E0}"/>
              </a:ext>
            </a:extLst>
          </p:cNvPr>
          <p:cNvSpPr>
            <a:spLocks noGrp="1"/>
          </p:cNvSpPr>
          <p:nvPr>
            <p:ph type="title"/>
          </p:nvPr>
        </p:nvSpPr>
        <p:spPr>
          <a:xfrm>
            <a:off x="646111" y="452718"/>
            <a:ext cx="5449889" cy="1400530"/>
          </a:xfrm>
        </p:spPr>
        <p:txBody>
          <a:bodyPr/>
          <a:lstStyle/>
          <a:p>
            <a:r>
              <a:rPr lang="pt-BR" dirty="0"/>
              <a:t>Protótipo Desktop</a:t>
            </a:r>
          </a:p>
        </p:txBody>
      </p:sp>
      <p:sp>
        <p:nvSpPr>
          <p:cNvPr id="3" name="Espaço Reservado para Conteúdo 2">
            <a:extLst>
              <a:ext uri="{FF2B5EF4-FFF2-40B4-BE49-F238E27FC236}">
                <a16:creationId xmlns:a16="http://schemas.microsoft.com/office/drawing/2014/main" id="{5F167155-19A7-46BD-AB4C-6DF3FA6FCE8D}"/>
              </a:ext>
            </a:extLst>
          </p:cNvPr>
          <p:cNvSpPr>
            <a:spLocks noGrp="1"/>
          </p:cNvSpPr>
          <p:nvPr>
            <p:ph idx="1"/>
          </p:nvPr>
        </p:nvSpPr>
        <p:spPr>
          <a:xfrm>
            <a:off x="646111" y="2295649"/>
            <a:ext cx="4296591" cy="3136920"/>
          </a:xfrm>
        </p:spPr>
        <p:txBody>
          <a:bodyPr>
            <a:normAutofit lnSpcReduction="10000"/>
          </a:bodyPr>
          <a:lstStyle/>
          <a:p>
            <a:r>
              <a:rPr lang="pt-BR" dirty="0"/>
              <a:t>Primeiro banner, o principal, já atrai os jovens por se tratar de jogo e os mais velhos por qual jogo está estampado;</a:t>
            </a:r>
          </a:p>
          <a:p>
            <a:r>
              <a:rPr lang="pt-BR" dirty="0"/>
              <a:t>O segundo banner, de forma mais imagética, já chama o visitante para a loja gamer;</a:t>
            </a:r>
          </a:p>
          <a:p>
            <a:r>
              <a:rPr lang="pt-BR" dirty="0"/>
              <a:t>E o terceiro e último já oferece produtos para suporte office.</a:t>
            </a:r>
          </a:p>
        </p:txBody>
      </p:sp>
      <p:sp>
        <p:nvSpPr>
          <p:cNvPr id="11" name="Título 1">
            <a:extLst>
              <a:ext uri="{FF2B5EF4-FFF2-40B4-BE49-F238E27FC236}">
                <a16:creationId xmlns:a16="http://schemas.microsoft.com/office/drawing/2014/main" id="{EB91DEF3-E323-439B-AE16-A6634A1066E8}"/>
              </a:ext>
            </a:extLst>
          </p:cNvPr>
          <p:cNvSpPr txBox="1">
            <a:spLocks/>
          </p:cNvSpPr>
          <p:nvPr/>
        </p:nvSpPr>
        <p:spPr>
          <a:xfrm>
            <a:off x="9786551" y="1066486"/>
            <a:ext cx="1969403" cy="78676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2800" dirty="0"/>
              <a:t>Layout</a:t>
            </a:r>
          </a:p>
          <a:p>
            <a:pPr algn="ctr"/>
            <a:r>
              <a:rPr lang="pt-BR" sz="2800" dirty="0"/>
              <a:t>Desktop</a:t>
            </a:r>
          </a:p>
        </p:txBody>
      </p:sp>
      <p:sp>
        <p:nvSpPr>
          <p:cNvPr id="9" name="Espaço Reservado para Conteúdo 2">
            <a:extLst>
              <a:ext uri="{FF2B5EF4-FFF2-40B4-BE49-F238E27FC236}">
                <a16:creationId xmlns:a16="http://schemas.microsoft.com/office/drawing/2014/main" id="{1383045A-21FD-4117-BA93-55F8000276A0}"/>
              </a:ext>
            </a:extLst>
          </p:cNvPr>
          <p:cNvSpPr txBox="1">
            <a:spLocks/>
          </p:cNvSpPr>
          <p:nvPr/>
        </p:nvSpPr>
        <p:spPr>
          <a:xfrm>
            <a:off x="527463" y="6187401"/>
            <a:ext cx="11137074" cy="419891"/>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pt-BR" dirty="0"/>
              <a:t>Link: https://github.com/PedroViniciusConrado/UC9-SA1-AtividadeOnline2/blob/e7d25595a38fbdf2a95e778567e587b923ec3b9e/Layout%20Desktop.pdf</a:t>
            </a:r>
          </a:p>
        </p:txBody>
      </p:sp>
    </p:spTree>
    <p:extLst>
      <p:ext uri="{BB962C8B-B14F-4D97-AF65-F5344CB8AC3E}">
        <p14:creationId xmlns:p14="http://schemas.microsoft.com/office/powerpoint/2010/main" val="2659731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E75268-E4F3-44FB-8D71-A9CD5BAAF3E0}"/>
              </a:ext>
            </a:extLst>
          </p:cNvPr>
          <p:cNvSpPr>
            <a:spLocks noGrp="1"/>
          </p:cNvSpPr>
          <p:nvPr>
            <p:ph type="title"/>
          </p:nvPr>
        </p:nvSpPr>
        <p:spPr>
          <a:xfrm>
            <a:off x="646111" y="452718"/>
            <a:ext cx="5449889" cy="1400530"/>
          </a:xfrm>
        </p:spPr>
        <p:txBody>
          <a:bodyPr/>
          <a:lstStyle/>
          <a:p>
            <a:r>
              <a:rPr lang="pt-BR" dirty="0"/>
              <a:t>Protótipo Tablet</a:t>
            </a:r>
          </a:p>
        </p:txBody>
      </p:sp>
      <p:sp>
        <p:nvSpPr>
          <p:cNvPr id="3" name="Espaço Reservado para Conteúdo 2">
            <a:extLst>
              <a:ext uri="{FF2B5EF4-FFF2-40B4-BE49-F238E27FC236}">
                <a16:creationId xmlns:a16="http://schemas.microsoft.com/office/drawing/2014/main" id="{5F167155-19A7-46BD-AB4C-6DF3FA6FCE8D}"/>
              </a:ext>
            </a:extLst>
          </p:cNvPr>
          <p:cNvSpPr>
            <a:spLocks noGrp="1"/>
          </p:cNvSpPr>
          <p:nvPr>
            <p:ph idx="1"/>
          </p:nvPr>
        </p:nvSpPr>
        <p:spPr>
          <a:xfrm>
            <a:off x="646111" y="2506915"/>
            <a:ext cx="4296591" cy="3136920"/>
          </a:xfrm>
        </p:spPr>
        <p:txBody>
          <a:bodyPr>
            <a:normAutofit/>
          </a:bodyPr>
          <a:lstStyle/>
          <a:p>
            <a:r>
              <a:rPr lang="pt-BR" dirty="0"/>
              <a:t>A header foi reduzida para a logo, a busca e poucos ícones;</a:t>
            </a:r>
          </a:p>
          <a:p>
            <a:r>
              <a:rPr lang="pt-BR" dirty="0"/>
              <a:t>Os banners entraram em um carrossel de passagem automática ou manual;</a:t>
            </a:r>
          </a:p>
          <a:p>
            <a:r>
              <a:rPr lang="pt-BR" dirty="0"/>
              <a:t>Toda a base do layout desktop foi mantida, inclusive o </a:t>
            </a:r>
            <a:r>
              <a:rPr lang="pt-BR" dirty="0" err="1"/>
              <a:t>footer</a:t>
            </a:r>
            <a:r>
              <a:rPr lang="pt-BR" dirty="0"/>
              <a:t>.</a:t>
            </a:r>
          </a:p>
        </p:txBody>
      </p:sp>
      <p:sp>
        <p:nvSpPr>
          <p:cNvPr id="11" name="Título 1">
            <a:extLst>
              <a:ext uri="{FF2B5EF4-FFF2-40B4-BE49-F238E27FC236}">
                <a16:creationId xmlns:a16="http://schemas.microsoft.com/office/drawing/2014/main" id="{EB91DEF3-E323-439B-AE16-A6634A1066E8}"/>
              </a:ext>
            </a:extLst>
          </p:cNvPr>
          <p:cNvSpPr txBox="1">
            <a:spLocks/>
          </p:cNvSpPr>
          <p:nvPr/>
        </p:nvSpPr>
        <p:spPr>
          <a:xfrm>
            <a:off x="9786551" y="1066486"/>
            <a:ext cx="1969403" cy="78676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2800" dirty="0"/>
              <a:t>Layout</a:t>
            </a:r>
          </a:p>
          <a:p>
            <a:pPr algn="ctr"/>
            <a:r>
              <a:rPr lang="pt-BR" sz="2800" dirty="0"/>
              <a:t>Tablet</a:t>
            </a:r>
          </a:p>
        </p:txBody>
      </p:sp>
      <p:pic>
        <p:nvPicPr>
          <p:cNvPr id="6" name="Imagem 5">
            <a:extLst>
              <a:ext uri="{FF2B5EF4-FFF2-40B4-BE49-F238E27FC236}">
                <a16:creationId xmlns:a16="http://schemas.microsoft.com/office/drawing/2014/main" id="{AF977A3E-677E-4387-9460-EA5B22B87028}"/>
              </a:ext>
            </a:extLst>
          </p:cNvPr>
          <p:cNvPicPr>
            <a:picLocks noChangeAspect="1"/>
          </p:cNvPicPr>
          <p:nvPr/>
        </p:nvPicPr>
        <p:blipFill rotWithShape="1">
          <a:blip r:embed="rId2"/>
          <a:srcRect l="23316" t="20092" r="23421" b="10213"/>
          <a:stretch/>
        </p:blipFill>
        <p:spPr>
          <a:xfrm>
            <a:off x="5106000" y="2071129"/>
            <a:ext cx="5400000" cy="4008493"/>
          </a:xfrm>
          <a:prstGeom prst="rect">
            <a:avLst/>
          </a:prstGeom>
        </p:spPr>
      </p:pic>
      <p:sp>
        <p:nvSpPr>
          <p:cNvPr id="10" name="Espaço Reservado para Conteúdo 2">
            <a:extLst>
              <a:ext uri="{FF2B5EF4-FFF2-40B4-BE49-F238E27FC236}">
                <a16:creationId xmlns:a16="http://schemas.microsoft.com/office/drawing/2014/main" id="{B91A4CDB-F22D-471A-9888-D48B8070830F}"/>
              </a:ext>
            </a:extLst>
          </p:cNvPr>
          <p:cNvSpPr txBox="1">
            <a:spLocks/>
          </p:cNvSpPr>
          <p:nvPr/>
        </p:nvSpPr>
        <p:spPr>
          <a:xfrm>
            <a:off x="527463" y="6187401"/>
            <a:ext cx="11137074" cy="419891"/>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pt-BR" dirty="0"/>
              <a:t>Link: https://github.com/PedroViniciusConrado/UC9-SA1-AtividadeOnline3/blob/927d95d994b487b9a3b08f1ffa1ac623761aede6/Layout%20tablet.pdf</a:t>
            </a:r>
          </a:p>
        </p:txBody>
      </p:sp>
    </p:spTree>
    <p:extLst>
      <p:ext uri="{BB962C8B-B14F-4D97-AF65-F5344CB8AC3E}">
        <p14:creationId xmlns:p14="http://schemas.microsoft.com/office/powerpoint/2010/main" val="1928103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E75268-E4F3-44FB-8D71-A9CD5BAAF3E0}"/>
              </a:ext>
            </a:extLst>
          </p:cNvPr>
          <p:cNvSpPr>
            <a:spLocks noGrp="1"/>
          </p:cNvSpPr>
          <p:nvPr>
            <p:ph type="title"/>
          </p:nvPr>
        </p:nvSpPr>
        <p:spPr>
          <a:xfrm>
            <a:off x="646111" y="452718"/>
            <a:ext cx="5449889" cy="1400530"/>
          </a:xfrm>
        </p:spPr>
        <p:txBody>
          <a:bodyPr/>
          <a:lstStyle/>
          <a:p>
            <a:r>
              <a:rPr lang="pt-BR" dirty="0"/>
              <a:t>Protótipo Mobile</a:t>
            </a:r>
          </a:p>
        </p:txBody>
      </p:sp>
      <p:sp>
        <p:nvSpPr>
          <p:cNvPr id="3" name="Espaço Reservado para Conteúdo 2">
            <a:extLst>
              <a:ext uri="{FF2B5EF4-FFF2-40B4-BE49-F238E27FC236}">
                <a16:creationId xmlns:a16="http://schemas.microsoft.com/office/drawing/2014/main" id="{5F167155-19A7-46BD-AB4C-6DF3FA6FCE8D}"/>
              </a:ext>
            </a:extLst>
          </p:cNvPr>
          <p:cNvSpPr>
            <a:spLocks noGrp="1"/>
          </p:cNvSpPr>
          <p:nvPr>
            <p:ph idx="1"/>
          </p:nvPr>
        </p:nvSpPr>
        <p:spPr>
          <a:xfrm>
            <a:off x="646111" y="2506915"/>
            <a:ext cx="4296591" cy="3136920"/>
          </a:xfrm>
        </p:spPr>
        <p:txBody>
          <a:bodyPr>
            <a:normAutofit/>
          </a:bodyPr>
          <a:lstStyle/>
          <a:p>
            <a:r>
              <a:rPr lang="pt-BR" dirty="0"/>
              <a:t>A header foi reduzida para a logo, a busca e poucos ícones, assim como no layout para tablets;</a:t>
            </a:r>
          </a:p>
          <a:p>
            <a:r>
              <a:rPr lang="pt-BR" dirty="0"/>
              <a:t>Os banners voltaram às suas posições em série por esse molde permitir maior extensão vertical.</a:t>
            </a:r>
          </a:p>
        </p:txBody>
      </p:sp>
      <p:sp>
        <p:nvSpPr>
          <p:cNvPr id="11" name="Título 1">
            <a:extLst>
              <a:ext uri="{FF2B5EF4-FFF2-40B4-BE49-F238E27FC236}">
                <a16:creationId xmlns:a16="http://schemas.microsoft.com/office/drawing/2014/main" id="{EB91DEF3-E323-439B-AE16-A6634A1066E8}"/>
              </a:ext>
            </a:extLst>
          </p:cNvPr>
          <p:cNvSpPr txBox="1">
            <a:spLocks/>
          </p:cNvSpPr>
          <p:nvPr/>
        </p:nvSpPr>
        <p:spPr>
          <a:xfrm>
            <a:off x="9786551" y="1066486"/>
            <a:ext cx="1969403" cy="78676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2800" dirty="0"/>
              <a:t>Layout</a:t>
            </a:r>
          </a:p>
          <a:p>
            <a:pPr algn="ctr"/>
            <a:r>
              <a:rPr lang="pt-BR" sz="2800" dirty="0"/>
              <a:t>Mobile</a:t>
            </a:r>
          </a:p>
        </p:txBody>
      </p:sp>
      <p:grpSp>
        <p:nvGrpSpPr>
          <p:cNvPr id="13" name="Agrupar 12">
            <a:extLst>
              <a:ext uri="{FF2B5EF4-FFF2-40B4-BE49-F238E27FC236}">
                <a16:creationId xmlns:a16="http://schemas.microsoft.com/office/drawing/2014/main" id="{BAF04720-9DD1-4F68-BCB6-200E0A9C04E5}"/>
              </a:ext>
            </a:extLst>
          </p:cNvPr>
          <p:cNvGrpSpPr>
            <a:grpSpLocks noChangeAspect="1"/>
          </p:cNvGrpSpPr>
          <p:nvPr/>
        </p:nvGrpSpPr>
        <p:grpSpPr>
          <a:xfrm>
            <a:off x="6231275" y="1109867"/>
            <a:ext cx="3420000" cy="4638266"/>
            <a:chOff x="6096000" y="452719"/>
            <a:chExt cx="2880000" cy="3905907"/>
          </a:xfrm>
        </p:grpSpPr>
        <p:pic>
          <p:nvPicPr>
            <p:cNvPr id="5" name="Imagem 4">
              <a:extLst>
                <a:ext uri="{FF2B5EF4-FFF2-40B4-BE49-F238E27FC236}">
                  <a16:creationId xmlns:a16="http://schemas.microsoft.com/office/drawing/2014/main" id="{4988A4CF-97BB-44E7-ADCC-5A3BFDD8AD83}"/>
                </a:ext>
              </a:extLst>
            </p:cNvPr>
            <p:cNvPicPr>
              <a:picLocks noChangeAspect="1"/>
            </p:cNvPicPr>
            <p:nvPr/>
          </p:nvPicPr>
          <p:blipFill rotWithShape="1">
            <a:blip r:embed="rId2"/>
            <a:srcRect l="33918" t="20360" r="35111" b="15225"/>
            <a:stretch/>
          </p:blipFill>
          <p:spPr>
            <a:xfrm>
              <a:off x="6096000" y="452719"/>
              <a:ext cx="2880000" cy="2861563"/>
            </a:xfrm>
            <a:prstGeom prst="rect">
              <a:avLst/>
            </a:prstGeom>
          </p:spPr>
        </p:pic>
        <p:pic>
          <p:nvPicPr>
            <p:cNvPr id="12" name="Imagem 11">
              <a:extLst>
                <a:ext uri="{FF2B5EF4-FFF2-40B4-BE49-F238E27FC236}">
                  <a16:creationId xmlns:a16="http://schemas.microsoft.com/office/drawing/2014/main" id="{A29576C1-C9F6-4EE0-A32A-34003C692912}"/>
                </a:ext>
              </a:extLst>
            </p:cNvPr>
            <p:cNvPicPr>
              <a:picLocks noChangeAspect="1"/>
            </p:cNvPicPr>
            <p:nvPr/>
          </p:nvPicPr>
          <p:blipFill rotWithShape="1">
            <a:blip r:embed="rId3"/>
            <a:srcRect l="37802" t="19640" r="38893" b="65464"/>
            <a:stretch/>
          </p:blipFill>
          <p:spPr>
            <a:xfrm>
              <a:off x="6096000" y="3314283"/>
              <a:ext cx="2880000" cy="1044343"/>
            </a:xfrm>
            <a:prstGeom prst="rect">
              <a:avLst/>
            </a:prstGeom>
          </p:spPr>
        </p:pic>
      </p:grpSp>
      <p:sp>
        <p:nvSpPr>
          <p:cNvPr id="14" name="Espaço Reservado para Conteúdo 2">
            <a:extLst>
              <a:ext uri="{FF2B5EF4-FFF2-40B4-BE49-F238E27FC236}">
                <a16:creationId xmlns:a16="http://schemas.microsoft.com/office/drawing/2014/main" id="{DE95E9CC-7E97-4FDA-8932-F561588C6C75}"/>
              </a:ext>
            </a:extLst>
          </p:cNvPr>
          <p:cNvSpPr txBox="1">
            <a:spLocks/>
          </p:cNvSpPr>
          <p:nvPr/>
        </p:nvSpPr>
        <p:spPr>
          <a:xfrm>
            <a:off x="527463" y="6187401"/>
            <a:ext cx="11137074" cy="419891"/>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pt-BR" dirty="0"/>
              <a:t>Link: https://github.com/PedroViniciusConrado/UC9-SA1-EncontroRemoto1/blob/c03c3f7565c10e573fe29ca00300d5c47996873a/Layout%20mobile.pdf</a:t>
            </a:r>
          </a:p>
        </p:txBody>
      </p:sp>
    </p:spTree>
    <p:extLst>
      <p:ext uri="{BB962C8B-B14F-4D97-AF65-F5344CB8AC3E}">
        <p14:creationId xmlns:p14="http://schemas.microsoft.com/office/powerpoint/2010/main" val="1704873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E75268-E4F3-44FB-8D71-A9CD5BAAF3E0}"/>
              </a:ext>
            </a:extLst>
          </p:cNvPr>
          <p:cNvSpPr>
            <a:spLocks noGrp="1"/>
          </p:cNvSpPr>
          <p:nvPr>
            <p:ph type="title"/>
          </p:nvPr>
        </p:nvSpPr>
        <p:spPr>
          <a:xfrm>
            <a:off x="646111" y="452718"/>
            <a:ext cx="5449889" cy="1400530"/>
          </a:xfrm>
        </p:spPr>
        <p:txBody>
          <a:bodyPr/>
          <a:lstStyle/>
          <a:p>
            <a:r>
              <a:rPr lang="pt-BR" dirty="0"/>
              <a:t>Protótipo Mobile</a:t>
            </a:r>
          </a:p>
        </p:txBody>
      </p:sp>
      <p:sp>
        <p:nvSpPr>
          <p:cNvPr id="11" name="Título 1">
            <a:extLst>
              <a:ext uri="{FF2B5EF4-FFF2-40B4-BE49-F238E27FC236}">
                <a16:creationId xmlns:a16="http://schemas.microsoft.com/office/drawing/2014/main" id="{EB91DEF3-E323-439B-AE16-A6634A1066E8}"/>
              </a:ext>
            </a:extLst>
          </p:cNvPr>
          <p:cNvSpPr txBox="1">
            <a:spLocks/>
          </p:cNvSpPr>
          <p:nvPr/>
        </p:nvSpPr>
        <p:spPr>
          <a:xfrm>
            <a:off x="9786551" y="1066486"/>
            <a:ext cx="1969403" cy="78676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2800" dirty="0"/>
              <a:t>Layout</a:t>
            </a:r>
          </a:p>
          <a:p>
            <a:pPr algn="ctr"/>
            <a:r>
              <a:rPr lang="pt-BR" sz="2800" dirty="0"/>
              <a:t>Mobile</a:t>
            </a:r>
          </a:p>
        </p:txBody>
      </p:sp>
      <p:pic>
        <p:nvPicPr>
          <p:cNvPr id="12" name="Imagem 11">
            <a:extLst>
              <a:ext uri="{FF2B5EF4-FFF2-40B4-BE49-F238E27FC236}">
                <a16:creationId xmlns:a16="http://schemas.microsoft.com/office/drawing/2014/main" id="{A29576C1-C9F6-4EE0-A32A-34003C692912}"/>
              </a:ext>
            </a:extLst>
          </p:cNvPr>
          <p:cNvPicPr>
            <a:picLocks noChangeAspect="1"/>
          </p:cNvPicPr>
          <p:nvPr/>
        </p:nvPicPr>
        <p:blipFill rotWithShape="1">
          <a:blip r:embed="rId2"/>
          <a:srcRect l="37802" t="34162" r="38893" b="2162"/>
          <a:stretch/>
        </p:blipFill>
        <p:spPr>
          <a:xfrm>
            <a:off x="6231275" y="778475"/>
            <a:ext cx="3420000" cy="5301049"/>
          </a:xfrm>
          <a:prstGeom prst="rect">
            <a:avLst/>
          </a:prstGeom>
        </p:spPr>
      </p:pic>
      <p:sp>
        <p:nvSpPr>
          <p:cNvPr id="10" name="Espaço Reservado para Conteúdo 2">
            <a:extLst>
              <a:ext uri="{FF2B5EF4-FFF2-40B4-BE49-F238E27FC236}">
                <a16:creationId xmlns:a16="http://schemas.microsoft.com/office/drawing/2014/main" id="{C04FA5DA-3C88-4C4C-BA1D-0E70A700FCAB}"/>
              </a:ext>
            </a:extLst>
          </p:cNvPr>
          <p:cNvSpPr>
            <a:spLocks noGrp="1"/>
          </p:cNvSpPr>
          <p:nvPr>
            <p:ph idx="1"/>
          </p:nvPr>
        </p:nvSpPr>
        <p:spPr>
          <a:xfrm>
            <a:off x="646111" y="2506915"/>
            <a:ext cx="4296591" cy="3136920"/>
          </a:xfrm>
        </p:spPr>
        <p:txBody>
          <a:bodyPr>
            <a:normAutofit/>
          </a:bodyPr>
          <a:lstStyle/>
          <a:p>
            <a:r>
              <a:rPr lang="pt-BR" dirty="0"/>
              <a:t>O </a:t>
            </a:r>
            <a:r>
              <a:rPr lang="pt-BR" dirty="0" err="1"/>
              <a:t>flooter</a:t>
            </a:r>
            <a:r>
              <a:rPr lang="pt-BR" dirty="0"/>
              <a:t> ficou verticalizado  também pela possibilidade de maior extensão vertical.</a:t>
            </a:r>
          </a:p>
        </p:txBody>
      </p:sp>
      <p:sp>
        <p:nvSpPr>
          <p:cNvPr id="14" name="Espaço Reservado para Conteúdo 2">
            <a:extLst>
              <a:ext uri="{FF2B5EF4-FFF2-40B4-BE49-F238E27FC236}">
                <a16:creationId xmlns:a16="http://schemas.microsoft.com/office/drawing/2014/main" id="{960E118E-4173-42EE-A2C1-A49E23F7CAB2}"/>
              </a:ext>
            </a:extLst>
          </p:cNvPr>
          <p:cNvSpPr txBox="1">
            <a:spLocks/>
          </p:cNvSpPr>
          <p:nvPr/>
        </p:nvSpPr>
        <p:spPr>
          <a:xfrm>
            <a:off x="527463" y="6187401"/>
            <a:ext cx="11137074" cy="419891"/>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pt-BR" dirty="0"/>
              <a:t>Link: https://github.com/PedroViniciusConrado/UC9-SA1-EncontroRemoto1/blob/c03c3f7565c10e573fe29ca00300d5c47996873a/Layout%20mobile.pdf</a:t>
            </a:r>
          </a:p>
        </p:txBody>
      </p:sp>
    </p:spTree>
    <p:extLst>
      <p:ext uri="{BB962C8B-B14F-4D97-AF65-F5344CB8AC3E}">
        <p14:creationId xmlns:p14="http://schemas.microsoft.com/office/powerpoint/2010/main" val="2584657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396FD9-BA51-44CF-94D8-7D97D6BD07B1}"/>
              </a:ext>
            </a:extLst>
          </p:cNvPr>
          <p:cNvSpPr>
            <a:spLocks noGrp="1"/>
          </p:cNvSpPr>
          <p:nvPr>
            <p:ph type="title"/>
          </p:nvPr>
        </p:nvSpPr>
        <p:spPr/>
        <p:txBody>
          <a:bodyPr/>
          <a:lstStyle/>
          <a:p>
            <a:r>
              <a:rPr lang="pt-BR" dirty="0"/>
              <a:t>Conceitos de UX utilizados</a:t>
            </a:r>
          </a:p>
        </p:txBody>
      </p:sp>
      <p:sp>
        <p:nvSpPr>
          <p:cNvPr id="3" name="Espaço Reservado para Conteúdo 2">
            <a:extLst>
              <a:ext uri="{FF2B5EF4-FFF2-40B4-BE49-F238E27FC236}">
                <a16:creationId xmlns:a16="http://schemas.microsoft.com/office/drawing/2014/main" id="{B67501F5-E0B2-455D-B6E4-0A7D23327341}"/>
              </a:ext>
            </a:extLst>
          </p:cNvPr>
          <p:cNvSpPr>
            <a:spLocks noGrp="1"/>
          </p:cNvSpPr>
          <p:nvPr>
            <p:ph idx="1"/>
          </p:nvPr>
        </p:nvSpPr>
        <p:spPr/>
        <p:txBody>
          <a:bodyPr/>
          <a:lstStyle/>
          <a:p>
            <a:r>
              <a:rPr lang="pt-BR" dirty="0"/>
              <a:t>Na execução dos layouts, foram utilizados dois conceitos do design interativo que coincidiam com a exigência da cliente; o próprio design com uma interface com fundo majoritariamente branco, dando uma sensação mais "clean", ficando assim visualmente mais leve para o usuário; e a legibilidade, procurando incluir pouquíssimo texto na home, também para não poluir visualmente.</a:t>
            </a:r>
          </a:p>
          <a:p>
            <a:r>
              <a:rPr lang="pt-BR" dirty="0"/>
              <a:t>Essas simplicidade e limpeza na interface atendem ao público-alvo que compreende, principalmente, os mais velhos para consumirem produtos como PC ou notebook para trabalho, estudo ou hobby e os mais novos (adolescentes ou jovens do sexo masculino) para montagem ou compra de PC gamer e para celulares ambos os sexos desde 14 até 60 anos.</a:t>
            </a:r>
          </a:p>
        </p:txBody>
      </p:sp>
      <p:sp>
        <p:nvSpPr>
          <p:cNvPr id="4" name="Título 1">
            <a:extLst>
              <a:ext uri="{FF2B5EF4-FFF2-40B4-BE49-F238E27FC236}">
                <a16:creationId xmlns:a16="http://schemas.microsoft.com/office/drawing/2014/main" id="{F991AA1B-9F13-492A-B1EA-5286A5FE3593}"/>
              </a:ext>
            </a:extLst>
          </p:cNvPr>
          <p:cNvSpPr txBox="1">
            <a:spLocks/>
          </p:cNvSpPr>
          <p:nvPr/>
        </p:nvSpPr>
        <p:spPr>
          <a:xfrm>
            <a:off x="9527059" y="1066486"/>
            <a:ext cx="2471352" cy="78676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2800" dirty="0"/>
              <a:t>Parâmetros</a:t>
            </a:r>
          </a:p>
        </p:txBody>
      </p:sp>
    </p:spTree>
    <p:extLst>
      <p:ext uri="{BB962C8B-B14F-4D97-AF65-F5344CB8AC3E}">
        <p14:creationId xmlns:p14="http://schemas.microsoft.com/office/powerpoint/2010/main" val="3898131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102</TotalTime>
  <Words>719</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Century Gothic</vt:lpstr>
      <vt:lpstr>Wingdings 3</vt:lpstr>
      <vt:lpstr>Íon</vt:lpstr>
      <vt:lpstr>Site de Ecommerce</vt:lpstr>
      <vt:lpstr>Entrevista com o cliente</vt:lpstr>
      <vt:lpstr>Modelo de baixa qualidade</vt:lpstr>
      <vt:lpstr>Protótipo Desktop</vt:lpstr>
      <vt:lpstr>Protótipo Desktop</vt:lpstr>
      <vt:lpstr>Protótipo Tablet</vt:lpstr>
      <vt:lpstr>Protótipo Mobile</vt:lpstr>
      <vt:lpstr>Protótipo Mobile</vt:lpstr>
      <vt:lpstr>Conceitos de UX utilizados</vt:lpstr>
      <vt:lpstr>Conceitos de UI utilizados</vt:lpstr>
      <vt:lpstr>Possíveis dificuldades</vt:lpstr>
      <vt:lpstr>Considerações Finais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Site de Ecommerce</dc:title>
  <dc:creator>Pedro Vinicius Conrado</dc:creator>
  <cp:lastModifiedBy>Pedro Vinicius Conrado</cp:lastModifiedBy>
  <cp:revision>1</cp:revision>
  <dcterms:created xsi:type="dcterms:W3CDTF">2022-01-08T02:01:34Z</dcterms:created>
  <dcterms:modified xsi:type="dcterms:W3CDTF">2022-01-08T03:43:45Z</dcterms:modified>
</cp:coreProperties>
</file>