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82" r:id="rId6"/>
    <p:sldId id="276" r:id="rId7"/>
    <p:sldId id="277" r:id="rId8"/>
    <p:sldId id="278" r:id="rId9"/>
    <p:sldId id="279" r:id="rId10"/>
    <p:sldId id="280" r:id="rId11"/>
    <p:sldId id="281" r:id="rId12"/>
    <p:sldId id="275" r:id="rId1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718"/>
  </p:normalViewPr>
  <p:slideViewPr>
    <p:cSldViewPr snapToGrid="0">
      <p:cViewPr varScale="1">
        <p:scale>
          <a:sx n="159" d="100"/>
          <a:sy n="159" d="100"/>
        </p:scale>
        <p:origin x="306" y="138"/>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0" d="100"/>
          <a:sy n="90" d="100"/>
        </p:scale>
        <p:origin x="37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F00964-9811-44C1-A81C-C667F3DD6F99}" type="datetime1">
              <a:rPr lang="pt-BR" smtClean="0"/>
              <a:t>08/05/2023</a:t>
            </a:fld>
            <a:endParaRPr lang="pt-BR"/>
          </a:p>
        </p:txBody>
      </p:sp>
      <p:sp>
        <p:nvSpPr>
          <p:cNvPr id="4" name="Espaço Reservado para Rodapé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pt-BR" smtClean="0"/>
              <a:t>‹nº›</a:t>
            </a:fld>
            <a:endParaRPr lang="pt-B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A98BB-A7B2-4524-A183-CCEB3669CDC2}" type="datetime1">
              <a:rPr lang="pt-BR" smtClean="0"/>
              <a:pPr/>
              <a:t>08/05/2023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pt-BR" noProof="0" smtClean="0"/>
              <a:t>‹nº›</a:t>
            </a:fld>
            <a:endParaRPr lang="pt-BR"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F97DC217-DF71-1A49-B3EA-559F1F43B0FF}" type="slidenum">
              <a:rPr lang="pt-BR" smtClean="0"/>
              <a:t>1</a:t>
            </a:fld>
            <a:endParaRPr lang="pt-BR"/>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F97DC217-DF71-1A49-B3EA-559F1F43B0FF}" type="slidenum">
              <a:rPr lang="pt-BR" smtClean="0"/>
              <a:t>9</a:t>
            </a:fld>
            <a:endParaRPr lang="pt-BR"/>
          </a:p>
        </p:txBody>
      </p:sp>
    </p:spTree>
    <p:extLst>
      <p:ext uri="{BB962C8B-B14F-4D97-AF65-F5344CB8AC3E}">
        <p14:creationId xmlns:p14="http://schemas.microsoft.com/office/powerpoint/2010/main" val="368520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1122363"/>
            <a:ext cx="7096933" cy="2387600"/>
          </a:xfrm>
        </p:spPr>
        <p:txBody>
          <a:bodyPr rtlCol="0" anchor="b">
            <a:noAutofit/>
          </a:bodyPr>
          <a:lstStyle>
            <a:lvl1pPr algn="l">
              <a:defRPr sz="6000" b="1">
                <a:latin typeface="+mj-lt"/>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
        <p:nvSpPr>
          <p:cNvPr id="4" name="Retângulo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Forma Liv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9" name="Forma Liv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a Liv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6" name="Forma Liv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sp>
        <p:nvSpPr>
          <p:cNvPr id="22" name="Forma Liv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8" name="Forma Liv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inha do tempo">
    <p:bg>
      <p:bgPr>
        <a:solidFill>
          <a:schemeClr val="accent1"/>
        </a:solidFill>
        <a:effectLst/>
      </p:bgPr>
    </p:bg>
    <p:spTree>
      <p:nvGrpSpPr>
        <p:cNvPr id="1" name=""/>
        <p:cNvGrpSpPr/>
        <p:nvPr/>
      </p:nvGrpSpPr>
      <p:grpSpPr>
        <a:xfrm>
          <a:off x="0" y="0"/>
          <a:ext cx="0" cy="0"/>
          <a:chOff x="0" y="0"/>
          <a:chExt cx="0" cy="0"/>
        </a:xfrm>
      </p:grpSpPr>
      <p:sp>
        <p:nvSpPr>
          <p:cNvPr id="4" name="Forma Liv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832444F7-598B-4910-BB28-F5EBFBE23847}" type="datetime1">
              <a:rPr lang="pt-BR" noProof="0" smtClean="0"/>
              <a:t>08/05/2023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Forma Liv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6" name="Forma Liv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a Liv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8" name="Forma Liv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gr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64DA45B4-095F-41D7-B671-00B667E5CA36}" type="datetime1">
              <a:rPr lang="pt-BR" noProof="0" smtClean="0"/>
              <a:t>08/05/2023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pt-BR" noProof="0" smtClean="0"/>
              <a:pPr rtl="0"/>
              <a:t>‹nº›</a:t>
            </a:fld>
            <a:endParaRPr lang="pt-BR" noProof="0"/>
          </a:p>
        </p:txBody>
      </p:sp>
      <p:sp>
        <p:nvSpPr>
          <p:cNvPr id="13" name="Espaço Reservado para Conteúdo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4" name="Espaço Reservado para Conteúdo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5" name="Espaço Reservado para Conteúdo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Forma Liv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6" name="Forma Livre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a Liv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8" name="Forma Liv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gr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89C0E2A7-54D9-488F-B54C-03A3336A11F7}" type="datetime1">
              <a:rPr lang="pt-BR" noProof="0" smtClean="0"/>
              <a:t>08/05/2023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3" name="Espaço Reservado para Conteúdo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4" name="Espaço Reservado para Conteúdo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5" name="Espaço Reservado para Conteúdo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6" name="Espaço Reservado para Conteúdo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7" name="Espaço Reservado para Conteúdo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Fin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122363"/>
            <a:ext cx="6220278" cy="2387600"/>
          </a:xfrm>
        </p:spPr>
        <p:txBody>
          <a:bodyPr rtlCol="0" anchor="b">
            <a:noAutofit/>
          </a:bodyPr>
          <a:lstStyle>
            <a:lvl1pPr algn="l">
              <a:defRPr sz="6000" b="1">
                <a:latin typeface="+mj-lt"/>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
        <p:nvSpPr>
          <p:cNvPr id="4" name="Retângulo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a Liv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6" name="Forma Liv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sp>
        <p:nvSpPr>
          <p:cNvPr id="22" name="Forma Liv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7" name="Forma Liv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Forma Liv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6" name="Forma Liv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a Liv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8" name="Forma Liv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gr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22A5EFBC-485C-454D-BDFD-468C8BAF5548}" type="datetime1">
              <a:rPr lang="pt-BR" noProof="0" smtClean="0"/>
              <a:t>08/05/2023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solidFill>
          <a:schemeClr val="accent2"/>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Forma Liv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4" name="Forma Liv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5" name="Forma Liv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3" name="Título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
        <p:nvSpPr>
          <p:cNvPr id="4" name="Espaço Reservado para Data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91D46E6A-7AB6-42FA-9FB4-5B5C0A5DFEBB}" type="datetime1">
              <a:rPr lang="pt-BR" noProof="0" smtClean="0"/>
              <a:t>08/05/2023</a:t>
            </a:fld>
            <a:endParaRPr lang="pt-BR" noProof="0"/>
          </a:p>
        </p:txBody>
      </p:sp>
      <p:sp>
        <p:nvSpPr>
          <p:cNvPr id="5" name="Espaço Reservado para Rodapé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ítulo da seção">
    <p:spTree>
      <p:nvGrpSpPr>
        <p:cNvPr id="1" name=""/>
        <p:cNvGrpSpPr/>
        <p:nvPr/>
      </p:nvGrpSpPr>
      <p:grpSpPr>
        <a:xfrm>
          <a:off x="0" y="0"/>
          <a:ext cx="0" cy="0"/>
          <a:chOff x="0" y="0"/>
          <a:chExt cx="0" cy="0"/>
        </a:xfrm>
      </p:grpSpPr>
      <p:sp>
        <p:nvSpPr>
          <p:cNvPr id="23" name="Forma Liv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 name="Títu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grpSp>
        <p:nvGrpSpPr>
          <p:cNvPr id="6" name="Grupo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a Liv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6" name="Forma Liv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sp>
        <p:nvSpPr>
          <p:cNvPr id="17" name="Forma Liv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8" name="Forma Liv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áfic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Forma Liv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2FB93632-6B7A-4A0A-A735-8D3014D14DB1}" type="datetime1">
              <a:rPr lang="pt-BR" noProof="0" smtClean="0"/>
              <a:t>08/05/2023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áfico 2">
    <p:bg>
      <p:bgPr>
        <a:solidFill>
          <a:schemeClr val="accent2"/>
        </a:solidFill>
        <a:effectLst/>
      </p:bgPr>
    </p:bg>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orma Liv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4" name="Forma Liv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3227D7EE-239B-44FB-9875-7475C9D92D30}" type="datetime1">
              <a:rPr lang="pt-BR" noProof="0" smtClean="0"/>
              <a:t>08/05/2023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çã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5ED18-7A07-47F1-8056-CD86B076AFE2}"/>
              </a:ext>
            </a:extLst>
          </p:cNvPr>
          <p:cNvSpPr>
            <a:spLocks noGrp="1"/>
          </p:cNvSpPr>
          <p:nvPr>
            <p:ph type="title" hasCustomPrompt="1"/>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pt-BR" noProof="0"/>
              <a:t>Clique para editar o estilo de título Mestre</a:t>
            </a:r>
          </a:p>
        </p:txBody>
      </p:sp>
      <p:sp>
        <p:nvSpPr>
          <p:cNvPr id="8" name="Espaço Reservado para Texto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pt-BR" noProof="0"/>
              <a:t>“</a:t>
            </a:r>
          </a:p>
        </p:txBody>
      </p:sp>
      <p:sp>
        <p:nvSpPr>
          <p:cNvPr id="10" name="Espaço Reservado para Texto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pt-BR" noProof="0"/>
              <a:t>Clique para editar o texto Mestre</a:t>
            </a:r>
          </a:p>
        </p:txBody>
      </p:sp>
      <p:sp>
        <p:nvSpPr>
          <p:cNvPr id="9" name="Espaço Reservado para Texto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pt-BR" noProof="0"/>
              <a:t>”</a:t>
            </a:r>
          </a:p>
        </p:txBody>
      </p:sp>
      <p:sp>
        <p:nvSpPr>
          <p:cNvPr id="3" name="Espaço Reservado para Data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C9219B3A-C8C6-4986-A6D6-3257321F5D38}" type="datetime1">
              <a:rPr lang="pt-BR" noProof="0" smtClean="0"/>
              <a:t>08/05/2023</a:t>
            </a:fld>
            <a:endParaRPr lang="pt-BR" noProof="0"/>
          </a:p>
        </p:txBody>
      </p:sp>
      <p:sp>
        <p:nvSpPr>
          <p:cNvPr id="4" name="Espaço Reservado para Rodapé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pt-BR" noProof="0"/>
              <a:t>TÍTULO DA APRESENTAÇÃO</a:t>
            </a:r>
          </a:p>
        </p:txBody>
      </p:sp>
      <p:sp>
        <p:nvSpPr>
          <p:cNvPr id="5" name="Espaço Reservado para o Número do Slide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30" name="Retângulo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31" name="Título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381000"/>
            <a:ext cx="8401624" cy="1325563"/>
          </a:xfrm>
        </p:spPr>
        <p:txBody>
          <a:bodyPr lIns="0" rtlCol="0" anchor="b">
            <a:noAutofit/>
          </a:bodyPr>
          <a:lstStyle>
            <a:lvl1pPr>
              <a:defRPr sz="4800" b="1">
                <a:latin typeface="+mj-lt"/>
              </a:defRPr>
            </a:lvl1pPr>
          </a:lstStyle>
          <a:p>
            <a:pPr rtl="0"/>
            <a:r>
              <a:rPr lang="pt-BR" noProof="0"/>
              <a:t>Clique para editar o estilo de título Mestre</a:t>
            </a:r>
          </a:p>
        </p:txBody>
      </p:sp>
      <p:sp>
        <p:nvSpPr>
          <p:cNvPr id="6" name="Espaço Reservado para Imagem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pt-BR" noProof="0"/>
              <a:t>Clique no ícone para adicionar uma imagem</a:t>
            </a:r>
          </a:p>
        </p:txBody>
      </p:sp>
      <p:sp>
        <p:nvSpPr>
          <p:cNvPr id="10" name="Espaço Reservado para Texto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11" name="Espaço Reservado para Texto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7" name="Espaço Reservado para Imagem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pt-BR" noProof="0"/>
              <a:t>Clique no ícone para adicionar uma imagem</a:t>
            </a:r>
          </a:p>
        </p:txBody>
      </p:sp>
      <p:sp>
        <p:nvSpPr>
          <p:cNvPr id="12" name="Espaço Reservado para Texto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13" name="Espaço Reservado para Texto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8" name="Espaço Reservado para Imagem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pt-BR" noProof="0"/>
              <a:t>Clique no ícone para adicionar uma imagem</a:t>
            </a:r>
          </a:p>
        </p:txBody>
      </p:sp>
      <p:sp>
        <p:nvSpPr>
          <p:cNvPr id="14" name="Espaço Reservado para Texto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15" name="Espaço Reservado para Texto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9" name="Espaço Reservado para Imagem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pt-BR" noProof="0"/>
              <a:t>Clique no ícone para adicionar uma imagem</a:t>
            </a:r>
          </a:p>
        </p:txBody>
      </p:sp>
      <p:sp>
        <p:nvSpPr>
          <p:cNvPr id="16" name="Espaço Reservado para Texto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17" name="Espaço Reservado para Texto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3" name="Espaço Reservado para Data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fld id="{C972B85E-05B2-4334-B4CD-038D5EA45FB2}" type="datetime1">
              <a:rPr lang="pt-BR" noProof="0" smtClean="0"/>
              <a:t>08/05/2023</a:t>
            </a:fld>
            <a:endParaRPr lang="pt-BR" noProof="0"/>
          </a:p>
        </p:txBody>
      </p:sp>
      <p:sp>
        <p:nvSpPr>
          <p:cNvPr id="4" name="Espaço Reservado para Rodapé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pt-BR" noProof="0"/>
              <a:t>TÍTULO DA APRESENTAÇÃO</a:t>
            </a:r>
          </a:p>
        </p:txBody>
      </p:sp>
      <p:sp>
        <p:nvSpPr>
          <p:cNvPr id="5" name="Espaço Reservado para o Número do Slide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pt-BR" noProof="0" smtClean="0"/>
              <a:pPr rtl="0"/>
              <a:t>‹nº›</a:t>
            </a:fld>
            <a:endParaRPr lang="pt-BR" noProof="0"/>
          </a:p>
        </p:txBody>
      </p:sp>
      <p:sp>
        <p:nvSpPr>
          <p:cNvPr id="19" name="Forma Livre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1" name="Forma Livre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5" name="Forma Livre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noProof="0"/>
          </a:p>
        </p:txBody>
      </p:sp>
      <p:sp>
        <p:nvSpPr>
          <p:cNvPr id="27" name="Forma Livre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8" name="Forma Livre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9" name="Forma Livre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quipe inteira">
    <p:bg>
      <p:bgPr>
        <a:solidFill>
          <a:schemeClr val="accent2"/>
        </a:solidFill>
        <a:effectLst/>
      </p:bgPr>
    </p:bg>
    <p:spTree>
      <p:nvGrpSpPr>
        <p:cNvPr id="1" name=""/>
        <p:cNvGrpSpPr/>
        <p:nvPr/>
      </p:nvGrpSpPr>
      <p:grpSpPr>
        <a:xfrm>
          <a:off x="0" y="0"/>
          <a:ext cx="0" cy="0"/>
          <a:chOff x="0" y="0"/>
          <a:chExt cx="0" cy="0"/>
        </a:xfrm>
      </p:grpSpPr>
      <p:sp>
        <p:nvSpPr>
          <p:cNvPr id="54" name="Título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381000"/>
            <a:ext cx="10678142" cy="1325563"/>
          </a:xfrm>
        </p:spPr>
        <p:txBody>
          <a:bodyPr lIns="0" rtlCol="0" anchor="b">
            <a:noAutofit/>
          </a:bodyPr>
          <a:lstStyle>
            <a:lvl1pPr>
              <a:defRPr sz="4800" b="1">
                <a:latin typeface="+mj-lt"/>
              </a:defRPr>
            </a:lvl1pPr>
          </a:lstStyle>
          <a:p>
            <a:pPr rtl="0"/>
            <a:r>
              <a:rPr lang="pt-BR" noProof="0"/>
              <a:t>Clique para editar o estilo de título Mestre</a:t>
            </a:r>
          </a:p>
        </p:txBody>
      </p:sp>
      <p:sp>
        <p:nvSpPr>
          <p:cNvPr id="6" name="Espaço Reservado para Imagem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31" name="Espaço Reservado para Texto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32" name="Espaço Reservado para Texto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33" name="Espaço Reservado para Imagem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34" name="Espaço Reservado para Texto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35" name="Espaço Reservado para Texto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36" name="Espaço Reservado para Imagem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37" name="Espaço Reservado para Texto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38" name="Espaço Reservado para Texto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39" name="Espaço Reservado para Imagem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40" name="Espaço Reservado para Texto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41" name="Espaço Reservado para Texto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42" name="Espaço Reservado para Imagem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43" name="Espaço Reservado para Texto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44" name="Espaço Reservado para Texto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45" name="Espaço Reservado para Imagem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46" name="Espaço Reservado para Texto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47" name="Espaço Reservado para Texto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48" name="Espaço Reservado para Imagem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49" name="Espaço Reservado para Texto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50" name="Espaço Reservado para Texto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51" name="Espaço Reservado para Imagem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52" name="Espaço Reservado para Texto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53" name="Espaço Reservado para Texto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18" name="Espaço Reservado para Data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fld id="{0443E58E-D40B-4905-A767-9365A3358898}" type="datetime1">
              <a:rPr lang="pt-BR" noProof="0" smtClean="0"/>
              <a:t>08/05/2023</a:t>
            </a:fld>
            <a:endParaRPr lang="pt-BR" noProof="0"/>
          </a:p>
        </p:txBody>
      </p:sp>
      <p:sp>
        <p:nvSpPr>
          <p:cNvPr id="22" name="Espaço Reservado para Rodapé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pt-BR" noProof="0"/>
              <a:t>TÍTULO DA APRESENTAÇÃO</a:t>
            </a:r>
          </a:p>
        </p:txBody>
      </p:sp>
      <p:sp>
        <p:nvSpPr>
          <p:cNvPr id="23" name="Espaço Reservado para o Número do Slide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fld id="{620EC1FB-014E-4551-93D1-753466E4566C}" type="datetime1">
              <a:rPr lang="pt-BR" noProof="0" smtClean="0"/>
              <a:t>08/05/2023</a:t>
            </a:fld>
            <a:endParaRPr lang="pt-BR" noProof="0"/>
          </a:p>
        </p:txBody>
      </p:sp>
      <p:sp>
        <p:nvSpPr>
          <p:cNvPr id="5" name="Espaço Reservado para Rodapé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pt-BR" sz="5400" dirty="0"/>
              <a:t>Segmentação de Imagens – Ground </a:t>
            </a:r>
            <a:r>
              <a:rPr lang="pt-BR" sz="5400" dirty="0" err="1"/>
              <a:t>Truth</a:t>
            </a:r>
            <a:endParaRPr lang="pt-BR" sz="5400" dirty="0"/>
          </a:p>
        </p:txBody>
      </p:sp>
      <p:sp>
        <p:nvSpPr>
          <p:cNvPr id="3" name="Subtítulo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pt-BR" sz="2800" dirty="0"/>
              <a:t>Computação Gráfica e Processamento de Imagens</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32ECB-298D-23A9-1A26-F21E0F944D37}"/>
              </a:ext>
            </a:extLst>
          </p:cNvPr>
          <p:cNvSpPr>
            <a:spLocks noGrp="1"/>
          </p:cNvSpPr>
          <p:nvPr>
            <p:ph type="title"/>
          </p:nvPr>
        </p:nvSpPr>
        <p:spPr/>
        <p:txBody>
          <a:bodyPr/>
          <a:lstStyle/>
          <a:p>
            <a:r>
              <a:rPr lang="pt-BR" sz="4400" dirty="0"/>
              <a:t>Cenário de aplicação para as imagens escolhidas </a:t>
            </a:r>
          </a:p>
        </p:txBody>
      </p:sp>
      <p:sp>
        <p:nvSpPr>
          <p:cNvPr id="3" name="Espaço Reservado para Conteúdo 2">
            <a:extLst>
              <a:ext uri="{FF2B5EF4-FFF2-40B4-BE49-F238E27FC236}">
                <a16:creationId xmlns:a16="http://schemas.microsoft.com/office/drawing/2014/main" id="{630CD1CE-60DA-017C-A944-EDBFD0901152}"/>
              </a:ext>
            </a:extLst>
          </p:cNvPr>
          <p:cNvSpPr>
            <a:spLocks noGrp="1"/>
          </p:cNvSpPr>
          <p:nvPr>
            <p:ph idx="1"/>
          </p:nvPr>
        </p:nvSpPr>
        <p:spPr/>
        <p:txBody>
          <a:bodyPr/>
          <a:lstStyle/>
          <a:p>
            <a:pPr marL="342900" indent="-342900" algn="just">
              <a:buFont typeface="Arial" panose="020B0604020202020204" pitchFamily="34" charset="0"/>
              <a:buChar char="•"/>
            </a:pPr>
            <a:r>
              <a:rPr lang="pt-BR" sz="2100" dirty="0"/>
              <a:t>Nosso cenário de aplicação foi na identificação de novas espécies na biologia, podendo identificar áreas com características distintas na imagem. Essa técnica pode ser utilizada para separar as partes de um organismo que apresentam diferenças de cor, textura ou forma, e deste modo, distinguir uma espécie da outra. </a:t>
            </a:r>
          </a:p>
          <a:p>
            <a:pPr marL="342900" indent="-342900" algn="just">
              <a:buFont typeface="Arial" panose="020B0604020202020204" pitchFamily="34" charset="0"/>
              <a:buChar char="•"/>
            </a:pPr>
            <a:r>
              <a:rPr lang="pt-BR" sz="2100" dirty="0"/>
              <a:t>Uma vez que a segmentação é realizada, é possível extrair diferentes informações das regiões segmentadas, como medidas de área, perímetro, forma, entre outras. Essas informações podem ser utilizadas para identificar espécies, comparar indivíduos da mesma espécie ou avaliar mudanças nas características de uma população ao longo do tempo.</a:t>
            </a:r>
          </a:p>
        </p:txBody>
      </p:sp>
      <p:sp>
        <p:nvSpPr>
          <p:cNvPr id="4" name="Espaço Reservado para Data 3">
            <a:extLst>
              <a:ext uri="{FF2B5EF4-FFF2-40B4-BE49-F238E27FC236}">
                <a16:creationId xmlns:a16="http://schemas.microsoft.com/office/drawing/2014/main" id="{1F421496-155F-4C67-7C2A-EF8DE5142986}"/>
              </a:ext>
            </a:extLst>
          </p:cNvPr>
          <p:cNvSpPr>
            <a:spLocks noGrp="1"/>
          </p:cNvSpPr>
          <p:nvPr>
            <p:ph type="dt" sz="half" idx="2"/>
          </p:nvPr>
        </p:nvSpPr>
        <p:spPr/>
        <p:txBody>
          <a:bodyPr/>
          <a:lstStyle/>
          <a:p>
            <a:pPr rtl="0"/>
            <a:r>
              <a:rPr lang="pt-BR" noProof="0" dirty="0"/>
              <a:t>08/05/2023</a:t>
            </a:r>
          </a:p>
        </p:txBody>
      </p:sp>
      <p:sp>
        <p:nvSpPr>
          <p:cNvPr id="5" name="Espaço Reservado para Rodapé 4">
            <a:extLst>
              <a:ext uri="{FF2B5EF4-FFF2-40B4-BE49-F238E27FC236}">
                <a16:creationId xmlns:a16="http://schemas.microsoft.com/office/drawing/2014/main" id="{9C1CBD19-35D6-DCD6-E2CF-7A082974A7FE}"/>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E786BF97-6BC8-6534-6283-5622E4F2F98B}"/>
              </a:ext>
            </a:extLst>
          </p:cNvPr>
          <p:cNvSpPr>
            <a:spLocks noGrp="1"/>
          </p:cNvSpPr>
          <p:nvPr>
            <p:ph type="sldNum" sz="quarter" idx="4"/>
          </p:nvPr>
        </p:nvSpPr>
        <p:spPr/>
        <p:txBody>
          <a:bodyPr/>
          <a:lstStyle/>
          <a:p>
            <a:pPr rtl="0"/>
            <a:fld id="{294A09A9-5501-47C1-A89A-A340965A2BE2}" type="slidenum">
              <a:rPr lang="pt-BR" noProof="0" smtClean="0"/>
              <a:pPr rtl="0"/>
              <a:t>2</a:t>
            </a:fld>
            <a:endParaRPr lang="pt-BR" noProof="0"/>
          </a:p>
        </p:txBody>
      </p:sp>
    </p:spTree>
    <p:extLst>
      <p:ext uri="{BB962C8B-B14F-4D97-AF65-F5344CB8AC3E}">
        <p14:creationId xmlns:p14="http://schemas.microsoft.com/office/powerpoint/2010/main" val="116884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Espaço Reservado para Conteúdo 20" descr="Uma imagem contendo Interface gráfica do usuário&#10;&#10;Descrição gerada automaticamente">
            <a:extLst>
              <a:ext uri="{FF2B5EF4-FFF2-40B4-BE49-F238E27FC236}">
                <a16:creationId xmlns:a16="http://schemas.microsoft.com/office/drawing/2014/main" id="{CDD80D5D-F863-8B93-D323-5D1DB76BE691}"/>
              </a:ext>
            </a:extLst>
          </p:cNvPr>
          <p:cNvPicPr>
            <a:picLocks noGrp="1" noChangeAspect="1"/>
          </p:cNvPicPr>
          <p:nvPr>
            <p:ph idx="1"/>
          </p:nvPr>
        </p:nvPicPr>
        <p:blipFill>
          <a:blip r:embed="rId2"/>
          <a:stretch>
            <a:fillRect/>
          </a:stretch>
        </p:blipFill>
        <p:spPr>
          <a:xfrm>
            <a:off x="2708936" y="2017713"/>
            <a:ext cx="6696341" cy="3367087"/>
          </a:xfrm>
        </p:spPr>
      </p:pic>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1</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pPr rtl="0"/>
            <a:r>
              <a:rPr lang="pt-BR" noProof="0" dirty="0"/>
              <a:t>08/05/2023</a:t>
            </a:r>
          </a:p>
        </p:txBody>
      </p:sp>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3</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p>
            <a:r>
              <a:rPr lang="en-US" sz="1200" b="1" dirty="0" err="1">
                <a:solidFill>
                  <a:srgbClr val="FF0000"/>
                </a:solidFill>
              </a:rPr>
              <a:t>Segmentação</a:t>
            </a:r>
            <a:endParaRPr lang="pt-BR" b="1" dirty="0">
              <a:solidFill>
                <a:srgbClr val="FF0000"/>
              </a:solidFill>
            </a:endParaRP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p>
            <a:r>
              <a:rPr lang="en-US" sz="1200" b="1" dirty="0" err="1">
                <a:solidFill>
                  <a:srgbClr val="FF0000"/>
                </a:solidFill>
              </a:rPr>
              <a:t>Segmentação</a:t>
            </a:r>
            <a:r>
              <a:rPr lang="en-US" sz="1200" b="1" dirty="0">
                <a:solidFill>
                  <a:srgbClr val="FF0000"/>
                </a:solidFill>
              </a:rPr>
              <a:t> </a:t>
            </a:r>
            <a:r>
              <a:rPr lang="en-US" sz="1200" b="1" dirty="0" err="1">
                <a:solidFill>
                  <a:srgbClr val="FF0000"/>
                </a:solidFill>
              </a:rPr>
              <a:t>preenchida</a:t>
            </a:r>
            <a:endParaRPr lang="pt-BR" b="1" dirty="0">
              <a:solidFill>
                <a:srgbClr val="FF0000"/>
              </a:solidFill>
            </a:endParaRPr>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 truth</a:t>
            </a:r>
            <a:endParaRPr lang="pt-BR" b="1" dirty="0">
              <a:solidFill>
                <a:srgbClr val="FF0000"/>
              </a:solidFill>
            </a:endParaRPr>
          </a:p>
        </p:txBody>
      </p:sp>
      <p:graphicFrame>
        <p:nvGraphicFramePr>
          <p:cNvPr id="17" name="Tabela 16">
            <a:extLst>
              <a:ext uri="{FF2B5EF4-FFF2-40B4-BE49-F238E27FC236}">
                <a16:creationId xmlns:a16="http://schemas.microsoft.com/office/drawing/2014/main" id="{BEBDEE73-A374-D409-F1B8-9B6528BA2ACB}"/>
              </a:ext>
            </a:extLst>
          </p:cNvPr>
          <p:cNvGraphicFramePr>
            <a:graphicFrameLocks noGrp="1"/>
          </p:cNvGraphicFramePr>
          <p:nvPr>
            <p:extLst>
              <p:ext uri="{D42A27DB-BD31-4B8C-83A1-F6EECF244321}">
                <p14:modId xmlns:p14="http://schemas.microsoft.com/office/powerpoint/2010/main" val="1558300369"/>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a:effectLst/>
                        </a:rPr>
                        <a:t>Verdadeiro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99,64%</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0,16%</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0,20%</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184261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2</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r>
              <a:rPr lang="pt-BR" noProof="0" dirty="0"/>
              <a:t>08/05/2023</a:t>
            </a:r>
          </a:p>
        </p:txBody>
      </p:sp>
      <p:pic>
        <p:nvPicPr>
          <p:cNvPr id="13" name="Espaço Reservado para Conteúdo 12" descr="Peixe com a boca aberta&#10;&#10;Descrição gerada automaticamente com confiança média">
            <a:extLst>
              <a:ext uri="{FF2B5EF4-FFF2-40B4-BE49-F238E27FC236}">
                <a16:creationId xmlns:a16="http://schemas.microsoft.com/office/drawing/2014/main" id="{56083A47-B0DA-3070-2BE6-47CCB6E83E34}"/>
              </a:ext>
            </a:extLst>
          </p:cNvPr>
          <p:cNvPicPr>
            <a:picLocks noGrp="1" noChangeAspect="1"/>
          </p:cNvPicPr>
          <p:nvPr>
            <p:ph idx="1"/>
          </p:nvPr>
        </p:nvPicPr>
        <p:blipFill>
          <a:blip r:embed="rId2"/>
          <a:stretch>
            <a:fillRect/>
          </a:stretch>
        </p:blipFill>
        <p:spPr>
          <a:xfrm>
            <a:off x="2708936" y="2017713"/>
            <a:ext cx="6696341" cy="3367087"/>
          </a:xfrm>
        </p:spPr>
      </p:pic>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4</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sz="1200"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defPPr rtl="0">
              <a:defRPr lang="pt-BR"/>
            </a:defPPr>
            <a:lvl1pPr>
              <a:defRPr sz="1200" b="1">
                <a:solidFill>
                  <a:srgbClr val="FF0000"/>
                </a:solidFill>
              </a:defRPr>
            </a:lvl1pPr>
          </a:lstStyle>
          <a:p>
            <a:r>
              <a:rPr lang="pt-BR" dirty="0"/>
              <a:t>Segmentação</a:t>
            </a: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defPPr rtl="0">
              <a:defRPr lang="pt-BR"/>
            </a:defPPr>
            <a:lvl1pPr>
              <a:defRPr sz="1200" b="1">
                <a:solidFill>
                  <a:srgbClr val="FF0000"/>
                </a:solidFill>
              </a:defRPr>
            </a:lvl1pPr>
          </a:lstStyle>
          <a:p>
            <a:r>
              <a:rPr lang="en-US" dirty="0" err="1"/>
              <a:t>Segmentação</a:t>
            </a:r>
            <a:r>
              <a:rPr lang="en-US" dirty="0"/>
              <a:t> </a:t>
            </a:r>
            <a:r>
              <a:rPr lang="en-US" dirty="0" err="1"/>
              <a:t>preenchida</a:t>
            </a:r>
            <a:endParaRPr lang="pt-BR" dirty="0"/>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a:t>
            </a:r>
            <a:r>
              <a:rPr lang="en-US" sz="1200" dirty="0">
                <a:solidFill>
                  <a:srgbClr val="0068FF"/>
                </a:solidFill>
              </a:rPr>
              <a:t> </a:t>
            </a:r>
            <a:r>
              <a:rPr lang="en-US" sz="1200" b="1" dirty="0">
                <a:solidFill>
                  <a:srgbClr val="FF0000"/>
                </a:solidFill>
              </a:rPr>
              <a:t>truth</a:t>
            </a:r>
            <a:endParaRPr lang="pt-BR" sz="1200" b="1" dirty="0">
              <a:solidFill>
                <a:srgbClr val="FF0000"/>
              </a:solidFill>
            </a:endParaRPr>
          </a:p>
        </p:txBody>
      </p:sp>
      <p:graphicFrame>
        <p:nvGraphicFramePr>
          <p:cNvPr id="14" name="Tabela 13">
            <a:extLst>
              <a:ext uri="{FF2B5EF4-FFF2-40B4-BE49-F238E27FC236}">
                <a16:creationId xmlns:a16="http://schemas.microsoft.com/office/drawing/2014/main" id="{39E885E7-3483-AC61-173A-7D0A3661D6BC}"/>
              </a:ext>
            </a:extLst>
          </p:cNvPr>
          <p:cNvGraphicFramePr>
            <a:graphicFrameLocks noGrp="1"/>
          </p:cNvGraphicFramePr>
          <p:nvPr>
            <p:extLst>
              <p:ext uri="{D42A27DB-BD31-4B8C-83A1-F6EECF244321}">
                <p14:modId xmlns:p14="http://schemas.microsoft.com/office/powerpoint/2010/main" val="2531868885"/>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a:effectLst/>
                        </a:rPr>
                        <a:t>Verdadeiro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95,76%</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4,03%</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0,21%</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412454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ço Reservado para Conteúdo 13" descr="Imagem em preto e branco&#10;&#10;Descrição gerada automaticamente com confiança média">
            <a:extLst>
              <a:ext uri="{FF2B5EF4-FFF2-40B4-BE49-F238E27FC236}">
                <a16:creationId xmlns:a16="http://schemas.microsoft.com/office/drawing/2014/main" id="{46A61F3B-7E15-BF80-E207-43A1F40E20B6}"/>
              </a:ext>
            </a:extLst>
          </p:cNvPr>
          <p:cNvPicPr>
            <a:picLocks noGrp="1" noChangeAspect="1"/>
          </p:cNvPicPr>
          <p:nvPr>
            <p:ph idx="1"/>
          </p:nvPr>
        </p:nvPicPr>
        <p:blipFill>
          <a:blip r:embed="rId2"/>
          <a:stretch>
            <a:fillRect/>
          </a:stretch>
        </p:blipFill>
        <p:spPr>
          <a:xfrm>
            <a:off x="2708936" y="2017713"/>
            <a:ext cx="6696341" cy="3367087"/>
          </a:xfrm>
        </p:spPr>
      </p:pic>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3</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r>
              <a:rPr lang="pt-BR" noProof="0" dirty="0"/>
              <a:t>08/05/2023</a:t>
            </a:r>
          </a:p>
        </p:txBody>
      </p:sp>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5</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sz="1200"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p>
            <a:r>
              <a:rPr lang="en-US" sz="1200" b="1" dirty="0" err="1">
                <a:solidFill>
                  <a:srgbClr val="FF0000"/>
                </a:solidFill>
              </a:rPr>
              <a:t>Segmentação</a:t>
            </a:r>
            <a:endParaRPr lang="pt-BR" sz="1200" b="1" dirty="0">
              <a:solidFill>
                <a:srgbClr val="FF0000"/>
              </a:solidFill>
            </a:endParaRP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p>
            <a:r>
              <a:rPr lang="en-US" sz="1200" b="1" dirty="0" err="1">
                <a:solidFill>
                  <a:srgbClr val="FF0000"/>
                </a:solidFill>
              </a:rPr>
              <a:t>Segmentação</a:t>
            </a:r>
            <a:r>
              <a:rPr lang="en-US" sz="1200" b="1" dirty="0">
                <a:solidFill>
                  <a:srgbClr val="FF0000"/>
                </a:solidFill>
              </a:rPr>
              <a:t> </a:t>
            </a:r>
            <a:r>
              <a:rPr lang="en-US" sz="1200" b="1" dirty="0" err="1">
                <a:solidFill>
                  <a:srgbClr val="FF0000"/>
                </a:solidFill>
              </a:rPr>
              <a:t>preenchida</a:t>
            </a:r>
            <a:endParaRPr lang="pt-BR" sz="1200" b="1" dirty="0">
              <a:solidFill>
                <a:srgbClr val="FF0000"/>
              </a:solidFill>
            </a:endParaRPr>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 truth</a:t>
            </a:r>
            <a:endParaRPr lang="pt-BR" sz="1200" b="1" dirty="0">
              <a:solidFill>
                <a:srgbClr val="FF0000"/>
              </a:solidFill>
            </a:endParaRPr>
          </a:p>
        </p:txBody>
      </p:sp>
      <p:graphicFrame>
        <p:nvGraphicFramePr>
          <p:cNvPr id="15" name="Tabela 14">
            <a:extLst>
              <a:ext uri="{FF2B5EF4-FFF2-40B4-BE49-F238E27FC236}">
                <a16:creationId xmlns:a16="http://schemas.microsoft.com/office/drawing/2014/main" id="{8699159A-7D78-CBA3-D9F7-191502DD40D4}"/>
              </a:ext>
            </a:extLst>
          </p:cNvPr>
          <p:cNvGraphicFramePr>
            <a:graphicFrameLocks noGrp="1"/>
          </p:cNvGraphicFramePr>
          <p:nvPr>
            <p:extLst>
              <p:ext uri="{D42A27DB-BD31-4B8C-83A1-F6EECF244321}">
                <p14:modId xmlns:p14="http://schemas.microsoft.com/office/powerpoint/2010/main" val="676220191"/>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a:effectLst/>
                        </a:rPr>
                        <a:t>Verdadeiro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98,42%</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1,50%</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0,08%</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229306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ço Reservado para Conteúdo 15" descr="Peixe visto de perto&#10;&#10;Descrição gerada automaticamente com confiança média">
            <a:extLst>
              <a:ext uri="{FF2B5EF4-FFF2-40B4-BE49-F238E27FC236}">
                <a16:creationId xmlns:a16="http://schemas.microsoft.com/office/drawing/2014/main" id="{6BBB7C02-0C07-D1BD-B4D9-6E6129811BED}"/>
              </a:ext>
            </a:extLst>
          </p:cNvPr>
          <p:cNvPicPr>
            <a:picLocks noGrp="1" noChangeAspect="1"/>
          </p:cNvPicPr>
          <p:nvPr>
            <p:ph idx="1"/>
          </p:nvPr>
        </p:nvPicPr>
        <p:blipFill>
          <a:blip r:embed="rId2"/>
          <a:stretch>
            <a:fillRect/>
          </a:stretch>
        </p:blipFill>
        <p:spPr>
          <a:xfrm>
            <a:off x="2708936" y="2017713"/>
            <a:ext cx="6696341" cy="3367087"/>
          </a:xfrm>
        </p:spPr>
      </p:pic>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4</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r>
              <a:rPr lang="pt-BR" noProof="0" dirty="0"/>
              <a:t>08/05/2023</a:t>
            </a:r>
          </a:p>
        </p:txBody>
      </p:sp>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6</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sz="1200"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p>
            <a:r>
              <a:rPr lang="en-US" sz="1200" b="1" dirty="0" err="1">
                <a:solidFill>
                  <a:srgbClr val="FF0000"/>
                </a:solidFill>
              </a:rPr>
              <a:t>Segmentação</a:t>
            </a:r>
            <a:endParaRPr lang="pt-BR" sz="1200" b="1" dirty="0">
              <a:solidFill>
                <a:srgbClr val="FF0000"/>
              </a:solidFill>
            </a:endParaRP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p>
            <a:r>
              <a:rPr lang="en-US" sz="1200" b="1" dirty="0" err="1">
                <a:solidFill>
                  <a:srgbClr val="FF0000"/>
                </a:solidFill>
              </a:rPr>
              <a:t>Segmentação</a:t>
            </a:r>
            <a:r>
              <a:rPr lang="en-US" sz="1200" b="1" dirty="0">
                <a:solidFill>
                  <a:srgbClr val="FF0000"/>
                </a:solidFill>
              </a:rPr>
              <a:t> </a:t>
            </a:r>
            <a:r>
              <a:rPr lang="en-US" sz="1200" b="1" dirty="0" err="1">
                <a:solidFill>
                  <a:srgbClr val="FF0000"/>
                </a:solidFill>
              </a:rPr>
              <a:t>preenchida</a:t>
            </a:r>
            <a:endParaRPr lang="pt-BR" sz="1200" b="1" dirty="0">
              <a:solidFill>
                <a:srgbClr val="FF0000"/>
              </a:solidFill>
            </a:endParaRPr>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 truth</a:t>
            </a:r>
            <a:endParaRPr lang="pt-BR" sz="1200" b="1" dirty="0">
              <a:solidFill>
                <a:srgbClr val="FF0000"/>
              </a:solidFill>
            </a:endParaRPr>
          </a:p>
        </p:txBody>
      </p:sp>
      <p:graphicFrame>
        <p:nvGraphicFramePr>
          <p:cNvPr id="17" name="Tabela 16">
            <a:extLst>
              <a:ext uri="{FF2B5EF4-FFF2-40B4-BE49-F238E27FC236}">
                <a16:creationId xmlns:a16="http://schemas.microsoft.com/office/drawing/2014/main" id="{41D939D0-9D38-A5A1-F872-8C2BCA5B9873}"/>
              </a:ext>
            </a:extLst>
          </p:cNvPr>
          <p:cNvGraphicFramePr>
            <a:graphicFrameLocks noGrp="1"/>
          </p:cNvGraphicFramePr>
          <p:nvPr>
            <p:extLst>
              <p:ext uri="{D42A27DB-BD31-4B8C-83A1-F6EECF244321}">
                <p14:modId xmlns:p14="http://schemas.microsoft.com/office/powerpoint/2010/main" val="4012197500"/>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dirty="0">
                          <a:effectLst/>
                        </a:rPr>
                        <a:t>Verdadeiro</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95,09%</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4,85%</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0,06%</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386570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ço Reservado para Conteúdo 13" descr="Logotipo&#10;&#10;Descrição gerada automaticamente">
            <a:extLst>
              <a:ext uri="{FF2B5EF4-FFF2-40B4-BE49-F238E27FC236}">
                <a16:creationId xmlns:a16="http://schemas.microsoft.com/office/drawing/2014/main" id="{57817747-038C-F572-44C3-169550D9A577}"/>
              </a:ext>
            </a:extLst>
          </p:cNvPr>
          <p:cNvPicPr>
            <a:picLocks noGrp="1" noChangeAspect="1"/>
          </p:cNvPicPr>
          <p:nvPr>
            <p:ph idx="1"/>
          </p:nvPr>
        </p:nvPicPr>
        <p:blipFill>
          <a:blip r:embed="rId2"/>
          <a:stretch>
            <a:fillRect/>
          </a:stretch>
        </p:blipFill>
        <p:spPr>
          <a:xfrm>
            <a:off x="2708936" y="2017713"/>
            <a:ext cx="6696341" cy="3367087"/>
          </a:xfrm>
        </p:spPr>
      </p:pic>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5</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r>
              <a:rPr lang="pt-BR" noProof="0" dirty="0"/>
              <a:t>08/05/2023</a:t>
            </a:r>
          </a:p>
        </p:txBody>
      </p:sp>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7</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sz="1200"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p>
            <a:r>
              <a:rPr lang="en-US" sz="1200" b="1" dirty="0" err="1">
                <a:solidFill>
                  <a:srgbClr val="FF0000"/>
                </a:solidFill>
              </a:rPr>
              <a:t>Segmentação</a:t>
            </a:r>
            <a:endParaRPr lang="pt-BR" sz="1200" b="1" dirty="0">
              <a:solidFill>
                <a:srgbClr val="FF0000"/>
              </a:solidFill>
            </a:endParaRP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p>
            <a:r>
              <a:rPr lang="en-US" sz="1200" b="1" dirty="0" err="1">
                <a:solidFill>
                  <a:srgbClr val="FF0000"/>
                </a:solidFill>
              </a:rPr>
              <a:t>Segmentação</a:t>
            </a:r>
            <a:r>
              <a:rPr lang="en-US" sz="1200" b="1" dirty="0">
                <a:solidFill>
                  <a:srgbClr val="FF0000"/>
                </a:solidFill>
              </a:rPr>
              <a:t> </a:t>
            </a:r>
            <a:r>
              <a:rPr lang="en-US" sz="1200" b="1" dirty="0" err="1">
                <a:solidFill>
                  <a:srgbClr val="FF0000"/>
                </a:solidFill>
              </a:rPr>
              <a:t>preenchida</a:t>
            </a:r>
            <a:endParaRPr lang="pt-BR" sz="1200" b="1" dirty="0">
              <a:solidFill>
                <a:srgbClr val="FF0000"/>
              </a:solidFill>
            </a:endParaRPr>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 truth</a:t>
            </a:r>
            <a:endParaRPr lang="pt-BR" sz="1200" b="1" dirty="0">
              <a:solidFill>
                <a:srgbClr val="FF0000"/>
              </a:solidFill>
            </a:endParaRPr>
          </a:p>
        </p:txBody>
      </p:sp>
      <p:graphicFrame>
        <p:nvGraphicFramePr>
          <p:cNvPr id="15" name="Tabela 14">
            <a:extLst>
              <a:ext uri="{FF2B5EF4-FFF2-40B4-BE49-F238E27FC236}">
                <a16:creationId xmlns:a16="http://schemas.microsoft.com/office/drawing/2014/main" id="{A711310B-C90A-BD87-208B-ADBFF4AD73E8}"/>
              </a:ext>
            </a:extLst>
          </p:cNvPr>
          <p:cNvGraphicFramePr>
            <a:graphicFrameLocks noGrp="1"/>
          </p:cNvGraphicFramePr>
          <p:nvPr>
            <p:extLst>
              <p:ext uri="{D42A27DB-BD31-4B8C-83A1-F6EECF244321}">
                <p14:modId xmlns:p14="http://schemas.microsoft.com/office/powerpoint/2010/main" val="379454757"/>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a:effectLst/>
                        </a:rPr>
                        <a:t>Verdadeiro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95,26%</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4,74%</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226946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4690E4B-58A3-C323-4CD9-6F565CAF1E55}"/>
              </a:ext>
            </a:extLst>
          </p:cNvPr>
          <p:cNvSpPr>
            <a:spLocks noGrp="1"/>
          </p:cNvSpPr>
          <p:nvPr>
            <p:ph type="title"/>
          </p:nvPr>
        </p:nvSpPr>
        <p:spPr/>
        <p:txBody>
          <a:bodyPr/>
          <a:lstStyle/>
          <a:p>
            <a:r>
              <a:rPr lang="en-US" dirty="0"/>
              <a:t>Links </a:t>
            </a:r>
            <a:r>
              <a:rPr lang="en-US" dirty="0" err="1"/>
              <a:t>externos</a:t>
            </a:r>
            <a:endParaRPr lang="pt-BR" dirty="0"/>
          </a:p>
        </p:txBody>
      </p:sp>
      <p:sp>
        <p:nvSpPr>
          <p:cNvPr id="8" name="Espaço Reservado para Conteúdo 7">
            <a:extLst>
              <a:ext uri="{FF2B5EF4-FFF2-40B4-BE49-F238E27FC236}">
                <a16:creationId xmlns:a16="http://schemas.microsoft.com/office/drawing/2014/main" id="{CAD0E1A2-16A8-ADE3-113F-87AC2DE24942}"/>
              </a:ext>
            </a:extLst>
          </p:cNvPr>
          <p:cNvSpPr>
            <a:spLocks noGrp="1"/>
          </p:cNvSpPr>
          <p:nvPr>
            <p:ph idx="1"/>
          </p:nvPr>
        </p:nvSpPr>
        <p:spPr/>
        <p:txBody>
          <a:bodyPr/>
          <a:lstStyle/>
          <a:p>
            <a:pPr marL="457200" indent="-457200">
              <a:buFont typeface="Arial" panose="020B0604020202020204" pitchFamily="34" charset="0"/>
              <a:buChar char="•"/>
            </a:pPr>
            <a:r>
              <a:rPr lang="pt-BR" dirty="0"/>
              <a:t>Repositório do GitHub: https://github.com/PedroZago/Projeto-Ground-Truth</a:t>
            </a:r>
          </a:p>
          <a:p>
            <a:pPr marL="457200" indent="-457200">
              <a:buFont typeface="Arial" panose="020B0604020202020204" pitchFamily="34" charset="0"/>
              <a:buChar char="•"/>
            </a:pPr>
            <a:r>
              <a:rPr lang="pt-BR" dirty="0"/>
              <a:t>Banco de Imagens: https://www.kaggle.com/datasets/crowww/a-large-scale-fish-dataset</a:t>
            </a:r>
          </a:p>
        </p:txBody>
      </p:sp>
      <p:sp>
        <p:nvSpPr>
          <p:cNvPr id="4" name="Espaço Reservado para Data 3">
            <a:extLst>
              <a:ext uri="{FF2B5EF4-FFF2-40B4-BE49-F238E27FC236}">
                <a16:creationId xmlns:a16="http://schemas.microsoft.com/office/drawing/2014/main" id="{48F52D71-CA0F-80E2-C066-96244E0D5A59}"/>
              </a:ext>
            </a:extLst>
          </p:cNvPr>
          <p:cNvSpPr>
            <a:spLocks noGrp="1"/>
          </p:cNvSpPr>
          <p:nvPr>
            <p:ph type="dt" sz="half" idx="2"/>
          </p:nvPr>
        </p:nvSpPr>
        <p:spPr/>
        <p:txBody>
          <a:bodyPr/>
          <a:lstStyle/>
          <a:p>
            <a:r>
              <a:rPr lang="pt-BR" noProof="0" dirty="0"/>
              <a:t>08/05/2023</a:t>
            </a:r>
          </a:p>
        </p:txBody>
      </p:sp>
      <p:sp>
        <p:nvSpPr>
          <p:cNvPr id="5" name="Espaço Reservado para Rodapé 4">
            <a:extLst>
              <a:ext uri="{FF2B5EF4-FFF2-40B4-BE49-F238E27FC236}">
                <a16:creationId xmlns:a16="http://schemas.microsoft.com/office/drawing/2014/main" id="{23A1D4E7-A54D-295E-A38A-49B7F7E84477}"/>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F43963FD-F2FA-6125-C830-9B7A37997E28}"/>
              </a:ext>
            </a:extLst>
          </p:cNvPr>
          <p:cNvSpPr>
            <a:spLocks noGrp="1"/>
          </p:cNvSpPr>
          <p:nvPr>
            <p:ph type="sldNum" sz="quarter" idx="4"/>
          </p:nvPr>
        </p:nvSpPr>
        <p:spPr/>
        <p:txBody>
          <a:bodyPr/>
          <a:lstStyle/>
          <a:p>
            <a:pPr rtl="0"/>
            <a:fld id="{294A09A9-5501-47C1-A89A-A340965A2BE2}" type="slidenum">
              <a:rPr lang="pt-BR" noProof="0" smtClean="0"/>
              <a:pPr rtl="0"/>
              <a:t>8</a:t>
            </a:fld>
            <a:endParaRPr lang="pt-BR" noProof="0"/>
          </a:p>
        </p:txBody>
      </p:sp>
    </p:spTree>
    <p:extLst>
      <p:ext uri="{BB962C8B-B14F-4D97-AF65-F5344CB8AC3E}">
        <p14:creationId xmlns:p14="http://schemas.microsoft.com/office/powerpoint/2010/main" val="10098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pt-BR" dirty="0"/>
              <a:t>Integrantes</a:t>
            </a:r>
          </a:p>
        </p:txBody>
      </p:sp>
      <p:sp>
        <p:nvSpPr>
          <p:cNvPr id="3" name="Espaço Reservado para Conteúdo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marL="342900" indent="-342900" rtl="0">
              <a:buFont typeface="Arial" panose="020B0604020202020204" pitchFamily="34" charset="0"/>
              <a:buChar char="•"/>
            </a:pPr>
            <a:r>
              <a:rPr lang="pt-BR" sz="2000" dirty="0"/>
              <a:t>Ana Flávia Alves Pereira – RA: 001202004440</a:t>
            </a:r>
          </a:p>
          <a:p>
            <a:pPr marL="342900" indent="-342900" rtl="0">
              <a:buFont typeface="Arial" panose="020B0604020202020204" pitchFamily="34" charset="0"/>
              <a:buChar char="•"/>
            </a:pPr>
            <a:r>
              <a:rPr lang="pt-BR" sz="2000" dirty="0"/>
              <a:t>Gabriel de Assis Gomes – RA: 001202010614</a:t>
            </a:r>
          </a:p>
          <a:p>
            <a:pPr marL="342900" indent="-342900" rtl="0">
              <a:buFont typeface="Arial" panose="020B0604020202020204" pitchFamily="34" charset="0"/>
              <a:buChar char="•"/>
            </a:pPr>
            <a:r>
              <a:rPr lang="pt-BR" sz="2000" dirty="0"/>
              <a:t>Pedro de Camargo Zago – RA: 001202002305</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Tema do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86_TF45331398_Win32" id="{2C301779-7B62-49BC-BFCA-A2094F59946B}" vid="{BF381EAC-6885-4F5C-8CDC-9F21BF306A83}"/>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Apresentação universal</Template>
  <TotalTime>37</TotalTime>
  <Words>339</Words>
  <Application>Microsoft Office PowerPoint</Application>
  <PresentationFormat>Widescreen</PresentationFormat>
  <Paragraphs>90</Paragraphs>
  <Slides>9</Slides>
  <Notes>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Calibri</vt:lpstr>
      <vt:lpstr>Tenorite</vt:lpstr>
      <vt:lpstr>Tema do Office</vt:lpstr>
      <vt:lpstr>Segmentação de Imagens – Ground Truth</vt:lpstr>
      <vt:lpstr>Cenário de aplicação para as imagens escolhidas </vt:lpstr>
      <vt:lpstr>Imagem 1</vt:lpstr>
      <vt:lpstr>Imagem 2</vt:lpstr>
      <vt:lpstr>Imagem 3</vt:lpstr>
      <vt:lpstr>Imagem 4</vt:lpstr>
      <vt:lpstr>Imagem 5</vt:lpstr>
      <vt:lpstr>Links externos</vt:lpstr>
      <vt:lpstr>Integrantes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Segmentação de Imagens – Ground Truth</dc:title>
  <dc:creator>Pedro Zago</dc:creator>
  <cp:lastModifiedBy>Pedro Zago</cp:lastModifiedBy>
  <cp:revision>2</cp:revision>
  <dcterms:created xsi:type="dcterms:W3CDTF">2023-05-08T01:17:14Z</dcterms:created>
  <dcterms:modified xsi:type="dcterms:W3CDTF">2023-05-08T16:15:49Z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