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6" r:id="rId7"/>
    <p:sldId id="267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DA1C5-42B6-4F99-8612-242C8379FD3B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EEB5E-CE50-42AE-A551-069EE183C9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222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1298" y="6038386"/>
            <a:ext cx="1500492" cy="362148"/>
          </a:xfrm>
        </p:spPr>
        <p:txBody>
          <a:bodyPr/>
          <a:lstStyle/>
          <a:p>
            <a:fld id="{751CDF34-5EA4-440C-9271-2E728D64781E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78802" y="6008616"/>
            <a:ext cx="3925449" cy="340696"/>
          </a:xfrm>
        </p:spPr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7685" y="6010979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B694DD-5D88-427D-AB5E-A0D8FDBF471E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32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2183A-A271-4D58-9BAC-73AE1F3EC04E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299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78AD8-0EFB-43F3-A833-5EFAFF7FB451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080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46EB-6C96-481F-BBEA-4C8EAA673CCC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208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1A61-1EEC-4C7C-8FA5-D1CAD7E80530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385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279-3062-44D5-8489-DE2AC2D065CE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502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F902-289D-4CD0-93A8-9AD1A54FF34B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450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A25-926B-4A2B-B403-D568EA1BE4B4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330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217" y="6088988"/>
            <a:ext cx="1596508" cy="317499"/>
          </a:xfrm>
        </p:spPr>
        <p:txBody>
          <a:bodyPr/>
          <a:lstStyle/>
          <a:p>
            <a:fld id="{3FB7649C-384D-45E8-ADB8-7F2BB7BB76FC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76054" y="6041362"/>
            <a:ext cx="2898892" cy="365125"/>
          </a:xfrm>
        </p:spPr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3666" y="6132506"/>
            <a:ext cx="683339" cy="365125"/>
          </a:xfrm>
        </p:spPr>
        <p:txBody>
          <a:bodyPr/>
          <a:lstStyle>
            <a:lvl1pPr>
              <a:defRPr sz="900" b="0">
                <a:solidFill>
                  <a:schemeClr val="bg1"/>
                </a:solidFill>
              </a:defRPr>
            </a:lvl1pPr>
          </a:lstStyle>
          <a:p>
            <a:fld id="{8EB694DD-5D88-427D-AB5E-A0D8FDBF471E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812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521D8-0D31-4074-8A59-560D89714A20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1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7334" y="6050466"/>
            <a:ext cx="1507927" cy="573920"/>
          </a:xfrm>
        </p:spPr>
        <p:txBody>
          <a:bodyPr/>
          <a:lstStyle/>
          <a:p>
            <a:fld id="{77071F66-9032-4CB1-9809-BD40BB2C1EF1}" type="datetime8">
              <a:rPr lang="pt-PT" smtClean="0"/>
              <a:t>26/02/2018 12:37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2722" y="6188588"/>
            <a:ext cx="3608905" cy="435798"/>
          </a:xfrm>
        </p:spPr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47883" y="6154863"/>
            <a:ext cx="68333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B694DD-5D88-427D-AB5E-A0D8FDBF471E}" type="slidenum">
              <a:rPr lang="pt-PT" smtClean="0"/>
              <a:pPr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6703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9065-7704-44F3-A128-C172B534AE0F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6522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A794-4BA3-4D37-92D3-ABE930B05A30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3074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F32-7AD6-4E8F-9476-B316FB2D9940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991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E571-53A2-4400-8DA9-A438AFBBD314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09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90D-949A-4322-ACBD-33000F51E17A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291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3F71F-5F95-420B-AAD1-9A6D9B987D63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B694DD-5D88-427D-AB5E-A0D8FDBF471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4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ec.pt/qualificacao-profissional/em-destaque/bolsas-e-subsidio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72352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rgbClr val="00B050"/>
                </a:solidFill>
              </a:rPr>
              <a:t>Centro de Emprego 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scene3d>
            <a:camera prst="orthographicFront"/>
            <a:lightRig rig="threePt" dir="t"/>
          </a:scene3d>
          <a:sp3d contourW="12700">
            <a:bevelT/>
            <a:contourClr>
              <a:schemeClr val="accent6">
                <a:lumMod val="20000"/>
                <a:lumOff val="80000"/>
              </a:schemeClr>
            </a:contourClr>
          </a:sp3d>
        </p:spPr>
        <p:txBody>
          <a:bodyPr>
            <a:sp3d extrusionH="57150">
              <a:bevelT w="38100" h="38100"/>
            </a:sp3d>
          </a:bodyPr>
          <a:lstStyle/>
          <a:p>
            <a:pPr algn="l"/>
            <a:r>
              <a:rPr lang="pt-PT" sz="3600" dirty="0" smtClean="0">
                <a:hlinkClick r:id="rId2"/>
              </a:rPr>
              <a:t>IEFP</a:t>
            </a:r>
            <a:r>
              <a:rPr lang="pt-PT" dirty="0" smtClean="0"/>
              <a:t> </a:t>
            </a:r>
          </a:p>
          <a:p>
            <a:pPr algn="l"/>
            <a:r>
              <a:rPr lang="pt-PT" dirty="0"/>
              <a:t>	</a:t>
            </a:r>
            <a:r>
              <a:rPr lang="pt-PT" dirty="0" smtClean="0"/>
              <a:t>Guarda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453" y="1"/>
            <a:ext cx="2629547" cy="5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1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entalhada para a direita 3"/>
          <p:cNvSpPr/>
          <p:nvPr/>
        </p:nvSpPr>
        <p:spPr>
          <a:xfrm>
            <a:off x="4542503" y="2035277"/>
            <a:ext cx="3222148" cy="1296859"/>
          </a:xfrm>
          <a:prstGeom prst="notched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hlinkClick r:id="rId2" action="ppaction://hlinksldjump"/>
              </a:rPr>
              <a:t>I</a:t>
            </a:r>
            <a:r>
              <a:rPr lang="pt-PT" dirty="0" smtClean="0">
                <a:hlinkClick r:id="rId2" action="ppaction://hlinksldjump"/>
              </a:rPr>
              <a:t>nício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5399335" y="3602038"/>
            <a:ext cx="1393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IEFP</a:t>
            </a:r>
            <a:endParaRPr lang="pt-P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759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Diapositivo oculto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22" y="1487663"/>
            <a:ext cx="7764651" cy="4367616"/>
          </a:xfrm>
        </p:spPr>
      </p:pic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C51-6A87-451D-A2D5-466CF3A70025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2</a:t>
            </a:fld>
            <a:endParaRPr lang="pt-PT"/>
          </a:p>
        </p:txBody>
      </p:sp>
      <p:sp>
        <p:nvSpPr>
          <p:cNvPr id="7" name="Retângulo arredondado 6"/>
          <p:cNvSpPr/>
          <p:nvPr/>
        </p:nvSpPr>
        <p:spPr>
          <a:xfrm>
            <a:off x="9896924" y="609600"/>
            <a:ext cx="1946787" cy="5014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>
                <a:hlinkClick r:id="rId3" action="ppaction://hlinksldjump"/>
              </a:rPr>
              <a:t>Menu</a:t>
            </a:r>
            <a:r>
              <a:rPr lang="pt-PT" dirty="0" smtClean="0"/>
              <a:t>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8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00B050"/>
                </a:solidFill>
              </a:rPr>
              <a:t>Cursos 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Informática; 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de Informática; 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Cabeleireiros;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E390-7042-47F6-811E-7FB16B80FF39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184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r>
              <a:rPr lang="pt-PT" b="1" dirty="0" smtClean="0">
                <a:solidFill>
                  <a:srgbClr val="00B050"/>
                </a:solidFill>
              </a:rPr>
              <a:t>Técnicos de Informática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cap="all" dirty="0"/>
              <a:t>Duração do Curso</a:t>
            </a:r>
          </a:p>
          <a:p>
            <a:r>
              <a:rPr lang="pt-PT" dirty="0"/>
              <a:t>O Curso terá a duração de aproximadamente 2 anos e meio (3.250 horas), com 9 meses em Formação Prática na Empresa.</a:t>
            </a:r>
          </a:p>
          <a:p>
            <a:r>
              <a:rPr lang="pt-PT" b="1" cap="all" dirty="0"/>
              <a:t>Certificações</a:t>
            </a:r>
          </a:p>
          <a:p>
            <a:r>
              <a:rPr lang="pt-PT" dirty="0"/>
              <a:t>Certificado de Qualificações</a:t>
            </a:r>
          </a:p>
          <a:p>
            <a:r>
              <a:rPr lang="pt-PT" dirty="0"/>
              <a:t>Equivalência ao 12º ano de escolaridade</a:t>
            </a:r>
          </a:p>
          <a:p>
            <a:r>
              <a:rPr lang="pt-PT" b="1" cap="all" dirty="0"/>
              <a:t>Bolsas e Subsídios</a:t>
            </a:r>
          </a:p>
          <a:p>
            <a:r>
              <a:rPr lang="pt-PT" dirty="0"/>
              <a:t>Consulte os nossos </a:t>
            </a:r>
            <a:r>
              <a:rPr lang="pt-PT" dirty="0">
                <a:hlinkClick r:id="rId2"/>
              </a:rPr>
              <a:t>Apoios Sociais</a:t>
            </a:r>
            <a:r>
              <a:rPr lang="pt-PT" dirty="0"/>
              <a:t>.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094-212C-4403-9593-0B4D148A4A9F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65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 </a:t>
            </a:r>
            <a:r>
              <a:rPr lang="pt-PT" b="1" dirty="0" smtClean="0">
                <a:solidFill>
                  <a:srgbClr val="00B050"/>
                </a:solidFill>
              </a:rPr>
              <a:t>Técnicos de Informática</a:t>
            </a:r>
            <a:endParaRPr lang="pt-PT" b="1" dirty="0">
              <a:solidFill>
                <a:srgbClr val="00B050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7" y="2263092"/>
            <a:ext cx="4564381" cy="2567922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094422" y="1755411"/>
            <a:ext cx="5774410" cy="3583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 smtClean="0"/>
          </a:p>
          <a:p>
            <a:r>
              <a:rPr lang="pt-PT" b="1" cap="all" dirty="0"/>
              <a:t>Objetivos</a:t>
            </a:r>
          </a:p>
          <a:p>
            <a:r>
              <a:rPr lang="pt-PT" dirty="0"/>
              <a:t>O/A Técnico/a de Informática - Instalação e Gestão de Redes efetua a instalação, a configuração e a manutenção de redes informáticas e dos equipamentos de apoio à estrutura de redes, procedendo à implementação dos níveis de segurança adequados, assegurando a otimização do seu funcionamento e respeitando as normas de segurança, higiene e saúde no trabalho e de proteção do ambiente.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A0B-44C3-49D6-A430-72F5170ED706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5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7206145" y="5312828"/>
            <a:ext cx="397414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linkClick r:id="rId3" action="ppaction://hlinksldjump"/>
              </a:rPr>
              <a:t>cursos</a:t>
            </a:r>
            <a:endParaRPr lang="pt-PT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2003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00B050"/>
                </a:solidFill>
              </a:rPr>
              <a:t>Operadores de Informática</a:t>
            </a: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334" y="1813303"/>
            <a:ext cx="8823127" cy="4593184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O Operador de Informática é o profissional que, de forma autónoma e de acordo com as orientações técnicas, instala, configura e opera software de escritório, redes locais, internet e outras aplicações informáticas, bem como </a:t>
            </a:r>
            <a:r>
              <a:rPr lang="pt-PT" dirty="0" err="1"/>
              <a:t>efectua</a:t>
            </a:r>
            <a:r>
              <a:rPr lang="pt-PT" dirty="0"/>
              <a:t> a manutenção de microcomputadores, periféricos e redes locais. 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Pretende-se proporcionar aos formandos uma aquisição profissional que lhes permita a inserção no mundo de trabalho e sensibilizá-los para o interesse pela formação ao longo da vida. 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Durante o curso serão dinamizadas atividades de exploração do mundo de trabalho, como visitas a locais de trabalho e outras de carácter educativo. 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Existirá formação em contexto de trabalho, tendo cada formando um plano individual de estágio, com os </a:t>
            </a:r>
            <a:r>
              <a:rPr lang="pt-PT" dirty="0" err="1"/>
              <a:t>respectivos</a:t>
            </a:r>
            <a:r>
              <a:rPr lang="pt-PT" dirty="0"/>
              <a:t> </a:t>
            </a:r>
            <a:r>
              <a:rPr lang="pt-PT" dirty="0" err="1"/>
              <a:t>objectivos</a:t>
            </a:r>
            <a:r>
              <a:rPr lang="pt-PT" dirty="0"/>
              <a:t>, programação de </a:t>
            </a:r>
            <a:r>
              <a:rPr lang="pt-PT" dirty="0" err="1"/>
              <a:t>actividades</a:t>
            </a:r>
            <a:r>
              <a:rPr lang="pt-PT" dirty="0"/>
              <a:t>, competências e horários. 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/>
            </a:r>
            <a:br>
              <a:rPr lang="pt-PT" dirty="0"/>
            </a:br>
            <a:r>
              <a:rPr lang="pt-PT" dirty="0"/>
              <a:t>A avaliação final, na figura da PAF, assume um carácter de prova de desempenho profissional, consistindo na realização, perante um júri tripartido, de um ou mais trabalhos práticos, de acordo com o perfil visado, com o objetivo de avaliar os conhecimentos e competências mais significativos.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971003" y="6148363"/>
            <a:ext cx="1159071" cy="250950"/>
          </a:xfrm>
        </p:spPr>
        <p:txBody>
          <a:bodyPr/>
          <a:lstStyle/>
          <a:p>
            <a:fld id="{829718AE-E89A-47C6-A3B7-DA99982007E9}" type="datetime8">
              <a:rPr lang="pt-PT" smtClean="0"/>
              <a:t>26/02/2018 12:37</a:t>
            </a:fld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633993" y="6112902"/>
            <a:ext cx="2898892" cy="365125"/>
          </a:xfrm>
        </p:spPr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7528" y="5930339"/>
            <a:ext cx="683339" cy="365125"/>
          </a:xfrm>
        </p:spPr>
        <p:txBody>
          <a:bodyPr/>
          <a:lstStyle/>
          <a:p>
            <a:fld id="{8EB694DD-5D88-427D-AB5E-A0D8FDBF471E}" type="slidenum">
              <a:rPr lang="pt-PT" smtClean="0">
                <a:solidFill>
                  <a:schemeClr val="bg1"/>
                </a:solidFill>
              </a:rPr>
              <a:t>6</a:t>
            </a:fld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4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solidFill>
                  <a:srgbClr val="00B050"/>
                </a:solidFill>
              </a:rPr>
              <a:t>Operadores de Informática</a:t>
            </a:r>
            <a:endParaRPr lang="pt-PT" dirty="0"/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B28-7324-4C98-AF35-FB52CE3C36C6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94DD-5D88-427D-AB5E-A0D8FDBF471E}" type="slidenum">
              <a:rPr lang="pt-PT" smtClean="0"/>
              <a:t>7</a:t>
            </a:fld>
            <a:endParaRPr lang="pt-PT"/>
          </a:p>
        </p:txBody>
      </p:sp>
      <p:sp>
        <p:nvSpPr>
          <p:cNvPr id="7" name="CaixaDeTexto 6"/>
          <p:cNvSpPr txBox="1"/>
          <p:nvPr/>
        </p:nvSpPr>
        <p:spPr>
          <a:xfrm>
            <a:off x="7311303" y="5351723"/>
            <a:ext cx="318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PT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hlinkClick r:id="rId2" action="ppaction://hlinksldjump"/>
              </a:rPr>
              <a:t>cursos</a:t>
            </a:r>
            <a:endParaRPr lang="pt-PT" sz="32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472C4"/>
              </a:solidFill>
              <a:effectLst>
                <a:outerShdw blurRad="12700" dist="38100" dir="2700000" algn="tl" rotWithShape="0">
                  <a:srgbClr val="4472C4">
                    <a:lumMod val="60000"/>
                    <a:lumOff val="40000"/>
                  </a:srgbClr>
                </a:outerShdw>
              </a:effectLst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63772"/>
              </p:ext>
            </p:extLst>
          </p:nvPr>
        </p:nvGraphicFramePr>
        <p:xfrm>
          <a:off x="291782" y="1914276"/>
          <a:ext cx="2546851" cy="4178456"/>
        </p:xfrm>
        <a:graphic>
          <a:graphicData uri="http://schemas.openxmlformats.org/drawingml/2006/table">
            <a:tbl>
              <a:tblPr/>
              <a:tblGrid>
                <a:gridCol w="1985448">
                  <a:extLst>
                    <a:ext uri="{9D8B030D-6E8A-4147-A177-3AD203B41FA5}">
                      <a16:colId xmlns:a16="http://schemas.microsoft.com/office/drawing/2014/main" val="758013673"/>
                    </a:ext>
                  </a:extLst>
                </a:gridCol>
                <a:gridCol w="561403">
                  <a:extLst>
                    <a:ext uri="{9D8B030D-6E8A-4147-A177-3AD203B41FA5}">
                      <a16:colId xmlns:a16="http://schemas.microsoft.com/office/drawing/2014/main" val="736101720"/>
                    </a:ext>
                  </a:extLst>
                </a:gridCol>
              </a:tblGrid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 b="1">
                          <a:effectLst/>
                        </a:rPr>
                        <a:t>Componente de formação sócio-cultural    </a:t>
                      </a:r>
                      <a:endParaRPr lang="pt-PT" sz="90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 b="1">
                          <a:effectLst/>
                        </a:rPr>
                        <a:t> Nº de horas</a:t>
                      </a:r>
                      <a:endParaRPr lang="pt-PT" sz="90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108763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Língua Portuguesa</a:t>
                      </a:r>
                      <a:r>
                        <a:rPr lang="pt-PT" sz="9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pt-PT" sz="900">
                          <a:effectLst/>
                        </a:rPr>
                        <a:t> 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192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708750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Língua Estrangeira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192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715343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dirty="0">
                          <a:effectLst/>
                        </a:rPr>
                        <a:t>Cidadania e Mundo </a:t>
                      </a:r>
                      <a:r>
                        <a:rPr lang="pt-PT" sz="900" dirty="0" err="1">
                          <a:effectLst/>
                        </a:rPr>
                        <a:t>Actual</a:t>
                      </a:r>
                      <a:r>
                        <a:rPr lang="pt-PT" sz="900" dirty="0">
                          <a:effectLst/>
                        </a:rPr>
                        <a:t>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192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945845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 dirty="0">
                          <a:effectLst/>
                        </a:rPr>
                        <a:t>Tecnologias de Informação e Comunicação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96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552473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Higiene, Saúde e Segurança no Trabalho 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30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923470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dirty="0">
                          <a:effectLst/>
                        </a:rPr>
                        <a:t>Educação Física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96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195616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314654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b="1">
                          <a:effectLst/>
                        </a:rPr>
                        <a:t>Componente de formação científica </a:t>
                      </a:r>
                      <a:endParaRPr lang="pt-PT" sz="90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384128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Matemática Aplicada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210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483233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Físico-química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123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031455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4845094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b="1" dirty="0">
                          <a:effectLst/>
                        </a:rPr>
                        <a:t>Componente de formação tecnológica </a:t>
                      </a:r>
                      <a:endParaRPr lang="pt-PT" sz="900" dirty="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1638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Instalação e Manutenção de Microcomputadores 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180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261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Aplicações de Escritório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180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008882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Gestão de Base de Dados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138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955470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Inst., Conf. e Op. de Redes Locais e Internet 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270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1266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1388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b="1">
                          <a:effectLst/>
                        </a:rPr>
                        <a:t>Componente de formação prática </a:t>
                      </a:r>
                      <a:endParaRPr lang="pt-PT" sz="90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489987"/>
                  </a:ext>
                </a:extLst>
              </a:tr>
              <a:tr h="27202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Formação em Contexto de Trabalho (2º ano) 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>
                          <a:effectLst/>
                        </a:rPr>
                        <a:t> 210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396820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sz="900">
                          <a:effectLst/>
                        </a:rPr>
                        <a:t> 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551768"/>
                  </a:ext>
                </a:extLst>
              </a:tr>
              <a:tr h="140579">
                <a:tc>
                  <a:txBody>
                    <a:bodyPr/>
                    <a:lstStyle/>
                    <a:p>
                      <a:pPr fontAlgn="t"/>
                      <a:r>
                        <a:rPr lang="pt-PT" sz="900" b="1">
                          <a:effectLst/>
                        </a:rPr>
                        <a:t>Total de horas/curso </a:t>
                      </a:r>
                      <a:endParaRPr lang="pt-PT" sz="900">
                        <a:effectLst/>
                      </a:endParaRP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PT" sz="900" dirty="0">
                          <a:effectLst/>
                        </a:rPr>
                        <a:t> 2109</a:t>
                      </a:r>
                    </a:p>
                  </a:txBody>
                  <a:tcPr marL="18257" marR="18257" marT="4564" marB="456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52808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43475" y="1653401"/>
            <a:ext cx="120082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1" i="0" u="none" strike="noStrike" cap="none" normalizeH="0" baseline="0" dirty="0" smtClean="0">
                <a:ln>
                  <a:noFill/>
                </a:ln>
                <a:solidFill>
                  <a:srgbClr val="0B5394"/>
                </a:solidFill>
                <a:effectLst/>
                <a:latin typeface="&amp;quot"/>
              </a:rPr>
              <a:t>Matriz curricular</a:t>
            </a:r>
            <a:endParaRPr kumimoji="0" lang="pt-PT" altLang="pt-P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900" b="0" i="0" u="none" strike="noStrike" cap="none" normalizeH="0" baseline="0" dirty="0" smtClean="0">
                <a:ln>
                  <a:noFill/>
                </a:ln>
                <a:solidFill>
                  <a:srgbClr val="323229"/>
                </a:solidFill>
                <a:effectLst/>
                <a:latin typeface="&amp;quot"/>
              </a:rPr>
              <a:t>    </a:t>
            </a:r>
            <a:endParaRPr kumimoji="0" lang="pt-PT" altLang="pt-PT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Marcador de Posição de Conteúdo 1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68" y="2060835"/>
            <a:ext cx="4757695" cy="3452841"/>
          </a:xfrm>
        </p:spPr>
      </p:pic>
    </p:spTree>
    <p:extLst>
      <p:ext uri="{BB962C8B-B14F-4D97-AF65-F5344CB8AC3E}">
        <p14:creationId xmlns:p14="http://schemas.microsoft.com/office/powerpoint/2010/main" val="370076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00B050"/>
                </a:solidFill>
              </a:rPr>
              <a:t>Cabeleireiros</a:t>
            </a:r>
            <a:endParaRPr lang="pt-PT" b="1" dirty="0">
              <a:solidFill>
                <a:srgbClr val="00B05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b="1" dirty="0"/>
              <a:t>Mestre dos Mestres em Alisamento de Cabelo</a:t>
            </a:r>
          </a:p>
          <a:p>
            <a:r>
              <a:rPr lang="pt-PT" dirty="0"/>
              <a:t>Na </a:t>
            </a:r>
            <a:r>
              <a:rPr lang="pt-PT" dirty="0" err="1"/>
              <a:t>Makeover</a:t>
            </a:r>
            <a:r>
              <a:rPr lang="pt-PT" dirty="0"/>
              <a:t> Cabeleireiros somos pioneiros na Técnica de ALISAMENTO A LASER em Portugal e representantes exclusivos na Europa, desde 2012. Realizámos o desejo de muitas mulheres que sonhavam ter os cabelos lisos.</a:t>
            </a:r>
          </a:p>
          <a:p>
            <a:r>
              <a:rPr lang="pt-PT" b="1" dirty="0"/>
              <a:t>Somos o único espaço que lhe oferece</a:t>
            </a:r>
            <a:br>
              <a:rPr lang="pt-PT" b="1" dirty="0"/>
            </a:br>
            <a:r>
              <a:rPr lang="pt-PT" b="1" dirty="0"/>
              <a:t>a garantia de 1 ano dos seus alisamentos.</a:t>
            </a:r>
          </a:p>
          <a:p>
            <a:r>
              <a:rPr lang="pt-PT" dirty="0"/>
              <a:t>A empresária Alexa Ponces, após ter sido vítima de uma má experiência num processo de alisamento progressivo, começou a fazer experiências com várias substâncias químicas em busca do efeito que desejava para os seus cabelos: uma fórmula de alisamento que dispensasse o uso de químicos agressivos, proporcionando um liso natural e saudável aos fios. Com o apoio de uma equipa de Engenheiros Químicos, especializados na área da Cosmética, Alexa finalmente chegou à fórmula que procurava. O sonho de ter um cabelo liso e saudável sem </a:t>
            </a:r>
            <a:r>
              <a:rPr lang="pt-PT" dirty="0" err="1"/>
              <a:t>aspecto</a:t>
            </a:r>
            <a:r>
              <a:rPr lang="pt-PT" dirty="0"/>
              <a:t> de pontas espigadas, algo que não limitasse o uso de coloração, foi finalmente foi concretizado.</a:t>
            </a:r>
          </a:p>
          <a:p>
            <a:pPr marL="0" indent="0">
              <a:buNone/>
            </a:pP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C9891-77CF-4F16-9BF7-E2EC750C145A}" type="datetime8">
              <a:rPr lang="pt-PT" smtClean="0"/>
              <a:t>26/02/2018 12:37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757979" y="6041362"/>
            <a:ext cx="2898892" cy="365125"/>
          </a:xfrm>
        </p:spPr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837917" y="6041361"/>
            <a:ext cx="683339" cy="365125"/>
          </a:xfrm>
        </p:spPr>
        <p:txBody>
          <a:bodyPr/>
          <a:lstStyle/>
          <a:p>
            <a:fld id="{8EB694DD-5D88-427D-AB5E-A0D8FDBF471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950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smtClean="0">
                <a:solidFill>
                  <a:srgbClr val="00B050"/>
                </a:solidFill>
              </a:rPr>
              <a:t>Cabeleireiros</a:t>
            </a:r>
            <a:endParaRPr lang="pt-PT" b="1" dirty="0">
              <a:solidFill>
                <a:srgbClr val="00B050"/>
              </a:solidFill>
            </a:endParaRP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60" y="2138516"/>
            <a:ext cx="2854406" cy="1891044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3515432" y="1825624"/>
            <a:ext cx="7029773" cy="3784761"/>
          </a:xfrm>
        </p:spPr>
        <p:txBody>
          <a:bodyPr>
            <a:normAutofit/>
          </a:bodyPr>
          <a:lstStyle/>
          <a:p>
            <a:r>
              <a:rPr lang="pt-PT" b="1" dirty="0"/>
              <a:t>Alexa patenteou o produto e batizou-o de “FÓRMULA DIVINA”. Em poucos meses o Salão tornou-se um sucesso.</a:t>
            </a:r>
          </a:p>
          <a:p>
            <a:r>
              <a:rPr lang="pt-PT" dirty="0"/>
              <a:t>A “Fórmula Divina”, após o seu sucesso, ganhou nova vida com o uso do Aparelho a Laser e </a:t>
            </a:r>
            <a:r>
              <a:rPr lang="pt-PT" dirty="0" err="1"/>
              <a:t>Photon</a:t>
            </a:r>
            <a:r>
              <a:rPr lang="pt-PT" dirty="0"/>
              <a:t> </a:t>
            </a:r>
            <a:r>
              <a:rPr lang="pt-PT" dirty="0" err="1"/>
              <a:t>Hair</a:t>
            </a:r>
            <a:r>
              <a:rPr lang="pt-PT" dirty="0"/>
              <a:t>, devidamente certificados pelas normas de uso e segurança da União Europeia, e representado com exclusividade na Europa pela </a:t>
            </a:r>
            <a:r>
              <a:rPr lang="pt-PT" dirty="0" err="1"/>
              <a:t>Makeover</a:t>
            </a:r>
            <a:r>
              <a:rPr lang="pt-PT" dirty="0"/>
              <a:t> desde 2012.</a:t>
            </a:r>
          </a:p>
          <a:p>
            <a:r>
              <a:rPr lang="pt-PT" dirty="0"/>
              <a:t>Finalmente no mercado uma fórmula divina que transforma cabelos crespos e volumosos em cabelos lisos e saudáveis juntamente com a ação da LUZ A LASER denominado PHOTON HAIR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>
          <a:xfrm>
            <a:off x="677334" y="6188588"/>
            <a:ext cx="1385530" cy="365125"/>
          </a:xfrm>
        </p:spPr>
        <p:txBody>
          <a:bodyPr/>
          <a:lstStyle/>
          <a:p>
            <a:fld id="{57F0FFBD-A4E6-48BD-89A0-E1C2D6639874}" type="datetime8">
              <a:rPr lang="pt-PT" smtClean="0"/>
              <a:t>26/02/2018 12:37</a:t>
            </a:fld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>
          <a:xfrm>
            <a:off x="10713930" y="6065041"/>
            <a:ext cx="683339" cy="365125"/>
          </a:xfrm>
        </p:spPr>
        <p:txBody>
          <a:bodyPr/>
          <a:lstStyle/>
          <a:p>
            <a:fld id="{8EB694DD-5D88-427D-AB5E-A0D8FDBF471E}" type="slidenum">
              <a:rPr lang="pt-PT" b="1" smtClean="0">
                <a:solidFill>
                  <a:schemeClr val="bg1"/>
                </a:solidFill>
              </a:rPr>
              <a:t>9</a:t>
            </a:fld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002799" y="5025610"/>
            <a:ext cx="254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PT" sz="32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hlinkClick r:id="rId3" action="ppaction://hlinksldjump"/>
              </a:rPr>
              <a:t>cursos</a:t>
            </a:r>
            <a:endParaRPr lang="pt-PT" sz="3200" b="1" dirty="0">
              <a:ln w="9525">
                <a:solidFill>
                  <a:prstClr val="white"/>
                </a:solidFill>
                <a:prstDash val="solid"/>
              </a:ln>
              <a:solidFill>
                <a:srgbClr val="4472C4"/>
              </a:solidFill>
              <a:effectLst>
                <a:outerShdw blurRad="12700" dist="38100" dir="2700000" algn="tl" rotWithShape="0">
                  <a:srgbClr val="4472C4">
                    <a:lumMod val="60000"/>
                    <a:lumOff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1873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466</Words>
  <Application>Microsoft Office PowerPoint</Application>
  <PresentationFormat>Ecrã Panorâmico</PresentationFormat>
  <Paragraphs>109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&amp;quot</vt:lpstr>
      <vt:lpstr>Arial</vt:lpstr>
      <vt:lpstr>Calibri</vt:lpstr>
      <vt:lpstr>Trebuchet MS</vt:lpstr>
      <vt:lpstr>Wingdings 3</vt:lpstr>
      <vt:lpstr>Faceta</vt:lpstr>
      <vt:lpstr>Centro de Emprego </vt:lpstr>
      <vt:lpstr>Diapositivo oculto</vt:lpstr>
      <vt:lpstr>Cursos </vt:lpstr>
      <vt:lpstr> Técnicos de Informática</vt:lpstr>
      <vt:lpstr> Técnicos de Informática</vt:lpstr>
      <vt:lpstr>Operadores de Informática </vt:lpstr>
      <vt:lpstr>Operadores de Informática</vt:lpstr>
      <vt:lpstr>Cabeleireiros</vt:lpstr>
      <vt:lpstr>Cabeleireiros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21</cp:revision>
  <dcterms:created xsi:type="dcterms:W3CDTF">2018-02-26T09:39:10Z</dcterms:created>
  <dcterms:modified xsi:type="dcterms:W3CDTF">2018-02-26T12:43:55Z</dcterms:modified>
</cp:coreProperties>
</file>