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399275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5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ehL2IVwtQcNmJYEu9f3Hfhmt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5" orient="horz"/>
        <p:guide pos="68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19966" y="10064783"/>
            <a:ext cx="18359596" cy="6944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239931" y="18359603"/>
            <a:ext cx="15119668" cy="8279817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lvl="0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628"/>
              </a:spcBef>
              <a:spcAft>
                <a:spcPts val="0"/>
              </a:spcAft>
              <a:buClr>
                <a:srgbClr val="888888"/>
              </a:buClr>
              <a:buSzPts val="814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406"/>
              </a:spcBef>
              <a:spcAft>
                <a:spcPts val="0"/>
              </a:spcAft>
              <a:buClr>
                <a:srgbClr val="888888"/>
              </a:buClr>
              <a:buSzPts val="702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83"/>
              </a:spcBef>
              <a:spcAft>
                <a:spcPts val="0"/>
              </a:spcAft>
              <a:buClr>
                <a:srgbClr val="888888"/>
              </a:buClr>
              <a:buSzPts val="591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83"/>
              </a:spcBef>
              <a:spcAft>
                <a:spcPts val="0"/>
              </a:spcAft>
              <a:buClr>
                <a:srgbClr val="888888"/>
              </a:buClr>
              <a:buSzPts val="591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99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99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99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99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080385" y="1296989"/>
            <a:ext cx="19438756" cy="539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9538" y="8530522"/>
            <a:ext cx="21380450" cy="19438756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267410" y="12689732"/>
            <a:ext cx="27644393" cy="4859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632376" y="8009835"/>
            <a:ext cx="27644393" cy="14219688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80385" y="1296989"/>
            <a:ext cx="19438756" cy="539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80385" y="7559675"/>
            <a:ext cx="19438756" cy="21380450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706216" y="20819545"/>
            <a:ext cx="18359596" cy="6434860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827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706216" y="13732209"/>
            <a:ext cx="18359596" cy="7087343"/>
          </a:xfrm>
          <a:prstGeom prst="rect">
            <a:avLst/>
          </a:prstGeom>
          <a:noFill/>
          <a:ln>
            <a:noFill/>
          </a:ln>
        </p:spPr>
        <p:txBody>
          <a:bodyPr anchorCtr="0" anchor="b" bIns="158175" lIns="316375" spcFirstLastPara="1" rIns="316375" wrap="square" tIns="15817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99"/>
              <a:buNone/>
              <a:defRPr sz="5999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399"/>
              <a:buNone/>
              <a:defRPr sz="53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4799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080385" y="1296989"/>
            <a:ext cx="19438756" cy="539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079980" y="7559839"/>
            <a:ext cx="9539790" cy="21382032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751014" lvl="0" marL="457200" algn="l">
              <a:spcBef>
                <a:spcPts val="1645"/>
              </a:spcBef>
              <a:spcAft>
                <a:spcPts val="0"/>
              </a:spcAft>
              <a:buClr>
                <a:schemeClr val="dk1"/>
              </a:buClr>
              <a:buSzPts val="8227"/>
              <a:buChar char="•"/>
              <a:defRPr sz="8227"/>
            </a:lvl1pPr>
            <a:lvl2pPr indent="-680275" lvl="1" marL="9144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Char char="–"/>
              <a:defRPr sz="7112"/>
            </a:lvl2pPr>
            <a:lvl3pPr indent="-609536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•"/>
              <a:defRPr sz="5999"/>
            </a:lvl3pPr>
            <a:lvl4pPr indent="-571436" lvl="3" marL="1828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–"/>
              <a:defRPr sz="5399"/>
            </a:lvl4pPr>
            <a:lvl5pPr indent="-571436" lvl="4" marL="22860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»"/>
              <a:defRPr sz="5399"/>
            </a:lvl5pPr>
            <a:lvl6pPr indent="-571436" lvl="5" marL="2743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6pPr>
            <a:lvl7pPr indent="-571436" lvl="6" marL="3200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7pPr>
            <a:lvl8pPr indent="-571436" lvl="7" marL="3657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8pPr>
            <a:lvl9pPr indent="-571436" lvl="8" marL="4114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79761" y="7559839"/>
            <a:ext cx="9539790" cy="21382032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751014" lvl="0" marL="457200" algn="l">
              <a:spcBef>
                <a:spcPts val="1645"/>
              </a:spcBef>
              <a:spcAft>
                <a:spcPts val="0"/>
              </a:spcAft>
              <a:buClr>
                <a:schemeClr val="dk1"/>
              </a:buClr>
              <a:buSzPts val="8227"/>
              <a:buChar char="•"/>
              <a:defRPr sz="8227"/>
            </a:lvl1pPr>
            <a:lvl2pPr indent="-680275" lvl="1" marL="9144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Char char="–"/>
              <a:defRPr sz="7112"/>
            </a:lvl2pPr>
            <a:lvl3pPr indent="-609536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•"/>
              <a:defRPr sz="5999"/>
            </a:lvl3pPr>
            <a:lvl4pPr indent="-571436" lvl="3" marL="1828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–"/>
              <a:defRPr sz="5399"/>
            </a:lvl4pPr>
            <a:lvl5pPr indent="-571436" lvl="4" marL="22860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»"/>
              <a:defRPr sz="5399"/>
            </a:lvl5pPr>
            <a:lvl6pPr indent="-571436" lvl="5" marL="2743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6pPr>
            <a:lvl7pPr indent="-571436" lvl="6" marL="3200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7pPr>
            <a:lvl8pPr indent="-571436" lvl="7" marL="3657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8pPr>
            <a:lvl9pPr indent="-571436" lvl="8" marL="4114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080385" y="1296989"/>
            <a:ext cx="19438756" cy="539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079979" y="7252346"/>
            <a:ext cx="9543541" cy="3022433"/>
          </a:xfrm>
          <a:prstGeom prst="rect">
            <a:avLst/>
          </a:prstGeom>
          <a:noFill/>
          <a:ln>
            <a:noFill/>
          </a:ln>
        </p:spPr>
        <p:txBody>
          <a:bodyPr anchorCtr="0" anchor="b" bIns="158175" lIns="316375" spcFirstLastPara="1" rIns="316375" wrap="square" tIns="158175">
            <a:noAutofit/>
          </a:bodyPr>
          <a:lstStyle>
            <a:lvl1pPr indent="-228600" lvl="0" marL="4572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None/>
              <a:defRPr b="1" sz="7112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None/>
              <a:defRPr b="1" sz="5999"/>
            </a:lvl2pPr>
            <a:lvl3pPr indent="-228600" lvl="2" marL="1371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None/>
              <a:defRPr b="1" sz="5399"/>
            </a:lvl3pPr>
            <a:lvl4pPr indent="-228600" lvl="3" marL="1828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4pPr>
            <a:lvl5pPr indent="-228600" lvl="4" marL="22860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5pPr>
            <a:lvl6pPr indent="-228600" lvl="5" marL="27432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6pPr>
            <a:lvl7pPr indent="-228600" lvl="6" marL="3200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7pPr>
            <a:lvl8pPr indent="-228600" lvl="7" marL="3657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8pPr>
            <a:lvl9pPr indent="-228600" lvl="8" marL="4114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079979" y="10274774"/>
            <a:ext cx="9543541" cy="18667092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680275" lvl="0" marL="4572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Char char="•"/>
              <a:defRPr sz="7112"/>
            </a:lvl1pPr>
            <a:lvl2pPr indent="-609536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–"/>
              <a:defRPr sz="5999"/>
            </a:lvl2pPr>
            <a:lvl3pPr indent="-571436" lvl="2" marL="1371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3pPr>
            <a:lvl4pPr indent="-533336" lvl="3" marL="1828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–"/>
              <a:defRPr sz="4799"/>
            </a:lvl4pPr>
            <a:lvl5pPr indent="-533336" lvl="4" marL="22860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»"/>
              <a:defRPr sz="4799"/>
            </a:lvl5pPr>
            <a:lvl6pPr indent="-533336" lvl="5" marL="27432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6pPr>
            <a:lvl7pPr indent="-533336" lvl="6" marL="3200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7pPr>
            <a:lvl8pPr indent="-533336" lvl="7" marL="3657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8pPr>
            <a:lvl9pPr indent="-533336" lvl="8" marL="4114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72264" y="7252346"/>
            <a:ext cx="9547289" cy="3022433"/>
          </a:xfrm>
          <a:prstGeom prst="rect">
            <a:avLst/>
          </a:prstGeom>
          <a:noFill/>
          <a:ln>
            <a:noFill/>
          </a:ln>
        </p:spPr>
        <p:txBody>
          <a:bodyPr anchorCtr="0" anchor="b" bIns="158175" lIns="316375" spcFirstLastPara="1" rIns="316375" wrap="square" tIns="158175">
            <a:noAutofit/>
          </a:bodyPr>
          <a:lstStyle>
            <a:lvl1pPr indent="-228600" lvl="0" marL="4572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None/>
              <a:defRPr b="1" sz="7112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None/>
              <a:defRPr b="1" sz="5999"/>
            </a:lvl2pPr>
            <a:lvl3pPr indent="-228600" lvl="2" marL="1371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None/>
              <a:defRPr b="1" sz="5399"/>
            </a:lvl3pPr>
            <a:lvl4pPr indent="-228600" lvl="3" marL="1828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4pPr>
            <a:lvl5pPr indent="-228600" lvl="4" marL="22860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5pPr>
            <a:lvl6pPr indent="-228600" lvl="5" marL="27432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6pPr>
            <a:lvl7pPr indent="-228600" lvl="6" marL="3200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7pPr>
            <a:lvl8pPr indent="-228600" lvl="7" marL="3657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8pPr>
            <a:lvl9pPr indent="-228600" lvl="8" marL="4114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b="1" sz="4799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72264" y="10274774"/>
            <a:ext cx="9547289" cy="18667092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680275" lvl="0" marL="4572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Char char="•"/>
              <a:defRPr sz="7112"/>
            </a:lvl1pPr>
            <a:lvl2pPr indent="-609536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–"/>
              <a:defRPr sz="5999"/>
            </a:lvl2pPr>
            <a:lvl3pPr indent="-571436" lvl="2" marL="1371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399"/>
              <a:buChar char="•"/>
              <a:defRPr sz="5399"/>
            </a:lvl3pPr>
            <a:lvl4pPr indent="-533336" lvl="3" marL="1828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–"/>
              <a:defRPr sz="4799"/>
            </a:lvl4pPr>
            <a:lvl5pPr indent="-533336" lvl="4" marL="22860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»"/>
              <a:defRPr sz="4799"/>
            </a:lvl5pPr>
            <a:lvl6pPr indent="-533336" lvl="5" marL="27432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6pPr>
            <a:lvl7pPr indent="-533336" lvl="6" marL="3200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7pPr>
            <a:lvl8pPr indent="-533336" lvl="7" marL="3657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8pPr>
            <a:lvl9pPr indent="-533336" lvl="8" marL="41148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4799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80385" y="1296989"/>
            <a:ext cx="19438756" cy="539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079981" y="1289974"/>
            <a:ext cx="7106095" cy="5489881"/>
          </a:xfrm>
          <a:prstGeom prst="rect">
            <a:avLst/>
          </a:prstGeom>
          <a:noFill/>
          <a:ln>
            <a:noFill/>
          </a:ln>
        </p:spPr>
        <p:txBody>
          <a:bodyPr anchorCtr="0" anchor="b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444817" y="1289980"/>
            <a:ext cx="12074733" cy="27651897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843534" lvl="0" marL="457200" algn="l">
              <a:spcBef>
                <a:spcPts val="1937"/>
              </a:spcBef>
              <a:spcAft>
                <a:spcPts val="0"/>
              </a:spcAft>
              <a:buClr>
                <a:schemeClr val="dk1"/>
              </a:buClr>
              <a:buSzPts val="9684"/>
              <a:buChar char="•"/>
              <a:defRPr sz="9684"/>
            </a:lvl1pPr>
            <a:lvl2pPr indent="-751014" lvl="1" marL="914400" algn="l">
              <a:spcBef>
                <a:spcPts val="1645"/>
              </a:spcBef>
              <a:spcAft>
                <a:spcPts val="0"/>
              </a:spcAft>
              <a:buClr>
                <a:schemeClr val="dk1"/>
              </a:buClr>
              <a:buSzPts val="8227"/>
              <a:buChar char="–"/>
              <a:defRPr sz="8227"/>
            </a:lvl2pPr>
            <a:lvl3pPr indent="-680275" lvl="2" marL="1371600" algn="l"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7113"/>
              <a:buChar char="•"/>
              <a:defRPr sz="7112"/>
            </a:lvl3pPr>
            <a:lvl4pPr indent="-609536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–"/>
              <a:defRPr sz="5999"/>
            </a:lvl4pPr>
            <a:lvl5pPr indent="-609536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»"/>
              <a:defRPr sz="5999"/>
            </a:lvl5pPr>
            <a:lvl6pPr indent="-609536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•"/>
              <a:defRPr sz="5999"/>
            </a:lvl6pPr>
            <a:lvl7pPr indent="-609536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•"/>
              <a:defRPr sz="5999"/>
            </a:lvl7pPr>
            <a:lvl8pPr indent="-609536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•"/>
              <a:defRPr sz="5999"/>
            </a:lvl8pPr>
            <a:lvl9pPr indent="-609536" lvl="8" marL="4114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Char char="•"/>
              <a:defRPr sz="5999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079981" y="6779856"/>
            <a:ext cx="7106095" cy="22162016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1pPr>
            <a:lvl2pPr indent="-228600" lvl="1" marL="914400" algn="l">
              <a:spcBef>
                <a:spcPts val="737"/>
              </a:spcBef>
              <a:spcAft>
                <a:spcPts val="0"/>
              </a:spcAft>
              <a:buClr>
                <a:schemeClr val="dk1"/>
              </a:buClr>
              <a:buSzPts val="3686"/>
              <a:buNone/>
              <a:defRPr sz="3686"/>
            </a:lvl2pPr>
            <a:lvl3pPr indent="-228600" lvl="2" marL="1371600" algn="l"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2828"/>
              <a:buNone/>
              <a:defRPr sz="2828"/>
            </a:lvl3pPr>
            <a:lvl4pPr indent="-228600" lvl="3" marL="18288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4pPr>
            <a:lvl5pPr indent="-228600" lvl="4" marL="22860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5pPr>
            <a:lvl6pPr indent="-228600" lvl="5" marL="27432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6pPr>
            <a:lvl7pPr indent="-228600" lvl="6" marL="32004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7pPr>
            <a:lvl8pPr indent="-228600" lvl="7" marL="36576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8pPr>
            <a:lvl9pPr indent="-228600" lvl="8" marL="41148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233660" y="22679502"/>
            <a:ext cx="12959715" cy="2677444"/>
          </a:xfrm>
          <a:prstGeom prst="rect">
            <a:avLst/>
          </a:prstGeom>
          <a:noFill/>
          <a:ln>
            <a:noFill/>
          </a:ln>
        </p:spPr>
        <p:txBody>
          <a:bodyPr anchorCtr="0" anchor="b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4233660" y="2894941"/>
            <a:ext cx="12959715" cy="1943957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233660" y="25356949"/>
            <a:ext cx="12959715" cy="3802413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1pPr>
            <a:lvl2pPr indent="-228600" lvl="1" marL="914400" algn="l">
              <a:spcBef>
                <a:spcPts val="737"/>
              </a:spcBef>
              <a:spcAft>
                <a:spcPts val="0"/>
              </a:spcAft>
              <a:buClr>
                <a:schemeClr val="dk1"/>
              </a:buClr>
              <a:buSzPts val="3686"/>
              <a:buNone/>
              <a:defRPr sz="3686"/>
            </a:lvl2pPr>
            <a:lvl3pPr indent="-228600" lvl="2" marL="1371600" algn="l"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2828"/>
              <a:buNone/>
              <a:defRPr sz="2828"/>
            </a:lvl3pPr>
            <a:lvl4pPr indent="-228600" lvl="3" marL="18288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4pPr>
            <a:lvl5pPr indent="-228600" lvl="4" marL="22860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5pPr>
            <a:lvl6pPr indent="-228600" lvl="5" marL="27432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6pPr>
            <a:lvl7pPr indent="-228600" lvl="6" marL="32004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7pPr>
            <a:lvl8pPr indent="-228600" lvl="7" marL="36576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8pPr>
            <a:lvl9pPr indent="-228600" lvl="8" marL="4114800" algn="l">
              <a:spcBef>
                <a:spcPts val="514"/>
              </a:spcBef>
              <a:spcAft>
                <a:spcPts val="0"/>
              </a:spcAft>
              <a:buClr>
                <a:schemeClr val="dk1"/>
              </a:buClr>
              <a:buSzPts val="2571"/>
              <a:buNone/>
              <a:defRPr sz="2571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3686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080385" y="1296989"/>
            <a:ext cx="19438756" cy="539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080385" y="7559675"/>
            <a:ext cx="19438756" cy="21380450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>
            <a:lvl1pPr indent="-838200" lvl="0" marL="457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45617" lvl="1" marL="914400" marR="0" rtl="0" algn="l">
              <a:spcBef>
                <a:spcPts val="1628"/>
              </a:spcBef>
              <a:spcAft>
                <a:spcPts val="0"/>
              </a:spcAft>
              <a:buClr>
                <a:schemeClr val="dk1"/>
              </a:buClr>
              <a:buSzPts val="8142"/>
              <a:buFont typeface="Arial"/>
              <a:buChar char="–"/>
              <a:defRPr b="0" i="0" sz="81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4878" lvl="2" marL="1371600" marR="0" rtl="0" algn="l"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7028"/>
              <a:buFont typeface="Arial"/>
              <a:buChar char="•"/>
              <a:defRPr b="0" i="0" sz="70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4139" lvl="3" marL="1828800" marR="0" rtl="0" algn="l">
              <a:spcBef>
                <a:spcPts val="1183"/>
              </a:spcBef>
              <a:spcAft>
                <a:spcPts val="0"/>
              </a:spcAft>
              <a:buClr>
                <a:schemeClr val="dk1"/>
              </a:buClr>
              <a:buSzPts val="5914"/>
              <a:buFont typeface="Arial"/>
              <a:buChar char="–"/>
              <a:defRPr b="0" i="0" sz="5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4139" lvl="4" marL="2286000" marR="0" rtl="0" algn="l">
              <a:spcBef>
                <a:spcPts val="1183"/>
              </a:spcBef>
              <a:spcAft>
                <a:spcPts val="0"/>
              </a:spcAft>
              <a:buClr>
                <a:schemeClr val="dk1"/>
              </a:buClr>
              <a:buSzPts val="5914"/>
              <a:buFont typeface="Arial"/>
              <a:buChar char="»"/>
              <a:defRPr b="0" i="0" sz="59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9536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Arial"/>
              <a:buChar char="•"/>
              <a:defRPr b="0" i="0" sz="5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9536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Arial"/>
              <a:buChar char="•"/>
              <a:defRPr b="0" i="0" sz="5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9536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Arial"/>
              <a:buChar char="•"/>
              <a:defRPr b="0" i="0" sz="5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9536" lvl="8" marL="4114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Arial"/>
              <a:buChar char="•"/>
              <a:defRPr b="0" i="0" sz="5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080385" y="30032325"/>
            <a:ext cx="5038620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378999" y="30032325"/>
            <a:ext cx="6841528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480522" y="30032325"/>
            <a:ext cx="5038619" cy="1722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8175" lIns="316375" spcFirstLastPara="1" rIns="316375" wrap="square" tIns="1581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3686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1.globo.com/rj/sul-do-rio-costa-verde/especial-publicitario/ubm/conhecimento-transforma/noticia/2020/02/12/populacao-brasileira-e-composta-por-mais-de-10-milhoes-de-pessoas-surdas.ghtml" TargetMode="External"/><Relationship Id="rId4" Type="http://schemas.openxmlformats.org/officeDocument/2006/relationships/hyperlink" Target="https://www.gov.br/mec/pt-br/assuntos/noticias/2023/setembro/61-5-mil-alunos-tem-alguma-deficiencia-relacionada-a-surdez.%20Acesso%20em%2016%20out.%202024." TargetMode="External"/><Relationship Id="rId9" Type="http://schemas.openxmlformats.org/officeDocument/2006/relationships/image" Target="../media/image7.png"/><Relationship Id="rId15" Type="http://schemas.openxmlformats.org/officeDocument/2006/relationships/image" Target="../media/image1.png"/><Relationship Id="rId14" Type="http://schemas.openxmlformats.org/officeDocument/2006/relationships/image" Target="../media/image8.png"/><Relationship Id="rId5" Type="http://schemas.openxmlformats.org/officeDocument/2006/relationships/hyperlink" Target="https://www.al.sp.gov.br/noticia/?23/09/2021/dia-internacional-da-linguagem-de-sinais-procura-promover-a-inclusao-de-pessoas-surdas-" TargetMode="External"/><Relationship Id="rId6" Type="http://schemas.openxmlformats.org/officeDocument/2006/relationships/hyperlink" Target="https://www.handtalk.me/br/sobre/" TargetMode="External"/><Relationship Id="rId7" Type="http://schemas.openxmlformats.org/officeDocument/2006/relationships/image" Target="../media/image6.jpg"/><Relationship Id="rId8" Type="http://schemas.openxmlformats.org/officeDocument/2006/relationships/hyperlink" Target="mailto:pedro.743393@engenharia.fsa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3239931" y="18359603"/>
            <a:ext cx="15119700" cy="8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175" lIns="316375" spcFirstLastPara="1" rIns="316375" wrap="square" tIns="1581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None/>
            </a:pPr>
            <a:r>
              <a:rPr b="1"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None/>
            </a:pPr>
            <a:r>
              <a:rPr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comunicação é essencial, mas representa um obstáculo para surdos e mudos, já que cerca de 5% da população brasileira, mais de 10 milhões de pessoas, tem algum nível de surdez, incluindo 2,7 milhões com surdez profunda. Isso gera uma demanda por soluções que facilitem a comunicação entre surdos e ouvintes. </a:t>
            </a:r>
            <a:br>
              <a:rPr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e Métodos</a:t>
            </a:r>
            <a:endParaRPr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2057"/>
              <a:buNone/>
            </a:pPr>
            <a:r>
              <a:rPr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projeto envolve um software que será vinculado a um fone de ouvido com câmera de alta definição, microfone e bateria recarregável. A câmera captura os sinais de Libras, que são interpretados em tempo real por um aplicativo de celular com aprendizado de máquina. Esse sistema é integrado ao aplicativo Hand Talk Tradutor para Libras, que reconhece padrões de movimento das mãos e expressões faciais, transmitindo a tradução e permitindo que compreenda os sinais.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None/>
            </a:pPr>
            <a:r>
              <a:rPr b="1"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</a:t>
            </a:r>
            <a:endParaRPr sz="822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2057"/>
              <a:buNone/>
            </a:pPr>
            <a:r>
              <a:rPr lang="pt-BR" sz="2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propósito do projeto é criar um aplicativo para celular e tablet que se conecte a um fone de ouvido com câmera integrada e inteligência artificial, traduzindo em tempo real os sinais da Língua Brasileira de Sinais (Libras). </a:t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46"/>
              </a:spcBef>
              <a:spcAft>
                <a:spcPts val="0"/>
              </a:spcAft>
              <a:buClr>
                <a:srgbClr val="888888"/>
              </a:buClr>
              <a:buSzPts val="2228"/>
              <a:buNone/>
            </a:pPr>
            <a:r>
              <a:t/>
            </a:r>
            <a:endParaRPr sz="222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46"/>
              </a:spcBef>
              <a:spcAft>
                <a:spcPts val="0"/>
              </a:spcAft>
              <a:buClr>
                <a:srgbClr val="888888"/>
              </a:buClr>
              <a:buSzPts val="2228"/>
              <a:buNone/>
            </a:pPr>
            <a:r>
              <a:t/>
            </a:r>
            <a:endParaRPr sz="222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28"/>
              <a:buNone/>
            </a:pPr>
            <a:r>
              <a:t/>
            </a:r>
            <a:endParaRPr b="1" sz="222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46"/>
              </a:spcBef>
              <a:spcAft>
                <a:spcPts val="0"/>
              </a:spcAft>
              <a:buClr>
                <a:srgbClr val="888888"/>
              </a:buClr>
              <a:buSzPts val="2228"/>
              <a:buNone/>
            </a:pPr>
            <a:r>
              <a:t/>
            </a:r>
            <a:endParaRPr b="1" sz="2228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b="1"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Acessibilidade para Surdos</a:t>
            </a:r>
            <a:endParaRPr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acordo com o IBGE, aproximadamente 5% da população brasileira, mais de 10 milhões de pessoas, é surda. A ausência de acessibilidade torna atividades simples, como compras ou pedidos de informação, grandes obstáculos. Esta barreira limita a independência dos surdos, destacando a urgência de soluções tecnológicas que promovam inclusão e igualdade de direitos.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 QR Code ao lado para mais detalhes do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e do Headset suportado para libras no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nosso site: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b="1"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à Educação</a:t>
            </a:r>
            <a:endParaRPr sz="8228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Brasil, o acesso à educação para surdos é insuficiente. Apenas 61.594 estudantes do ensino fundamental possuem deficiência auditiva, e muitos estão em classes comuns, onde a inclusão é limitada. Com apenas 3.558 estudantes surdos em classes especiais, é urgente capacitar docentes e aprimorar metodologias de ensino para garantir qualidade no aprendizado.</a:t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2332"/>
              </a:spcBef>
              <a:spcAft>
                <a:spcPts val="0"/>
              </a:spcAft>
              <a:buClr>
                <a:srgbClr val="888888"/>
              </a:buClr>
              <a:buSzPts val="8228"/>
              <a:buNone/>
            </a:pPr>
            <a:r>
              <a:t/>
            </a:r>
            <a:endParaRPr sz="8228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2057"/>
              <a:buNone/>
            </a:pPr>
            <a:r>
              <a:t/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b="1"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Relevância</a:t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comunicação entre surdos e ouvintes é limitada no mercado atual devido à falta de soluções tecnológicas e ao desconhecimento de Libras pela maioria dos ouvintes. Muitos surdos vêm de famílias que não dominam Libras e acabam trabalhando em áreas relacionadas à língua. Esse aplicativo, junto a um fone de ouvido com câmera, surge como uma solução promissora para facilitar a comunicação e reduzir barreiras linguística.</a:t>
            </a:r>
            <a:endParaRPr b="1" sz="2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97"/>
              </a:spcBef>
              <a:spcAft>
                <a:spcPts val="0"/>
              </a:spcAft>
              <a:buClr>
                <a:srgbClr val="000000"/>
              </a:buClr>
              <a:buSzPts val="2057"/>
              <a:buNone/>
            </a:pPr>
            <a:r>
              <a:rPr b="1" lang="pt-BR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71"/>
              <a:buNone/>
            </a:pPr>
            <a:r>
              <a:rPr lang="pt-BR" sz="1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 UNIVERSITÁRIO DE BARRA MANSA. Disponível em: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274"/>
              </a:spcBef>
              <a:spcAft>
                <a:spcPts val="0"/>
              </a:spcAft>
              <a:buClr>
                <a:srgbClr val="000000"/>
              </a:buClr>
              <a:buSzPts val="1371"/>
              <a:buNone/>
            </a:pPr>
            <a:r>
              <a:rPr lang="pt-BR" sz="137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https://g1.globo.com/rj/sul-do-rio-costa-verde/especial-publicitario/ubm/conhecimento-  transforma/noticia/2020/02/12/populacao-brasileira-e-composta-por-mais-de-10-milhoes-de-pessoas-surdas.ghtml</a:t>
            </a:r>
            <a:r>
              <a:rPr lang="pt-BR" sz="1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Acesso em 20 out. 2024.</a:t>
            </a:r>
            <a:endParaRPr sz="137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274"/>
              </a:spcBef>
              <a:spcAft>
                <a:spcPts val="0"/>
              </a:spcAft>
              <a:buClr>
                <a:srgbClr val="000000"/>
              </a:buClr>
              <a:buSzPts val="1371"/>
              <a:buNone/>
            </a:pPr>
            <a:r>
              <a:rPr lang="pt-BR" sz="1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MINISTÉRIO DA EDUCAÇÃO. 61,5 mil alunos têm alguma deficiência relacionada à surdez. Disponível em: </a:t>
            </a:r>
            <a:r>
              <a:rPr lang="pt-BR" sz="137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https://www.gov.br/mec/pt-br/assuntos/noticias/2023/setembro/61-5-mil-alunos-tem-alguma-deficiencia-relacionada-a-surdez.%20Acesso%20em%2016%20out.%202024.</a:t>
            </a:r>
            <a:r>
              <a:rPr lang="pt-BR" sz="1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Acesso em 20 out. 2024.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274"/>
              </a:spcBef>
              <a:spcAft>
                <a:spcPts val="0"/>
              </a:spcAft>
              <a:buClr>
                <a:srgbClr val="000000"/>
              </a:buClr>
              <a:buSzPts val="1371"/>
              <a:buNone/>
            </a:pPr>
            <a:r>
              <a:rPr lang="pt-BR" sz="13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ASSEMBLEIA LEGISLATIVA DO ESTADO DE SÃO PAULO. Dia Internacional da Linguagem de Sinais procura promover a inclusão de pessoas surdas. Disponível em: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274"/>
              </a:spcBef>
              <a:spcAft>
                <a:spcPts val="0"/>
              </a:spcAft>
              <a:buClr>
                <a:schemeClr val="dk1"/>
              </a:buClr>
              <a:buSzPts val="1371"/>
              <a:buNone/>
            </a:pPr>
            <a:r>
              <a:rPr lang="pt-BR" sz="137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https://www.al.sp.gov.br/noticia/?23/09/2021/dia-internacional-da-linguagem-de-sinais-procura-promover-a-inclusao-de-pessoas-surdas-</a:t>
            </a:r>
            <a:r>
              <a:rPr lang="pt-BR" sz="13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Acesso em 20 out. 2024.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274"/>
              </a:spcBef>
              <a:spcAft>
                <a:spcPts val="0"/>
              </a:spcAft>
              <a:buClr>
                <a:schemeClr val="dk1"/>
              </a:buClr>
              <a:buSzPts val="1371"/>
              <a:buNone/>
            </a:pPr>
            <a:r>
              <a:rPr lang="pt-BR" sz="13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TALK. Somos a maior plataforma de tradução automática para línguas de sinais do mundo. Disponível em: </a:t>
            </a:r>
            <a:r>
              <a:rPr lang="pt-BR" sz="137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https://www.handtalk.me/br/sobre/</a:t>
            </a:r>
            <a:r>
              <a:rPr lang="pt-BR" sz="13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Acesso em 20 out. 2024.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274"/>
              </a:spcBef>
              <a:spcAft>
                <a:spcPts val="0"/>
              </a:spcAft>
              <a:buClr>
                <a:srgbClr val="888888"/>
              </a:buClr>
              <a:buSzPts val="1371"/>
              <a:buNone/>
            </a:pPr>
            <a:r>
              <a:t/>
            </a:r>
            <a:endParaRPr sz="13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0"/>
              <a:buNone/>
            </a:pPr>
            <a:r>
              <a:rPr b="1" lang="pt-BR" sz="2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Agradecimentos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0"/>
              <a:buNone/>
            </a:pPr>
            <a:r>
              <a:rPr lang="pt-BR" sz="20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Universitário Fundação Santo André e ao orientador, Prof. Edir Branzoni Leal</a:t>
            </a:r>
            <a:endParaRPr sz="13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FSA Regulamentado" id="85" name="Google Shape;8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0582" y="1245751"/>
            <a:ext cx="5180389" cy="218258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382938" y="4087347"/>
            <a:ext cx="16169029" cy="1448568"/>
          </a:xfrm>
          <a:prstGeom prst="rect">
            <a:avLst/>
          </a:prstGeom>
          <a:noFill/>
          <a:ln>
            <a:noFill/>
          </a:ln>
        </p:spPr>
        <p:txBody>
          <a:bodyPr anchorCtr="0" anchor="t" bIns="129425" lIns="258850" spcFirstLastPara="1" rIns="258850" wrap="square" tIns="129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APLICATIVO DE FONE INTERPRETADOR DE LIBRAS: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ACESSIBILIDADE À COMUNICAÇÃO ENTRE SURDOS E OUVINTES</a:t>
            </a:r>
            <a:endParaRPr b="1" i="0" sz="308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42329" y="5410016"/>
            <a:ext cx="19821108" cy="2582853"/>
          </a:xfrm>
          <a:prstGeom prst="rect">
            <a:avLst/>
          </a:prstGeom>
          <a:noFill/>
          <a:ln>
            <a:noFill/>
          </a:ln>
        </p:spPr>
        <p:txBody>
          <a:bodyPr anchorCtr="0" anchor="t" bIns="129425" lIns="258850" spcFirstLastPara="1" rIns="258850" wrap="square" tIns="129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FILHO, Pedro Gonçalves Pereira</a:t>
            </a:r>
            <a:r>
              <a:rPr b="1" baseline="3000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; DE LIMA, Marcelo Oliveira</a:t>
            </a:r>
            <a:r>
              <a:rPr b="1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1" baseline="3000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FRAZON, Gabriel roca</a:t>
            </a:r>
            <a:r>
              <a:rPr b="1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ARAUJO, Gabriela Salvador</a:t>
            </a:r>
            <a:r>
              <a:rPr b="1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DA SILVA, Thales Henrique </a:t>
            </a:r>
            <a:r>
              <a:rPr b="1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2,4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BARBOZA, Vinicius Santos</a:t>
            </a:r>
            <a:r>
              <a:rPr b="1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LEAL, Edir Branzoni </a:t>
            </a:r>
            <a:r>
              <a:rPr b="1" baseline="3000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3,4</a:t>
            </a:r>
            <a:endParaRPr b="1" i="0" sz="16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Arial"/>
              <a:buNone/>
            </a:pPr>
            <a:r>
              <a:rPr b="1" baseline="30000" i="0" lang="pt-BR" sz="197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baseline="30000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Graduação, Curso de Engenharia da Computação, </a:t>
            </a:r>
            <a:r>
              <a:rPr b="1" baseline="30000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Graduação, Curso de Engenharia Civil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Font typeface="Arial"/>
              <a:buNone/>
            </a:pPr>
            <a:r>
              <a:rPr b="1" i="0" lang="pt-BR" sz="2057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pedro.743393@engenharia.fsa.br</a:t>
            </a:r>
            <a:r>
              <a:rPr b="1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marcelo.743306@engenharia.fsa.br, gabriel.744837@engenharia.fsa.br,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Font typeface="Arial"/>
              <a:buNone/>
            </a:pPr>
            <a:r>
              <a:rPr b="1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gabriela.747918@engenharia.fsa.br, thales.747923@engenharia.fsa.br, vinicius.747855@engenharia.fsa.br </a:t>
            </a:r>
            <a:endParaRPr b="1" i="0" sz="20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Font typeface="Arial"/>
              <a:buNone/>
            </a:pPr>
            <a:r>
              <a:rPr b="1" baseline="30000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Mestre, edir.leal@fsa.br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7"/>
              <a:buFont typeface="Arial"/>
              <a:buNone/>
            </a:pPr>
            <a:r>
              <a:rPr b="1" baseline="30000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i="0" lang="pt-BR" sz="205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Universitário Fundação Santo André, Santo André, SP </a:t>
            </a:r>
            <a:endParaRPr/>
          </a:p>
        </p:txBody>
      </p:sp>
      <p:sp>
        <p:nvSpPr>
          <p:cNvPr descr="https://lh5.googleusercontent.com/-QzIZ5pS-SB4/T_9jxqnTJ8I/AAAAAAAAA88/cFsw-BuzLrM/s200/FMABC.gif" id="88" name="Google Shape;88;p1"/>
          <p:cNvSpPr/>
          <p:nvPr/>
        </p:nvSpPr>
        <p:spPr>
          <a:xfrm>
            <a:off x="244923" y="-382353"/>
            <a:ext cx="202743" cy="195939"/>
          </a:xfrm>
          <a:prstGeom prst="rect">
            <a:avLst/>
          </a:prstGeom>
          <a:noFill/>
          <a:ln>
            <a:noFill/>
          </a:ln>
        </p:spPr>
        <p:txBody>
          <a:bodyPr anchorCtr="0" anchor="t" bIns="31700" lIns="63425" spcFirstLastPara="1" rIns="63425" wrap="square" tIns="31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9"/>
              <a:buFont typeface="Arial"/>
              <a:buNone/>
            </a:pPr>
            <a:r>
              <a:t/>
            </a:r>
            <a:endParaRPr b="0" i="0" sz="53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Círculo&#10;&#10;Descrição gerada automaticamente" id="89" name="Google Shape;89;p1"/>
          <p:cNvPicPr preferRelativeResize="0"/>
          <p:nvPr/>
        </p:nvPicPr>
        <p:blipFill rotWithShape="1">
          <a:blip r:embed="rId9">
            <a:alphaModFix/>
          </a:blip>
          <a:srcRect b="36140" l="0" r="0" t="32359"/>
          <a:stretch/>
        </p:blipFill>
        <p:spPr>
          <a:xfrm>
            <a:off x="7499257" y="1191579"/>
            <a:ext cx="6849889" cy="2158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90" name="Google Shape;90;p1"/>
          <p:cNvPicPr preferRelativeResize="0"/>
          <p:nvPr/>
        </p:nvPicPr>
        <p:blipFill rotWithShape="1">
          <a:blip r:embed="rId10">
            <a:alphaModFix/>
          </a:blip>
          <a:srcRect b="29501" l="0" r="0" t="32359"/>
          <a:stretch/>
        </p:blipFill>
        <p:spPr>
          <a:xfrm>
            <a:off x="14472170" y="1191579"/>
            <a:ext cx="6369409" cy="242944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6346490" y="3309114"/>
            <a:ext cx="5450977" cy="923347"/>
          </a:xfrm>
          <a:prstGeom prst="rect">
            <a:avLst/>
          </a:prstGeom>
          <a:noFill/>
          <a:ln>
            <a:noFill/>
          </a:ln>
        </p:spPr>
        <p:txBody>
          <a:bodyPr anchorCtr="0" anchor="t" bIns="39175" lIns="78375" spcFirstLastPara="1" rIns="78375" wrap="square" tIns="391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74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ÁREA: Tecnologia e Produção</a:t>
            </a:r>
            <a:endParaRPr b="1" sz="27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4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ODS: 4 e 10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0" y="1859466"/>
            <a:ext cx="184731" cy="91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1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0977586" y="15132679"/>
            <a:ext cx="10233914" cy="4321270"/>
            <a:chOff x="12738855" y="15356152"/>
            <a:chExt cx="11823464" cy="4843995"/>
          </a:xfrm>
        </p:grpSpPr>
        <p:pic>
          <p:nvPicPr>
            <p:cNvPr descr="Interface gráfica do usuário&#10;&#10;Descrição gerada automaticamente com confiança média" id="94" name="Google Shape;94;p1"/>
            <p:cNvPicPr preferRelativeResize="0"/>
            <p:nvPr/>
          </p:nvPicPr>
          <p:blipFill rotWithShape="1">
            <a:blip r:embed="rId11">
              <a:alphaModFix/>
            </a:blip>
            <a:srcRect b="39667" l="0" r="0" t="0"/>
            <a:stretch/>
          </p:blipFill>
          <p:spPr>
            <a:xfrm>
              <a:off x="12788373" y="15736902"/>
              <a:ext cx="11761788" cy="3992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 txBox="1"/>
            <p:nvPr/>
          </p:nvSpPr>
          <p:spPr>
            <a:xfrm>
              <a:off x="12800531" y="15356152"/>
              <a:ext cx="11761788" cy="384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75" spcFirstLastPara="1" rIns="78375" wrap="square" tIns="391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1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Figura 3 – Gráfico referente a estatísticas de educação dos surdos. </a:t>
              </a:r>
              <a:endParaRPr b="1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2738855" y="19815732"/>
              <a:ext cx="11761788" cy="384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75" spcFirstLastPara="1" rIns="78375" wrap="square" tIns="391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1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Fonte: Imagem de criação própria, dados baseado em Alesp (2021).</a:t>
              </a:r>
              <a:endParaRPr b="1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527787" y="14829318"/>
            <a:ext cx="9850122" cy="4974632"/>
            <a:chOff x="2382" y="16455000"/>
            <a:chExt cx="12330357" cy="6671990"/>
          </a:xfrm>
        </p:grpSpPr>
        <p:pic>
          <p:nvPicPr>
            <p:cNvPr id="98" name="Google Shape;98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16108" y="16762695"/>
              <a:ext cx="6212484" cy="63642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382" y="16769269"/>
              <a:ext cx="5678748" cy="6350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1151852" y="16455000"/>
              <a:ext cx="11180887" cy="81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75" spcFirstLastPara="1" rIns="78375" wrap="square" tIns="391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1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Figura 1 – Imagem conceitual do produto, sendo composta por fones de ouvido sem fio e um colar com câmera </a:t>
              </a:r>
              <a:endParaRPr b="1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114548" y="22332260"/>
              <a:ext cx="11761788" cy="459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75" spcFirstLastPara="1" rIns="78375" wrap="square" tIns="391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1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Fonte: Fotos de produtos já existentes no mercado</a:t>
              </a:r>
              <a:endParaRPr b="1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634699" y="21498063"/>
            <a:ext cx="9994179" cy="4132589"/>
            <a:chOff x="376284" y="25978733"/>
            <a:chExt cx="12533833" cy="6296980"/>
          </a:xfrm>
        </p:grpSpPr>
        <p:pic>
          <p:nvPicPr>
            <p:cNvPr descr="Ein Bild, das Handy, Gerät, tragbares Kommunikationsgerät, mobiles Gerät enthält.&#10;&#10;Automatisch generierte Beschreibung" id="103" name="Google Shape;103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139262" y="26515225"/>
              <a:ext cx="9169120" cy="5101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 txBox="1"/>
            <p:nvPr/>
          </p:nvSpPr>
          <p:spPr>
            <a:xfrm>
              <a:off x="1148329" y="31753175"/>
              <a:ext cx="11761788" cy="522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75" spcFirstLastPara="1" rIns="78375" wrap="square" tIns="391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14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Fonte: Criação própria baseada no aplicativo “Hand Talk Tradutor para Libras”</a:t>
              </a:r>
              <a:endParaRPr b="1" sz="2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76284" y="25978733"/>
              <a:ext cx="11761788" cy="924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175" lIns="78375" spcFirstLastPara="1" rIns="78375" wrap="square" tIns="391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1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Figura 2 – Demonstração ilustrativa do funcionamento do aplicativo, com tradução em fala e sinais</a:t>
              </a:r>
              <a:endParaRPr/>
            </a:p>
          </p:txBody>
        </p:sp>
      </p:grpSp>
      <p:pic>
        <p:nvPicPr>
          <p:cNvPr id="106" name="Google Shape;106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846347" y="7992869"/>
            <a:ext cx="4280063" cy="413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>
            <p:ph type="ctrTitle"/>
          </p:nvPr>
        </p:nvSpPr>
        <p:spPr>
          <a:xfrm>
            <a:off x="1619966" y="10064783"/>
            <a:ext cx="18359700" cy="6944700"/>
          </a:xfrm>
          <a:prstGeom prst="rect">
            <a:avLst/>
          </a:prstGeom>
        </p:spPr>
        <p:txBody>
          <a:bodyPr anchorCtr="0" anchor="ctr" bIns="158175" lIns="316375" spcFirstLastPara="1" rIns="316375" wrap="square" tIns="158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2012-11-03T00:36:56Z</dcterms:created>
  <dc:creator>Jose Tolentino Rosa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0x010100AC32F6A0A3A5C045A6E1895E1B350AFB</vt:lpwstr>
  </property>
  <property fmtid="{D5CDD505-2E9C-101B-9397-08002B2CF9AE}" pid="3" name="_activity">
    <vt:lpwstr/>
  </property>
</Properties>
</file>