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9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en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 Slide" id="{C41E965D-1BB0-6E42-80C1-B0CE61D34D0F}">
          <p14:sldIdLst>
            <p14:sldId id="267"/>
          </p14:sldIdLst>
        </p14:section>
        <p14:section name="Opportunity" id="{34C61D3D-3DDA-8544-919D-38908B71CF6E}">
          <p14:sldIdLst>
            <p14:sldId id="268"/>
            <p14:sldId id="269"/>
          </p14:sldIdLst>
        </p14:section>
        <p14:section name="Market" id="{DBB0F080-D76F-2449-A8A8-97428CE5CDE4}">
          <p14:sldIdLst>
            <p14:sldId id="270"/>
            <p14:sldId id="271"/>
          </p14:sldIdLst>
        </p14:section>
        <p14:section name="Solution" id="{D01103C6-D9B4-874A-903D-1D54C47D2E73}">
          <p14:sldIdLst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12231D"/>
    <a:srgbClr val="101519"/>
    <a:srgbClr val="273E32"/>
    <a:srgbClr val="0D141A"/>
    <a:srgbClr val="0F141A"/>
    <a:srgbClr val="1019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20F875-06B7-9942-BB3F-E42935B55AD6}" v="51" dt="2023-10-03T07:12:44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96"/>
    <p:restoredTop sz="96860"/>
  </p:normalViewPr>
  <p:slideViewPr>
    <p:cSldViewPr snapToGrid="0" snapToObjects="1">
      <p:cViewPr varScale="1">
        <p:scale>
          <a:sx n="109" d="100"/>
          <a:sy n="109" d="100"/>
        </p:scale>
        <p:origin x="95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F6D82-066C-FA4D-8270-4E3B76B0A85B}" type="datetimeFigureOut">
              <a:t>03/12/2023</a:t>
            </a:fld>
            <a:endParaRPr lang="en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92847-51ED-1449-A9AF-8F855167E8E6}" type="slidenum">
              <a:t>‹nº›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1350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t>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7096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t>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277903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107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2847-51ED-1449-A9AF-8F855167E8E6}" type="slidenum">
              <a:rPr lang="en-LT"/>
              <a:t>7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769308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E682-BC13-E443-B955-4FA79FB3F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3E81D-F660-B04A-A02A-7771D9835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0CAD2-F4B0-6D4F-A3DB-59C0869B6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03/12/2023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9959-8F63-1C46-9846-971A9FA8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FAE86-30FA-9842-986E-368BD12D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‹nº›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1052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BE3B-CFC3-5A4C-B7F9-83501BEB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FE2E7-8408-F64E-AC06-6E9B1F7B6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17EA7-EDC0-674E-87AF-81F0CC4A4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03/12/2023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66A1F-640A-DD4A-8A62-FC15E9D3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D5553-91F0-6547-ABB8-D9C439CB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‹nº›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08699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1D21FB-DAFB-DF4B-B7CA-DF378245F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020F6-65AA-B149-8A98-D754BD2D8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CA0BA-7E42-374F-BCF5-EDBE9B1C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03/12/2023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8169A-AD4F-B54D-BD6E-4A85F6C0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7CF1D-B5A0-C945-8BEF-46A5BA84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‹nº›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04077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BF467-98F8-1240-ACB7-FB89C818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9D25-2E40-A546-8E08-F406112B1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78E3D-659B-5845-B58C-F7CE0FED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03/12/2023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348E1-52F7-3740-BECC-A872BC95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3AFA0-CF5D-CB4F-86DA-A26B2DDD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‹nº›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461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BE51-5261-8649-BBAC-76D79410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328B6-1619-BD43-AFD5-7594537CB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310A-FBFE-6A4B-94FD-CD0539AA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03/12/2023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9B160-B8F3-9845-896E-719CFEDB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FF698-F77F-6B4B-84A3-6571531A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‹nº›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96897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D5FF-D86B-9747-848F-2C768AE5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8C517-D3BF-1840-B5E3-D495BF943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0A760-A9DA-0E47-8642-F4561309D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07266-6075-214C-9A0F-1B14A182D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03/12/2023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FDC8C-B2B0-4245-A63C-2FB5D90D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F4FA8-9897-264C-B54C-3F8F1877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‹nº›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70322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B15F-C6FA-D84D-AB7C-2B5E418D3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F8AC2-AA47-514A-8FDD-22D9C7EA7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D7083-810C-DE49-887E-B07C6D748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8EA05-E088-664F-95B0-F7ACC9519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E967E-B198-B644-85C4-9E2D8C07E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30866-AC10-394E-BF2C-D6905A00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03/12/2023</a:t>
            </a:fld>
            <a:endParaRPr lang="en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4192B9-1A8F-5643-8EDB-7F6741B9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EE84F-1143-8540-BC3E-2E7FBEDE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‹nº›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7888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E082-AEA3-514F-B09D-1F6E78F6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91E451-9867-6C42-8057-6E95D2F3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03/12/2023</a:t>
            </a:fld>
            <a:endParaRPr lang="en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23332-F96E-2A45-BF20-B5E13FB9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8CDD1-FCB4-B145-AA09-3E794E23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‹nº›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6095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BC489A-8D6C-DC47-B468-186F9A46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03/12/2023</a:t>
            </a:fld>
            <a:endParaRPr lang="en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29109-1C34-5244-ADE5-222459E6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9E646-008A-3748-BCE2-BCCC6ED32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‹nº›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45918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E5A1-F2E4-4441-8387-1A6E6B20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DA04F-4005-F044-8FE5-2EC8060FA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CDADC-814E-244E-B9E5-2C9051426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3663C-1FF4-3D4E-854F-A5AA4B8A5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03/12/2023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40EC2-135F-FE46-92F3-F3CD1E63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625FC-8AEA-F74B-9DD8-E453DBA5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‹nº›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440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E0717-7D74-B44F-9E66-235930CC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90095B-B62E-3C44-845A-8D31260A6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A383A-A1BD-3449-AEF4-F5EB7E8FA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DE627-2BED-3549-9D80-6D0263AB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1EB-52E9-864A-B0F6-E4DE6976EFAF}" type="datetimeFigureOut">
              <a:t>03/12/2023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75BC9-5EA8-9D48-A131-684734B3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BAA5F-2F19-D749-8E4B-44ABBE82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A2A8-704E-EF48-80AE-D3783EE37A42}" type="slidenum">
              <a:t>‹nº›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8204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AB91E-8D3B-5049-91E0-681A6BD55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0D1AD-7B0F-C243-8060-E31261F40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009B1-730F-3948-AFDB-A7D229514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621EB-52E9-864A-B0F6-E4DE6976EFAF}" type="datetimeFigureOut">
              <a:t>03/12/2023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68CD1-C846-864B-8FF5-193D2956B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5D875-456D-074B-9AD9-F14C62DF5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2A2A8-704E-EF48-80AE-D3783EE37A42}" type="slidenum">
              <a:t>‹nº›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67008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slide" Target="slide4.xml"/><Relationship Id="rId5" Type="http://schemas.openxmlformats.org/officeDocument/2006/relationships/slide" Target="slide6.xml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7727F2-87E1-463E-39C5-FA3186ACB2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FAC6AD-E06A-BD4A-AB39-35849B2BFA2D}"/>
              </a:ext>
            </a:extLst>
          </p:cNvPr>
          <p:cNvCxnSpPr>
            <a:cxnSpLocks/>
          </p:cNvCxnSpPr>
          <p:nvPr/>
        </p:nvCxnSpPr>
        <p:spPr>
          <a:xfrm flipV="1">
            <a:off x="3776000" y="3255431"/>
            <a:ext cx="825191" cy="657921"/>
          </a:xfrm>
          <a:prstGeom prst="line">
            <a:avLst/>
          </a:prstGeom>
          <a:solidFill>
            <a:srgbClr val="12231D">
              <a:alpha val="40000"/>
            </a:srgbClr>
          </a:solidFill>
          <a:ln w="63500" cap="rnd">
            <a:solidFill>
              <a:schemeClr val="bg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ECD39E-EC9A-954A-B4CF-9BCD99C8CFAE}"/>
              </a:ext>
            </a:extLst>
          </p:cNvPr>
          <p:cNvCxnSpPr>
            <a:cxnSpLocks/>
          </p:cNvCxnSpPr>
          <p:nvPr/>
        </p:nvCxnSpPr>
        <p:spPr>
          <a:xfrm flipH="1" flipV="1">
            <a:off x="6816295" y="3391222"/>
            <a:ext cx="960188" cy="749245"/>
          </a:xfrm>
          <a:prstGeom prst="line">
            <a:avLst/>
          </a:prstGeom>
          <a:solidFill>
            <a:srgbClr val="12231D">
              <a:alpha val="40000"/>
            </a:srgbClr>
          </a:solidFill>
          <a:ln w="63500" cap="rnd">
            <a:solidFill>
              <a:schemeClr val="bg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5D0BD90-6384-4F42-BDBE-A945AF012A9F}"/>
              </a:ext>
            </a:extLst>
          </p:cNvPr>
          <p:cNvSpPr/>
          <p:nvPr/>
        </p:nvSpPr>
        <p:spPr>
          <a:xfrm>
            <a:off x="1627861" y="385357"/>
            <a:ext cx="893629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5400" b="1" spc="300" dirty="0">
                <a:solidFill>
                  <a:schemeClr val="bg1"/>
                </a:solidFill>
                <a:effectLst>
                  <a:outerShdw blurRad="292100" sx="102000" sy="102000" algn="ctr" rotWithShape="0">
                    <a:prstClr val="black">
                      <a:alpha val="52000"/>
                    </a:prstClr>
                  </a:outerShdw>
                </a:effectLst>
                <a:latin typeface="Montserrat" panose="00000500000000000000" pitchFamily="2" charset="0"/>
              </a:rPr>
              <a:t>PIZZA AO QUADRADO</a:t>
            </a:r>
            <a:endParaRPr lang="en-LT" sz="5400" b="1" spc="300" dirty="0">
              <a:solidFill>
                <a:schemeClr val="bg1"/>
              </a:solidFill>
              <a:effectLst>
                <a:outerShdw blurRad="292100" sx="102000" sy="102000" algn="ctr" rotWithShape="0">
                  <a:prstClr val="black">
                    <a:alpha val="52000"/>
                  </a:prstClr>
                </a:outerShdw>
              </a:effectLst>
              <a:latin typeface="Montserrat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1D4DDA-3BA2-7F47-974A-FC6F909C89E4}"/>
              </a:ext>
            </a:extLst>
          </p:cNvPr>
          <p:cNvSpPr/>
          <p:nvPr/>
        </p:nvSpPr>
        <p:spPr>
          <a:xfrm>
            <a:off x="2671516" y="1179600"/>
            <a:ext cx="68489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spc="300" dirty="0">
                <a:solidFill>
                  <a:schemeClr val="bg1"/>
                </a:solidFill>
                <a:effectLst>
                  <a:outerShdw blurRad="292100" sx="102000" sy="102000" algn="ctr" rotWithShape="0">
                    <a:prstClr val="black">
                      <a:alpha val="52000"/>
                    </a:prstClr>
                  </a:outerShdw>
                </a:effectLst>
                <a:latin typeface="Montserrat" panose="00000500000000000000" pitchFamily="2" charset="0"/>
              </a:rPr>
              <a:t>SISTEMA DE GERENCIAMENTO E PEDIDO</a:t>
            </a:r>
            <a:endParaRPr lang="en-LT" sz="2000" spc="300" dirty="0">
              <a:solidFill>
                <a:schemeClr val="bg1"/>
              </a:solidFill>
              <a:effectLst>
                <a:outerShdw blurRad="292100" sx="102000" sy="102000" algn="ctr" rotWithShape="0">
                  <a:prstClr val="black">
                    <a:alpha val="52000"/>
                  </a:prstClr>
                </a:outerShdw>
              </a:effectLst>
              <a:latin typeface="Montserrat" panose="00000500000000000000" pitchFamily="2" charset="0"/>
            </a:endParaRP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2" name="Section Zoom 11">
                <a:extLst>
                  <a:ext uri="{FF2B5EF4-FFF2-40B4-BE49-F238E27FC236}">
                    <a16:creationId xmlns:a16="http://schemas.microsoft.com/office/drawing/2014/main" id="{C195487E-923E-634E-A4C3-E9368C2DE56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0643996"/>
                  </p:ext>
                </p:extLst>
              </p:nvPr>
            </p:nvGraphicFramePr>
            <p:xfrm>
              <a:off x="7035201" y="3845110"/>
              <a:ext cx="3588214" cy="2018370"/>
            </p:xfrm>
            <a:graphic>
              <a:graphicData uri="http://schemas.microsoft.com/office/powerpoint/2016/sectionzoom">
                <psez:sectionZm>
                  <psez:sectionZmObj sectionId="{D01103C6-D9B4-874A-903D-1D54C47D2E73}">
                    <psez:zmPr id="{23888936-E0DE-5545-AD69-CCF83ACA0790}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88214" cy="201837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2" name="Section Zoom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C195487E-923E-634E-A4C3-E9368C2DE5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35201" y="3845110"/>
                <a:ext cx="3588214" cy="2018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6" name="Section Zoom 5">
                <a:extLst>
                  <a:ext uri="{FF2B5EF4-FFF2-40B4-BE49-F238E27FC236}">
                    <a16:creationId xmlns:a16="http://schemas.microsoft.com/office/drawing/2014/main" id="{039C2E45-7383-084C-A25A-231F40FCFD8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40916899"/>
                  </p:ext>
                </p:extLst>
              </p:nvPr>
            </p:nvGraphicFramePr>
            <p:xfrm>
              <a:off x="347219" y="3602569"/>
              <a:ext cx="4450582" cy="2503452"/>
            </p:xfrm>
            <a:graphic>
              <a:graphicData uri="http://schemas.microsoft.com/office/powerpoint/2016/sectionzoom">
                <psez:sectionZm>
                  <psez:sectionZmObj sectionId="{34C61D3D-3DDA-8544-919D-38908B71CF6E}">
                    <psez:zmPr id="{4BF83247-9042-D446-B9D6-CD882B6CF45B}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450582" cy="2503452"/>
                        </a:xfrm>
                        <a:prstGeom prst="rect">
                          <a:avLst/>
                        </a:prstGeom>
                        <a:effectLst/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6" name="Section Zoom 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039C2E45-7383-084C-A25A-231F40FCFD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7219" y="3602569"/>
                <a:ext cx="4450582" cy="2503452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" name="Section Zoom 3">
                <a:extLst>
                  <a:ext uri="{FF2B5EF4-FFF2-40B4-BE49-F238E27FC236}">
                    <a16:creationId xmlns:a16="http://schemas.microsoft.com/office/drawing/2014/main" id="{B2D661A4-8895-1E43-9238-4B6D30F2FF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49416232"/>
                  </p:ext>
                </p:extLst>
              </p:nvPr>
            </p:nvGraphicFramePr>
            <p:xfrm>
              <a:off x="4277439" y="2233332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DBB0F080-D76F-2449-A8A8-97428CE5CDE4}">
                    <psez:zmPr id="{E31B0801-3E89-AF44-A1B1-5F4CCB54772F}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" name="Section Zoom 3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B2D661A4-8895-1E43-9238-4B6D30F2FF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77439" y="2233332"/>
                <a:ext cx="3048000" cy="1714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535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4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81" y="202582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4933B-DF67-D14D-ACC6-194EA400210B}"/>
              </a:ext>
            </a:extLst>
          </p:cNvPr>
          <p:cNvSpPr/>
          <p:nvPr/>
        </p:nvSpPr>
        <p:spPr>
          <a:xfrm>
            <a:off x="4141782" y="3532924"/>
            <a:ext cx="3908442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65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EMPRESA</a:t>
            </a:r>
            <a:endParaRPr lang="en-LT" sz="65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pic>
        <p:nvPicPr>
          <p:cNvPr id="3" name="Graphic 4" descr="Bar graph with upward trend with solid fill">
            <a:extLst>
              <a:ext uri="{FF2B5EF4-FFF2-40B4-BE49-F238E27FC236}">
                <a16:creationId xmlns:a16="http://schemas.microsoft.com/office/drawing/2014/main" id="{9A60C499-ADE0-C60E-B43C-169989B54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3346" y="1035204"/>
            <a:ext cx="2505308" cy="2505308"/>
          </a:xfrm>
          <a:prstGeom prst="rect">
            <a:avLst/>
          </a:prstGeom>
          <a:effectLst>
            <a:outerShdw blurRad="1778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523264"/>
      </p:ext>
    </p:extLst>
  </p:cSld>
  <p:clrMapOvr>
    <a:masterClrMapping/>
  </p:clrMapOvr>
  <p:transition spd="slow" advTm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CF6B2B7C-89ED-F540-A64D-0D5E18A71354}"/>
              </a:ext>
            </a:extLst>
          </p:cNvPr>
          <p:cNvSpPr/>
          <p:nvPr/>
        </p:nvSpPr>
        <p:spPr>
          <a:xfrm>
            <a:off x="-1450258" y="-4117255"/>
            <a:ext cx="15092516" cy="15092510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 useBgFill="1">
        <p:nvSpPr>
          <p:cNvPr id="21" name="Rounded Rectangle 20">
            <a:extLst>
              <a:ext uri="{FF2B5EF4-FFF2-40B4-BE49-F238E27FC236}">
                <a16:creationId xmlns:a16="http://schemas.microsoft.com/office/drawing/2014/main" id="{D6787DAF-363B-FF49-8B5C-94BB07360B4E}"/>
              </a:ext>
            </a:extLst>
          </p:cNvPr>
          <p:cNvSpPr/>
          <p:nvPr/>
        </p:nvSpPr>
        <p:spPr>
          <a:xfrm rot="2314562">
            <a:off x="1496965" y="313773"/>
            <a:ext cx="642321" cy="3943954"/>
          </a:xfrm>
          <a:prstGeom prst="roundRect">
            <a:avLst>
              <a:gd name="adj" fmla="val 50000"/>
            </a:avLst>
          </a:prstGeom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 useBgFill="1">
        <p:nvSpPr>
          <p:cNvPr id="22" name="Rounded Rectangle 21">
            <a:extLst>
              <a:ext uri="{FF2B5EF4-FFF2-40B4-BE49-F238E27FC236}">
                <a16:creationId xmlns:a16="http://schemas.microsoft.com/office/drawing/2014/main" id="{A550FAD0-EC64-B541-9FEF-F3F576427C79}"/>
              </a:ext>
            </a:extLst>
          </p:cNvPr>
          <p:cNvSpPr/>
          <p:nvPr/>
        </p:nvSpPr>
        <p:spPr>
          <a:xfrm rot="2314562">
            <a:off x="1384545" y="1613863"/>
            <a:ext cx="642321" cy="4080509"/>
          </a:xfrm>
          <a:prstGeom prst="roundRect">
            <a:avLst>
              <a:gd name="adj" fmla="val 50000"/>
            </a:avLst>
          </a:prstGeom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 useBgFill="1">
        <p:nvSpPr>
          <p:cNvPr id="23" name="Rounded Rectangle 22">
            <a:extLst>
              <a:ext uri="{FF2B5EF4-FFF2-40B4-BE49-F238E27FC236}">
                <a16:creationId xmlns:a16="http://schemas.microsoft.com/office/drawing/2014/main" id="{95ACA153-32CF-B343-BD0F-8295EFA0D82C}"/>
              </a:ext>
            </a:extLst>
          </p:cNvPr>
          <p:cNvSpPr/>
          <p:nvPr/>
        </p:nvSpPr>
        <p:spPr>
          <a:xfrm rot="2314562">
            <a:off x="1563665" y="2358741"/>
            <a:ext cx="642321" cy="4513190"/>
          </a:xfrm>
          <a:prstGeom prst="roundRect">
            <a:avLst>
              <a:gd name="adj" fmla="val 50000"/>
            </a:avLst>
          </a:prstGeom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 useBgFill="1">
        <p:nvSpPr>
          <p:cNvPr id="24" name="Rounded Rectangle 23">
            <a:extLst>
              <a:ext uri="{FF2B5EF4-FFF2-40B4-BE49-F238E27FC236}">
                <a16:creationId xmlns:a16="http://schemas.microsoft.com/office/drawing/2014/main" id="{4A087067-6FBB-1745-A5D4-628D980A11A2}"/>
              </a:ext>
            </a:extLst>
          </p:cNvPr>
          <p:cNvSpPr/>
          <p:nvPr/>
        </p:nvSpPr>
        <p:spPr>
          <a:xfrm rot="2314562">
            <a:off x="1014528" y="4518245"/>
            <a:ext cx="642321" cy="4019894"/>
          </a:xfrm>
          <a:prstGeom prst="roundRect">
            <a:avLst>
              <a:gd name="adj" fmla="val 50000"/>
            </a:avLst>
          </a:prstGeom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ABF447-6E17-1A45-AD94-46DCD25C1D16}"/>
              </a:ext>
            </a:extLst>
          </p:cNvPr>
          <p:cNvSpPr/>
          <p:nvPr/>
        </p:nvSpPr>
        <p:spPr>
          <a:xfrm>
            <a:off x="3081454" y="3481925"/>
            <a:ext cx="60290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A </a:t>
            </a:r>
            <a:r>
              <a:rPr lang="en-US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pizzaria</a:t>
            </a:r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Pizza </a:t>
            </a:r>
            <a:r>
              <a:rPr lang="en-US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ao</a:t>
            </a:r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Quadrado</a:t>
            </a:r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US" sz="1200" u="sng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oferece</a:t>
            </a:r>
            <a:r>
              <a:rPr lang="en-US" sz="1200" u="sng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US" sz="1200" u="sng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uma</a:t>
            </a:r>
            <a:r>
              <a:rPr lang="en-US" sz="1200" u="sng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US" sz="1200" u="sng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variedade</a:t>
            </a:r>
            <a:r>
              <a:rPr lang="en-US" sz="1200" u="sng" spc="300" dirty="0">
                <a:solidFill>
                  <a:schemeClr val="bg1"/>
                </a:solidFill>
                <a:latin typeface="Raleway" panose="020B0503030101060003" pitchFamily="34" charset="77"/>
              </a:rPr>
              <a:t> de </a:t>
            </a:r>
            <a:r>
              <a:rPr lang="en-US" sz="1200" u="sng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sabores</a:t>
            </a:r>
            <a:r>
              <a:rPr lang="en-US" sz="1200" u="sng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US" sz="1200" u="sng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incriveis</a:t>
            </a:r>
            <a:r>
              <a:rPr lang="en-US" sz="1200" u="sng" spc="300" dirty="0">
                <a:solidFill>
                  <a:schemeClr val="bg1"/>
                </a:solidFill>
                <a:latin typeface="Raleway" panose="020B0503030101060003" pitchFamily="34" charset="77"/>
              </a:rPr>
              <a:t> de pizza, com </a:t>
            </a:r>
            <a:r>
              <a:rPr lang="en-US" sz="1200" u="sng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foco</a:t>
            </a:r>
            <a:r>
              <a:rPr lang="en-US" sz="1200" u="sng" spc="300" dirty="0">
                <a:solidFill>
                  <a:schemeClr val="bg1"/>
                </a:solidFill>
                <a:latin typeface="Raleway" panose="020B0503030101060003" pitchFamily="34" charset="77"/>
              </a:rPr>
              <a:t> no </a:t>
            </a:r>
            <a:r>
              <a:rPr lang="en-US" sz="1200" u="sng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formato</a:t>
            </a:r>
            <a:r>
              <a:rPr lang="en-US" sz="1200" u="sng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US" sz="1200" u="sng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quadrado</a:t>
            </a:r>
            <a:r>
              <a:rPr lang="en-US" sz="1200" u="sng" spc="300" dirty="0">
                <a:solidFill>
                  <a:schemeClr val="bg1"/>
                </a:solidFill>
                <a:latin typeface="Raleway" panose="020B0503030101060003" pitchFamily="34" charset="77"/>
              </a:rPr>
              <a:t> das pizzas, </a:t>
            </a:r>
            <a:r>
              <a:rPr lang="en-US" sz="1200" u="sng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assim</a:t>
            </a:r>
            <a:r>
              <a:rPr lang="en-US" sz="1200" u="sng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US" sz="1200" u="sng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fornecendo</a:t>
            </a:r>
            <a:r>
              <a:rPr lang="en-US" sz="1200" u="sng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US" sz="1200" u="sng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uma</a:t>
            </a:r>
            <a:r>
              <a:rPr lang="en-US" sz="1200" u="sng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US" sz="1200" u="sng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experiencia</a:t>
            </a:r>
            <a:r>
              <a:rPr lang="en-US" sz="1200" u="sng" spc="300" dirty="0">
                <a:solidFill>
                  <a:schemeClr val="bg1"/>
                </a:solidFill>
                <a:latin typeface="Raleway" panose="020B0503030101060003" pitchFamily="34" charset="77"/>
              </a:rPr>
              <a:t> ideal para comer com </a:t>
            </a:r>
            <a:r>
              <a:rPr lang="en-US" sz="1200" u="sng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muitos</a:t>
            </a:r>
            <a:r>
              <a:rPr lang="en-US" sz="1200" u="sng" spc="300" dirty="0">
                <a:solidFill>
                  <a:schemeClr val="bg1"/>
                </a:solidFill>
                <a:latin typeface="Raleway" panose="020B0503030101060003" pitchFamily="34" charset="77"/>
              </a:rPr>
              <a:t> amigos e </a:t>
            </a:r>
            <a:r>
              <a:rPr lang="en-US" sz="1200" u="sng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familiares</a:t>
            </a:r>
            <a:r>
              <a:rPr lang="en-US" sz="1200" u="sng" spc="300" dirty="0">
                <a:solidFill>
                  <a:schemeClr val="bg1"/>
                </a:solidFill>
                <a:latin typeface="Raleway" panose="020B0503030101060003" pitchFamily="34" charset="77"/>
              </a:rPr>
              <a:t>.</a:t>
            </a:r>
            <a:endParaRPr lang="en-LT" sz="1200" u="sng" spc="300" dirty="0">
              <a:solidFill>
                <a:schemeClr val="bg1"/>
              </a:solidFill>
              <a:latin typeface="Raleway" panose="020B0503030101060003" pitchFamily="34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ABBEE1-A4F3-6746-AE3A-4B6E12CE6CA3}"/>
              </a:ext>
            </a:extLst>
          </p:cNvPr>
          <p:cNvSpPr/>
          <p:nvPr/>
        </p:nvSpPr>
        <p:spPr>
          <a:xfrm>
            <a:off x="3458905" y="1834088"/>
            <a:ext cx="527420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88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EMPRESA</a:t>
            </a:r>
            <a:endParaRPr lang="en-LT" sz="88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 useBgFill="1">
        <p:nvSpPr>
          <p:cNvPr id="26" name="Rounded Rectangle 25">
            <a:extLst>
              <a:ext uri="{FF2B5EF4-FFF2-40B4-BE49-F238E27FC236}">
                <a16:creationId xmlns:a16="http://schemas.microsoft.com/office/drawing/2014/main" id="{79CF8A2E-6CD9-C246-88DB-41410F96B594}"/>
              </a:ext>
            </a:extLst>
          </p:cNvPr>
          <p:cNvSpPr/>
          <p:nvPr/>
        </p:nvSpPr>
        <p:spPr>
          <a:xfrm rot="2314562">
            <a:off x="10002831" y="2171981"/>
            <a:ext cx="642321" cy="3943954"/>
          </a:xfrm>
          <a:prstGeom prst="roundRect">
            <a:avLst>
              <a:gd name="adj" fmla="val 50000"/>
            </a:avLst>
          </a:prstGeom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 useBgFill="1">
        <p:nvSpPr>
          <p:cNvPr id="27" name="Rounded Rectangle 26">
            <a:extLst>
              <a:ext uri="{FF2B5EF4-FFF2-40B4-BE49-F238E27FC236}">
                <a16:creationId xmlns:a16="http://schemas.microsoft.com/office/drawing/2014/main" id="{8BF71943-E162-8646-B793-F730AF1116CA}"/>
              </a:ext>
            </a:extLst>
          </p:cNvPr>
          <p:cNvSpPr/>
          <p:nvPr/>
        </p:nvSpPr>
        <p:spPr>
          <a:xfrm rot="2314562">
            <a:off x="9890411" y="3472071"/>
            <a:ext cx="642321" cy="4080509"/>
          </a:xfrm>
          <a:prstGeom prst="roundRect">
            <a:avLst>
              <a:gd name="adj" fmla="val 50000"/>
            </a:avLst>
          </a:prstGeom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 useBgFill="1">
        <p:nvSpPr>
          <p:cNvPr id="28" name="Rounded Rectangle 27">
            <a:extLst>
              <a:ext uri="{FF2B5EF4-FFF2-40B4-BE49-F238E27FC236}">
                <a16:creationId xmlns:a16="http://schemas.microsoft.com/office/drawing/2014/main" id="{FC8B7B47-AD94-0B42-BF9A-FB712535E5D0}"/>
              </a:ext>
            </a:extLst>
          </p:cNvPr>
          <p:cNvSpPr/>
          <p:nvPr/>
        </p:nvSpPr>
        <p:spPr>
          <a:xfrm rot="2314562">
            <a:off x="10069531" y="4216949"/>
            <a:ext cx="642321" cy="4513190"/>
          </a:xfrm>
          <a:prstGeom prst="roundRect">
            <a:avLst>
              <a:gd name="adj" fmla="val 50000"/>
            </a:avLst>
          </a:prstGeom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 useBgFill="1">
        <p:nvSpPr>
          <p:cNvPr id="29" name="Rounded Rectangle 28">
            <a:extLst>
              <a:ext uri="{FF2B5EF4-FFF2-40B4-BE49-F238E27FC236}">
                <a16:creationId xmlns:a16="http://schemas.microsoft.com/office/drawing/2014/main" id="{14E00701-098F-CD4F-A308-C7B7ECDFF684}"/>
              </a:ext>
            </a:extLst>
          </p:cNvPr>
          <p:cNvSpPr/>
          <p:nvPr/>
        </p:nvSpPr>
        <p:spPr>
          <a:xfrm rot="2314562">
            <a:off x="9520394" y="6376453"/>
            <a:ext cx="642321" cy="4019894"/>
          </a:xfrm>
          <a:prstGeom prst="roundRect">
            <a:avLst>
              <a:gd name="adj" fmla="val 50000"/>
            </a:avLst>
          </a:prstGeom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pic>
        <p:nvPicPr>
          <p:cNvPr id="2" name="Graphic 4" descr="Bar graph with upward trend with solid fill">
            <a:extLst>
              <a:ext uri="{FF2B5EF4-FFF2-40B4-BE49-F238E27FC236}">
                <a16:creationId xmlns:a16="http://schemas.microsoft.com/office/drawing/2014/main" id="{9A78A325-7213-58A4-EBC6-7DB7D3B77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8605" y="399586"/>
            <a:ext cx="1434790" cy="1434790"/>
          </a:xfrm>
          <a:prstGeom prst="rect">
            <a:avLst/>
          </a:prstGeom>
          <a:effectLst>
            <a:outerShdw blurRad="1778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280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33333E-6 L 0.04245 -0.09352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-46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6" presetClass="path" presetSubtype="0" repeatCount="indefinite" accel="50000" decel="5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5E-6 -3.7037E-7 L 0.04245 -0.09352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-46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6" presetClass="path" presetSubtype="0" repeatCount="indefinite" accel="50000" decel="50000" autoRev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1.04167E-6 3.33333E-6 L 0.04245 -0.09352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-467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6" presetClass="path" presetSubtype="0" repeatCount="indefinite" accel="50000" decel="50000" autoRev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1.04167E-6 -1.85185E-6 L 0.04245 -0.09352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-467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6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33333E-6 L 0.04245 -0.09352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-467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6" presetClass="path" presetSubtype="0" repeatCount="indefinite" accel="50000" decel="5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5E-6 -3.7037E-7 L 0.04245 -0.09352 " pathEditMode="relative" rAng="0" ptsTypes="AA">
                                      <p:cBhvr>
                                        <p:cTn id="16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-467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6" presetClass="path" presetSubtype="0" repeatCount="indefinite" accel="50000" decel="50000" autoRev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1.04167E-6 3.33333E-6 L 0.04245 -0.09352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-467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6" presetClass="path" presetSubtype="0" repeatCount="indefinite" accel="50000" decel="50000" autoRev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1.04167E-6 -1.85185E-6 L 0.04245 -0.09352 " pathEditMode="relative" rAng="0" ptsTypes="AA">
                                      <p:cBhvr>
                                        <p:cTn id="20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-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81" y="202582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4933B-DF67-D14D-ACC6-194EA400210B}"/>
              </a:ext>
            </a:extLst>
          </p:cNvPr>
          <p:cNvSpPr/>
          <p:nvPr/>
        </p:nvSpPr>
        <p:spPr>
          <a:xfrm>
            <a:off x="3019944" y="3429000"/>
            <a:ext cx="61521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uLnTx/>
                <a:uFillTx/>
                <a:latin typeface="Raleway Black" panose="020B0503030101060003" pitchFamily="34" charset="77"/>
                <a:ea typeface="+mn-ea"/>
                <a:cs typeface="+mn-cs"/>
              </a:rPr>
              <a:t>PROBLEMA</a:t>
            </a:r>
            <a:endParaRPr kumimoji="0" lang="en-LT" sz="8000" b="1" i="0" u="none" strike="noStrike" kern="1200" cap="none" spc="-15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uLnTx/>
              <a:uFillTx/>
              <a:latin typeface="Raleway Black" panose="020B0503030101060003" pitchFamily="34" charset="77"/>
              <a:ea typeface="+mn-ea"/>
              <a:cs typeface="+mn-cs"/>
            </a:endParaRPr>
          </a:p>
        </p:txBody>
      </p:sp>
      <p:pic>
        <p:nvPicPr>
          <p:cNvPr id="3" name="Graphic 6" descr="Lights On with solid fill">
            <a:extLst>
              <a:ext uri="{FF2B5EF4-FFF2-40B4-BE49-F238E27FC236}">
                <a16:creationId xmlns:a16="http://schemas.microsoft.com/office/drawing/2014/main" id="{F6AC6150-08B4-EDF7-177A-66623988D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0683" y="782444"/>
            <a:ext cx="2750634" cy="2750634"/>
          </a:xfrm>
          <a:prstGeom prst="rect">
            <a:avLst/>
          </a:prstGeom>
          <a:effectLst>
            <a:outerShdw blurRad="1778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7597831"/>
      </p:ext>
    </p:extLst>
  </p:cSld>
  <p:clrMapOvr>
    <a:masterClrMapping/>
  </p:clrMapOvr>
  <p:transition spd="slow"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BA49A1-C4F8-6543-8240-061A4699B32F}"/>
              </a:ext>
            </a:extLst>
          </p:cNvPr>
          <p:cNvSpPr/>
          <p:nvPr/>
        </p:nvSpPr>
        <p:spPr>
          <a:xfrm>
            <a:off x="3001244" y="1834088"/>
            <a:ext cx="618951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88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PROBLEMA</a:t>
            </a:r>
            <a:endParaRPr lang="en-LT" sz="88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E686A0-D3CF-4B45-AB0E-0CEACD1B22AE}"/>
              </a:ext>
            </a:extLst>
          </p:cNvPr>
          <p:cNvSpPr/>
          <p:nvPr/>
        </p:nvSpPr>
        <p:spPr>
          <a:xfrm>
            <a:off x="3081454" y="3481925"/>
            <a:ext cx="60290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Por </a:t>
            </a:r>
            <a:r>
              <a:rPr lang="en-US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falta</a:t>
            </a:r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de </a:t>
            </a:r>
            <a:r>
              <a:rPr lang="en-US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informatização</a:t>
            </a:r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e </a:t>
            </a:r>
            <a:r>
              <a:rPr lang="en-US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por</a:t>
            </a:r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gerenciar</a:t>
            </a:r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através</a:t>
            </a:r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do </a:t>
            </a:r>
            <a:r>
              <a:rPr lang="en-US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papel</a:t>
            </a:r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, a </a:t>
            </a:r>
            <a:r>
              <a:rPr lang="en-US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empresa</a:t>
            </a:r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está</a:t>
            </a:r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passando</a:t>
            </a:r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por</a:t>
            </a:r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problemas</a:t>
            </a:r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financeiros</a:t>
            </a:r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e com </a:t>
            </a:r>
            <a:r>
              <a:rPr lang="en-US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seus</a:t>
            </a:r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funcionários</a:t>
            </a:r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, </a:t>
            </a:r>
            <a:r>
              <a:rPr lang="en-US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porque</a:t>
            </a:r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não</a:t>
            </a:r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possui</a:t>
            </a:r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um Sistema para </a:t>
            </a:r>
            <a:r>
              <a:rPr lang="en-US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realizar</a:t>
            </a:r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pedidos</a:t>
            </a:r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.</a:t>
            </a:r>
            <a:endParaRPr lang="en-LT" sz="1200" spc="300" dirty="0">
              <a:solidFill>
                <a:schemeClr val="bg1"/>
              </a:solidFill>
              <a:latin typeface="Raleway" panose="020B0503030101060003" pitchFamily="34" charset="77"/>
            </a:endParaRPr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C861A1-5041-FA48-9C08-E00E83BF7177}"/>
              </a:ext>
            </a:extLst>
          </p:cNvPr>
          <p:cNvSpPr/>
          <p:nvPr/>
        </p:nvSpPr>
        <p:spPr>
          <a:xfrm>
            <a:off x="9311270" y="3824867"/>
            <a:ext cx="602166" cy="3033133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5D6F6DD-4828-4A4E-9336-6CCFE09E4AFE}"/>
              </a:ext>
            </a:extLst>
          </p:cNvPr>
          <p:cNvSpPr/>
          <p:nvPr/>
        </p:nvSpPr>
        <p:spPr>
          <a:xfrm>
            <a:off x="10120433" y="3824867"/>
            <a:ext cx="602166" cy="3033133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E9B72F-DF87-5F4E-B684-D0770028819B}"/>
              </a:ext>
            </a:extLst>
          </p:cNvPr>
          <p:cNvSpPr/>
          <p:nvPr/>
        </p:nvSpPr>
        <p:spPr>
          <a:xfrm>
            <a:off x="10912521" y="3824867"/>
            <a:ext cx="602166" cy="3033133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E454DD4-D90A-704B-ABC6-4575E360C82E}"/>
              </a:ext>
            </a:extLst>
          </p:cNvPr>
          <p:cNvSpPr/>
          <p:nvPr/>
        </p:nvSpPr>
        <p:spPr>
          <a:xfrm>
            <a:off x="534309" y="3824867"/>
            <a:ext cx="602166" cy="3033133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68481F1-4643-EF42-A9CE-7AE30251B04D}"/>
              </a:ext>
            </a:extLst>
          </p:cNvPr>
          <p:cNvSpPr/>
          <p:nvPr/>
        </p:nvSpPr>
        <p:spPr>
          <a:xfrm>
            <a:off x="1343472" y="3824867"/>
            <a:ext cx="602166" cy="3033133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B79AB2B-D9AB-BB40-95B4-1E83C4B41C2F}"/>
              </a:ext>
            </a:extLst>
          </p:cNvPr>
          <p:cNvSpPr/>
          <p:nvPr/>
        </p:nvSpPr>
        <p:spPr>
          <a:xfrm>
            <a:off x="2135560" y="3824867"/>
            <a:ext cx="602166" cy="3033133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pic>
        <p:nvPicPr>
          <p:cNvPr id="3" name="Graphic 24" descr="Lights On with solid fill">
            <a:extLst>
              <a:ext uri="{FF2B5EF4-FFF2-40B4-BE49-F238E27FC236}">
                <a16:creationId xmlns:a16="http://schemas.microsoft.com/office/drawing/2014/main" id="{228B8676-F4EA-216F-3C44-3AF06E08A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4790" y="157975"/>
            <a:ext cx="1702420" cy="1702420"/>
          </a:xfrm>
          <a:prstGeom prst="rect">
            <a:avLst/>
          </a:prstGeom>
          <a:effectLst>
            <a:outerShdw blurRad="1778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1872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6" dur="1500" fill="hold"/>
                                        <p:tgtEl>
                                          <p:spTgt spid="8"/>
                                        </p:tgtEl>
                                      </p:cBhvr>
                                      <p:by x="100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1.45833E-6 -3.7037E-6 L -1.45833E-6 -0.05532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accel="50000" decel="50000" autoRev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10" dur="1500" fill="hold"/>
                                        <p:tgtEl>
                                          <p:spTgt spid="18"/>
                                        </p:tgtEl>
                                      </p:cBhvr>
                                      <p:by x="100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autoRev="1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2.5E-6 -3.7037E-6 L 2.5E-6 -0.05532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7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repeatCount="indefinite" accel="50000" decel="50000" autoRev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4" dur="1500" fill="hold"/>
                                        <p:tgtEl>
                                          <p:spTgt spid="19"/>
                                        </p:tgtEl>
                                      </p:cBhvr>
                                      <p:by x="100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45833E-6 -3.7037E-6 L -1.45833E-6 -0.05532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7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20"/>
                                        </p:tgtEl>
                                      </p:cBhvr>
                                      <p:by x="100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6 L 4.16667E-7 -0.05532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7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repeatCount="indefinite" accel="50000" decel="5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2" dur="1500" fill="hold"/>
                                        <p:tgtEl>
                                          <p:spTgt spid="21"/>
                                        </p:tgtEl>
                                      </p:cBhvr>
                                      <p:by x="100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4.16667E-6 -3.7037E-6 L 4.16667E-6 -0.05532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7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repeatCount="indefinite" accel="50000" decel="50000" autoRev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6" dur="1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00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08333E-7 -3.7037E-6 L 2.08333E-7 -0.05532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2869581" y="202582"/>
            <a:ext cx="6452840" cy="6452838"/>
          </a:xfrm>
          <a:prstGeom prst="ellipse">
            <a:avLst/>
          </a:prstGeom>
          <a:solidFill>
            <a:srgbClr val="12231D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LT" sz="8000" b="1" i="0" u="none" strike="noStrike" kern="1200" cap="none" spc="-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anose="020B0503030101060003" pitchFamily="34" charset="77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4933B-DF67-D14D-ACC6-194EA400210B}"/>
              </a:ext>
            </a:extLst>
          </p:cNvPr>
          <p:cNvSpPr/>
          <p:nvPr/>
        </p:nvSpPr>
        <p:spPr>
          <a:xfrm>
            <a:off x="2947643" y="3389971"/>
            <a:ext cx="629671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800" b="1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uLnTx/>
                <a:uFillTx/>
                <a:latin typeface="Raleway Black" panose="020B0503030101060003" pitchFamily="34" charset="77"/>
                <a:ea typeface="+mn-ea"/>
                <a:cs typeface="+mn-cs"/>
              </a:rPr>
              <a:t>SOLUÇÃO</a:t>
            </a:r>
            <a:endParaRPr kumimoji="0" lang="en-LT" sz="8800" b="1" i="0" u="none" strike="noStrike" kern="1200" cap="none" spc="-15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uLnTx/>
              <a:uFillTx/>
              <a:latin typeface="Raleway Black" panose="020B0503030101060003" pitchFamily="34" charset="77"/>
              <a:ea typeface="+mn-ea"/>
              <a:cs typeface="+mn-cs"/>
            </a:endParaRPr>
          </a:p>
        </p:txBody>
      </p:sp>
      <p:pic>
        <p:nvPicPr>
          <p:cNvPr id="6" name="Graphic 5" descr="Potion with solid fill">
            <a:extLst>
              <a:ext uri="{FF2B5EF4-FFF2-40B4-BE49-F238E27FC236}">
                <a16:creationId xmlns:a16="http://schemas.microsoft.com/office/drawing/2014/main" id="{CEB538FE-34FC-714C-8121-3DEF7E6B0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8380" y="659779"/>
            <a:ext cx="2795240" cy="279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98466"/>
      </p:ext>
    </p:extLst>
  </p:cSld>
  <p:clrMapOvr>
    <a:masterClrMapping/>
  </p:clrMapOvr>
  <p:transition spd="slow" advTm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A42B65-566C-0A41-B8C2-5032B07BD196}"/>
              </a:ext>
            </a:extLst>
          </p:cNvPr>
          <p:cNvSpPr/>
          <p:nvPr/>
        </p:nvSpPr>
        <p:spPr>
          <a:xfrm>
            <a:off x="-1364972" y="-4031970"/>
            <a:ext cx="14921946" cy="14921942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LT" sz="8000" b="1" spc="-150">
              <a:latin typeface="Raleway" panose="020B0503030101060003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BA49A1-C4F8-6543-8240-061A4699B32F}"/>
              </a:ext>
            </a:extLst>
          </p:cNvPr>
          <p:cNvSpPr/>
          <p:nvPr/>
        </p:nvSpPr>
        <p:spPr>
          <a:xfrm>
            <a:off x="3343492" y="1834088"/>
            <a:ext cx="550503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8800" b="1" spc="-150" dirty="0">
                <a:solidFill>
                  <a:schemeClr val="bg1"/>
                </a:solidFill>
                <a:effectLst>
                  <a:outerShdw blurRad="419100" sx="102000" sy="102000" algn="ctr" rotWithShape="0">
                    <a:prstClr val="black">
                      <a:alpha val="29000"/>
                    </a:prstClr>
                  </a:outerShdw>
                </a:effectLst>
                <a:latin typeface="Raleway Black" panose="020B0503030101060003" pitchFamily="34" charset="77"/>
              </a:rPr>
              <a:t>SOLUÇÃO</a:t>
            </a:r>
            <a:endParaRPr lang="en-LT" sz="8800" b="1" spc="-150" dirty="0">
              <a:solidFill>
                <a:schemeClr val="bg1"/>
              </a:solidFill>
              <a:effectLst>
                <a:outerShdw blurRad="419100" sx="102000" sy="102000" algn="ctr" rotWithShape="0">
                  <a:prstClr val="black">
                    <a:alpha val="29000"/>
                  </a:prstClr>
                </a:outerShdw>
              </a:effectLst>
              <a:latin typeface="Raleway Black" panose="020B0503030101060003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E686A0-D3CF-4B45-AB0E-0CEACD1B22AE}"/>
              </a:ext>
            </a:extLst>
          </p:cNvPr>
          <p:cNvSpPr/>
          <p:nvPr/>
        </p:nvSpPr>
        <p:spPr>
          <a:xfrm>
            <a:off x="3081454" y="3481925"/>
            <a:ext cx="60290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Após</a:t>
            </a:r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a pizzeria </a:t>
            </a:r>
            <a:r>
              <a:rPr lang="en-US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nos</a:t>
            </a:r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contatar</a:t>
            </a:r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, </a:t>
            </a:r>
            <a:r>
              <a:rPr lang="en-US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desenvolvemos</a:t>
            </a:r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um </a:t>
            </a:r>
            <a:r>
              <a:rPr lang="en-US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sistema</a:t>
            </a:r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capaz</a:t>
            </a:r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de </a:t>
            </a:r>
            <a:r>
              <a:rPr lang="en-US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cadastrar</a:t>
            </a:r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colaboradores</a:t>
            </a:r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e </a:t>
            </a:r>
            <a:r>
              <a:rPr lang="en-US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clientes</a:t>
            </a:r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, </a:t>
            </a:r>
            <a:r>
              <a:rPr lang="en-US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assim</a:t>
            </a:r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também</a:t>
            </a:r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como</a:t>
            </a:r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é </a:t>
            </a:r>
            <a:r>
              <a:rPr lang="en-US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possível</a:t>
            </a:r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gerenciar</a:t>
            </a:r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os</a:t>
            </a:r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mesmos</a:t>
            </a:r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, </a:t>
            </a:r>
            <a:r>
              <a:rPr lang="en-US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facilitando</a:t>
            </a:r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a </a:t>
            </a:r>
            <a:r>
              <a:rPr lang="en-US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administração</a:t>
            </a:r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da </a:t>
            </a:r>
            <a:r>
              <a:rPr lang="en-US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empresa</a:t>
            </a:r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. </a:t>
            </a:r>
            <a:r>
              <a:rPr lang="en-US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Além</a:t>
            </a:r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disso</a:t>
            </a:r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é </a:t>
            </a:r>
            <a:r>
              <a:rPr lang="en-US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possível</a:t>
            </a:r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cadastrar</a:t>
            </a:r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novos</a:t>
            </a:r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produtos</a:t>
            </a:r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e </a:t>
            </a:r>
            <a:r>
              <a:rPr lang="en-US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gerenciar</a:t>
            </a:r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o menu, </a:t>
            </a:r>
            <a:r>
              <a:rPr lang="en-US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realizar</a:t>
            </a:r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</a:t>
            </a:r>
            <a:r>
              <a:rPr lang="en-US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pedidos</a:t>
            </a:r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e sangria, e </a:t>
            </a:r>
            <a:r>
              <a:rPr lang="en-US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visualizar</a:t>
            </a:r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o </a:t>
            </a:r>
            <a:r>
              <a:rPr lang="en-US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histórico</a:t>
            </a:r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de </a:t>
            </a:r>
            <a:r>
              <a:rPr lang="en-US" sz="1200" spc="300" dirty="0" err="1">
                <a:solidFill>
                  <a:schemeClr val="bg1"/>
                </a:solidFill>
                <a:latin typeface="Raleway" panose="020B0503030101060003" pitchFamily="34" charset="77"/>
              </a:rPr>
              <a:t>pedidos</a:t>
            </a:r>
            <a:r>
              <a:rPr lang="en-US" sz="1200" spc="300" dirty="0">
                <a:solidFill>
                  <a:schemeClr val="bg1"/>
                </a:solidFill>
                <a:latin typeface="Raleway" panose="020B0503030101060003" pitchFamily="34" charset="77"/>
              </a:rPr>
              <a:t> e sangria. </a:t>
            </a:r>
            <a:endParaRPr lang="en-LT" sz="1200" spc="300" dirty="0">
              <a:solidFill>
                <a:schemeClr val="bg1"/>
              </a:solidFill>
              <a:latin typeface="Raleway" panose="020B0503030101060003" pitchFamily="34" charset="77"/>
            </a:endParaRPr>
          </a:p>
        </p:txBody>
      </p:sp>
      <p:pic>
        <p:nvPicPr>
          <p:cNvPr id="11" name="Graphic 10" descr="Potion with solid fill">
            <a:extLst>
              <a:ext uri="{FF2B5EF4-FFF2-40B4-BE49-F238E27FC236}">
                <a16:creationId xmlns:a16="http://schemas.microsoft.com/office/drawing/2014/main" id="{EC7840E3-BAD3-A84E-B5ED-F442FFC9B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1783" y="234176"/>
            <a:ext cx="1728434" cy="1728434"/>
          </a:xfrm>
          <a:prstGeom prst="rect">
            <a:avLst/>
          </a:prstGeom>
          <a:effectLst>
            <a:outerShdw blurRad="177800" sx="102000" sy="102000" algn="ctr" rotWithShape="0">
              <a:prstClr val="black">
                <a:alpha val="40000"/>
              </a:prstClr>
            </a:outerShdw>
          </a:effectLst>
        </p:spPr>
      </p:pic>
      <p:sp useBgFill="1">
        <p:nvSpPr>
          <p:cNvPr id="28" name="Oval 27">
            <a:extLst>
              <a:ext uri="{FF2B5EF4-FFF2-40B4-BE49-F238E27FC236}">
                <a16:creationId xmlns:a16="http://schemas.microsoft.com/office/drawing/2014/main" id="{F5655B3E-FE88-834E-A29C-AE048BDB4893}"/>
              </a:ext>
            </a:extLst>
          </p:cNvPr>
          <p:cNvSpPr/>
          <p:nvPr/>
        </p:nvSpPr>
        <p:spPr>
          <a:xfrm>
            <a:off x="8936754" y="1377174"/>
            <a:ext cx="363362" cy="363362"/>
          </a:xfrm>
          <a:prstGeom prst="ellipse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 useBgFill="1">
        <p:nvSpPr>
          <p:cNvPr id="30" name="Oval 29">
            <a:extLst>
              <a:ext uri="{FF2B5EF4-FFF2-40B4-BE49-F238E27FC236}">
                <a16:creationId xmlns:a16="http://schemas.microsoft.com/office/drawing/2014/main" id="{9429F179-E309-5B4C-9AC1-9EAF871D7405}"/>
              </a:ext>
            </a:extLst>
          </p:cNvPr>
          <p:cNvSpPr/>
          <p:nvPr/>
        </p:nvSpPr>
        <p:spPr>
          <a:xfrm>
            <a:off x="9288907" y="1657274"/>
            <a:ext cx="1030414" cy="1030414"/>
          </a:xfrm>
          <a:prstGeom prst="ellipse">
            <a:avLst/>
          </a:prstGeom>
          <a:ln w="76200"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 useBgFill="1">
        <p:nvSpPr>
          <p:cNvPr id="31" name="Oval 30">
            <a:extLst>
              <a:ext uri="{FF2B5EF4-FFF2-40B4-BE49-F238E27FC236}">
                <a16:creationId xmlns:a16="http://schemas.microsoft.com/office/drawing/2014/main" id="{D53930A9-9ED7-C347-B138-C9D92018A994}"/>
              </a:ext>
            </a:extLst>
          </p:cNvPr>
          <p:cNvSpPr/>
          <p:nvPr/>
        </p:nvSpPr>
        <p:spPr>
          <a:xfrm>
            <a:off x="10018836" y="2564904"/>
            <a:ext cx="1728192" cy="1728192"/>
          </a:xfrm>
          <a:prstGeom prst="ellipse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046787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64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81481E-6 L 3.54167E-6 -0.1388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4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64" presetClass="path" presetSubtype="0" repeatCount="indefinite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54167E-6 3.33333E-6 L 3.54167E-6 -0.1388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4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repeatCount="indefinite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64" presetClass="path" presetSubtype="0" repeatCount="indefinite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1.875E-6 0 L 1.875E-6 -0.1388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55000"/>
          </a:schemeClr>
        </a:solidFill>
        <a:ln w="76200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Widescreen</PresentationFormat>
  <Paragraphs>15</Paragraphs>
  <Slides>7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Montserrat</vt:lpstr>
      <vt:lpstr>Raleway</vt:lpstr>
      <vt:lpstr>Raleway Black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2023-10-03T06:31:12Z</dcterms:created>
  <dcterms:modified xsi:type="dcterms:W3CDTF">2023-12-04T00:17:44Z</dcterms:modified>
</cp:coreProperties>
</file>