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3" r:id="rId4"/>
    <p:sldId id="257" r:id="rId5"/>
    <p:sldId id="270" r:id="rId6"/>
    <p:sldId id="265" r:id="rId7"/>
    <p:sldId id="269" r:id="rId8"/>
    <p:sldId id="266" r:id="rId9"/>
    <p:sldId id="271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Destaqu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737E6-8435-43DA-A50B-4B2006D34325}" type="datetimeFigureOut">
              <a:rPr lang="pt-PT" smtClean="0"/>
              <a:t>15/12/2024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A53F853-0082-4694-931C-DEE0E74D4124}" type="slidenum">
              <a:rPr lang="pt-PT" smtClean="0"/>
              <a:t>‹nº›</a:t>
            </a:fld>
            <a:endParaRPr lang="pt-PT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7068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737E6-8435-43DA-A50B-4B2006D34325}" type="datetimeFigureOut">
              <a:rPr lang="pt-PT" smtClean="0"/>
              <a:t>15/12/2024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3F853-0082-4694-931C-DEE0E74D4124}" type="slidenum">
              <a:rPr lang="pt-PT" smtClean="0"/>
              <a:t>‹nº›</a:t>
            </a:fld>
            <a:endParaRPr lang="pt-PT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530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737E6-8435-43DA-A50B-4B2006D34325}" type="datetimeFigureOut">
              <a:rPr lang="pt-PT" smtClean="0"/>
              <a:t>15/12/2024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3F853-0082-4694-931C-DEE0E74D4124}" type="slidenum">
              <a:rPr lang="pt-PT" smtClean="0"/>
              <a:t>‹nº›</a:t>
            </a:fld>
            <a:endParaRPr lang="pt-PT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4414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737E6-8435-43DA-A50B-4B2006D34325}" type="datetimeFigureOut">
              <a:rPr lang="pt-PT" smtClean="0"/>
              <a:t>15/12/2024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3F853-0082-4694-931C-DEE0E74D4124}" type="slidenum">
              <a:rPr lang="pt-PT" smtClean="0"/>
              <a:t>‹nº›</a:t>
            </a:fld>
            <a:endParaRPr lang="pt-PT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8185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737E6-8435-43DA-A50B-4B2006D34325}" type="datetimeFigureOut">
              <a:rPr lang="pt-PT" smtClean="0"/>
              <a:t>15/12/2024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3F853-0082-4694-931C-DEE0E74D4124}" type="slidenum">
              <a:rPr lang="pt-PT" smtClean="0"/>
              <a:t>‹nº›</a:t>
            </a:fld>
            <a:endParaRPr lang="pt-PT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9650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737E6-8435-43DA-A50B-4B2006D34325}" type="datetimeFigureOut">
              <a:rPr lang="pt-PT" smtClean="0"/>
              <a:t>15/12/2024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3F853-0082-4694-931C-DEE0E74D4124}" type="slidenum">
              <a:rPr lang="pt-PT" smtClean="0"/>
              <a:t>‹nº›</a:t>
            </a:fld>
            <a:endParaRPr lang="pt-PT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449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737E6-8435-43DA-A50B-4B2006D34325}" type="datetimeFigureOut">
              <a:rPr lang="pt-PT" smtClean="0"/>
              <a:t>15/12/2024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3F853-0082-4694-931C-DEE0E74D4124}" type="slidenum">
              <a:rPr lang="pt-PT" smtClean="0"/>
              <a:t>‹nº›</a:t>
            </a:fld>
            <a:endParaRPr lang="pt-PT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081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737E6-8435-43DA-A50B-4B2006D34325}" type="datetimeFigureOut">
              <a:rPr lang="pt-PT" smtClean="0"/>
              <a:t>15/12/2024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3F853-0082-4694-931C-DEE0E74D4124}" type="slidenum">
              <a:rPr lang="pt-PT" smtClean="0"/>
              <a:t>‹nº›</a:t>
            </a:fld>
            <a:endParaRPr lang="pt-PT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6717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737E6-8435-43DA-A50B-4B2006D34325}" type="datetimeFigureOut">
              <a:rPr lang="pt-PT" smtClean="0"/>
              <a:t>15/12/2024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3F853-0082-4694-931C-DEE0E74D412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4706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737E6-8435-43DA-A50B-4B2006D34325}" type="datetimeFigureOut">
              <a:rPr lang="pt-PT" smtClean="0"/>
              <a:t>15/12/2024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3F853-0082-4694-931C-DEE0E74D4124}" type="slidenum">
              <a:rPr lang="pt-PT" smtClean="0"/>
              <a:t>‹nº›</a:t>
            </a:fld>
            <a:endParaRPr lang="pt-PT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3390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D4737E6-8435-43DA-A50B-4B2006D34325}" type="datetimeFigureOut">
              <a:rPr lang="pt-PT" smtClean="0"/>
              <a:t>15/12/2024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3F853-0082-4694-931C-DEE0E74D4124}" type="slidenum">
              <a:rPr lang="pt-PT" smtClean="0"/>
              <a:t>‹nº›</a:t>
            </a:fld>
            <a:endParaRPr lang="pt-PT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1661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737E6-8435-43DA-A50B-4B2006D34325}" type="datetimeFigureOut">
              <a:rPr lang="pt-PT" smtClean="0"/>
              <a:t>15/12/2024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A53F853-0082-4694-931C-DEE0E74D4124}" type="slidenum">
              <a:rPr lang="pt-PT" smtClean="0"/>
              <a:t>‹nº›</a:t>
            </a:fld>
            <a:endParaRPr lang="pt-PT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4946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85EC4F07-9E06-7DBC-4001-AC7524BCE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CC45FAE6-0D14-8C7D-F5D1-AA309AF05E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8" y="3429000"/>
            <a:ext cx="9144000" cy="2648860"/>
          </a:xfrm>
        </p:spPr>
        <p:txBody>
          <a:bodyPr/>
          <a:lstStyle/>
          <a:p>
            <a:pPr algn="ctr"/>
            <a:r>
              <a:rPr lang="pt-PT" sz="2800" dirty="0"/>
              <a:t>Programação Distribuída</a:t>
            </a:r>
          </a:p>
          <a:p>
            <a:pPr algn="ctr"/>
            <a:r>
              <a:rPr lang="pt-PT" sz="2800" dirty="0"/>
              <a:t>Trabalho Prático – Meta 1I</a:t>
            </a:r>
            <a:br>
              <a:rPr lang="pt-PT" dirty="0"/>
            </a:br>
            <a:br>
              <a:rPr lang="pt-PT" dirty="0"/>
            </a:br>
            <a:br>
              <a:rPr lang="pt-PT" dirty="0"/>
            </a:br>
            <a:endParaRPr lang="pt-PT" dirty="0"/>
          </a:p>
        </p:txBody>
      </p:sp>
      <p:pic>
        <p:nvPicPr>
          <p:cNvPr id="1028" name="Picture 4" descr="EAEEIE 2022 - EAEEIE Annual conference">
            <a:extLst>
              <a:ext uri="{FF2B5EF4-FFF2-40B4-BE49-F238E27FC236}">
                <a16:creationId xmlns:a16="http://schemas.microsoft.com/office/drawing/2014/main" id="{C128BD4D-DB54-70FB-05B5-B74B43F7B6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73" y="1495963"/>
            <a:ext cx="4286250" cy="170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66A950DC-9423-CAE1-5A43-DDE86143FDE2}"/>
              </a:ext>
            </a:extLst>
          </p:cNvPr>
          <p:cNvSpPr txBox="1"/>
          <p:nvPr/>
        </p:nvSpPr>
        <p:spPr>
          <a:xfrm>
            <a:off x="991847" y="5082935"/>
            <a:ext cx="102083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Ana Silva – 2021154586</a:t>
            </a:r>
          </a:p>
          <a:p>
            <a:r>
              <a:rPr lang="pt-PT" dirty="0"/>
              <a:t>Nuno Gonçalves - 2010016172</a:t>
            </a:r>
            <a:br>
              <a:rPr lang="pt-PT" dirty="0"/>
            </a:br>
            <a:r>
              <a:rPr lang="pt-PT" dirty="0"/>
              <a:t>Pedro Sequeira - 2020132079</a:t>
            </a:r>
          </a:p>
        </p:txBody>
      </p:sp>
    </p:spTree>
    <p:extLst>
      <p:ext uri="{BB962C8B-B14F-4D97-AF65-F5344CB8AC3E}">
        <p14:creationId xmlns:p14="http://schemas.microsoft.com/office/powerpoint/2010/main" val="1757784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56C484-F7D8-B3A2-257C-5417C27950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067BDF-C255-03BB-279C-A55F823C7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Cliente HTTP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E68B0AF-7164-6429-AE02-6F184E9D2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PT" dirty="0"/>
              <a:t>O cliente HTTP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26A27FA-253B-DBA0-A90F-F60F21D7A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31955"/>
            <a:ext cx="12192000" cy="726046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DCF1D786-EA5F-5A9D-956E-9525392BEA3C}"/>
              </a:ext>
            </a:extLst>
          </p:cNvPr>
          <p:cNvSpPr txBox="1"/>
          <p:nvPr/>
        </p:nvSpPr>
        <p:spPr>
          <a:xfrm>
            <a:off x="0" y="6079479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600" dirty="0"/>
              <a:t>Programação Distribuída 																    Ana Silva               2021154586</a:t>
            </a:r>
          </a:p>
          <a:p>
            <a:pPr algn="r"/>
            <a:r>
              <a:rPr lang="pt-PT" sz="1600" dirty="0"/>
              <a:t>2024/2025																			    Nuno Gonçalves    2010016172</a:t>
            </a:r>
            <a:br>
              <a:rPr lang="pt-PT" sz="1600" dirty="0"/>
            </a:br>
            <a:r>
              <a:rPr lang="pt-PT" sz="1600" dirty="0"/>
              <a:t>																		Pedro Sequeira      2020132079</a:t>
            </a:r>
          </a:p>
        </p:txBody>
      </p:sp>
    </p:spTree>
    <p:extLst>
      <p:ext uri="{BB962C8B-B14F-4D97-AF65-F5344CB8AC3E}">
        <p14:creationId xmlns:p14="http://schemas.microsoft.com/office/powerpoint/2010/main" val="3428291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45AD42-61C3-6F4B-6B87-FF72B1B2DE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C559C7-69C6-3F4E-92D3-C42D143AE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Cliente HTTP - Modo de utilização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6CB39F5-53BC-CE33-A9A2-D5E5B1A1E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PT" dirty="0"/>
              <a:t>O cliente HTTP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DE43AF4-D0DB-0E17-CE49-83693AA02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31955"/>
            <a:ext cx="12192000" cy="726046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F458B35E-097B-5FAA-CF74-FE4C99C4B5B9}"/>
              </a:ext>
            </a:extLst>
          </p:cNvPr>
          <p:cNvSpPr txBox="1"/>
          <p:nvPr/>
        </p:nvSpPr>
        <p:spPr>
          <a:xfrm>
            <a:off x="0" y="6079479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600" dirty="0"/>
              <a:t>Programação Distribuída 																    Ana Silva               2021154586</a:t>
            </a:r>
          </a:p>
          <a:p>
            <a:pPr algn="r"/>
            <a:r>
              <a:rPr lang="pt-PT" sz="1600" dirty="0"/>
              <a:t>2024/2025																			    Nuno Gonçalves    2010016172</a:t>
            </a:r>
            <a:br>
              <a:rPr lang="pt-PT" sz="1600" dirty="0"/>
            </a:br>
            <a:r>
              <a:rPr lang="pt-PT" sz="1600" dirty="0"/>
              <a:t>																		Pedro Sequeira      2020132079</a:t>
            </a:r>
          </a:p>
        </p:txBody>
      </p:sp>
    </p:spTree>
    <p:extLst>
      <p:ext uri="{BB962C8B-B14F-4D97-AF65-F5344CB8AC3E}">
        <p14:creationId xmlns:p14="http://schemas.microsoft.com/office/powerpoint/2010/main" val="1395381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795A17-9979-F8AA-9A0E-B55B34CEA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RMIApplication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67C726A-5AC1-33B9-BE53-7C28B6FA3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860412"/>
          </a:xfrm>
        </p:spPr>
        <p:txBody>
          <a:bodyPr>
            <a:normAutofit/>
          </a:bodyPr>
          <a:lstStyle/>
          <a:p>
            <a:pPr algn="just"/>
            <a:r>
              <a:rPr lang="pt-PT" dirty="0"/>
              <a:t>O servidor RMI utiliza várias funções do servidor da meta 1, nomeadamente na comunicação com clientes da meta I. Isto é necessário para que seja possível aos clientes RMI da meta II serem notificados quando existe um login ou registo de um cliente e inserção ou eliminação de despesas.</a:t>
            </a:r>
          </a:p>
          <a:p>
            <a:pPr algn="just"/>
            <a:r>
              <a:rPr lang="pt-PT" dirty="0"/>
              <a:t>É o servidor RMI que inicia o serviço ao qual os clientes RMI se conectam, de modo a ter acesso às funcionalidades presentes na Interface </a:t>
            </a:r>
            <a:r>
              <a:rPr lang="pt-PT" dirty="0" err="1"/>
              <a:t>RMIServiceInterface</a:t>
            </a:r>
            <a:r>
              <a:rPr lang="pt-PT" dirty="0"/>
              <a:t>, que permitem obter a lista de utilizadores e grupos existentes.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1FB67EC-FFE3-1D4C-41D5-CEFA19A0E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31955"/>
            <a:ext cx="12192000" cy="726046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5295B120-26B1-34CB-32D6-594E0C468EDA}"/>
              </a:ext>
            </a:extLst>
          </p:cNvPr>
          <p:cNvSpPr txBox="1"/>
          <p:nvPr/>
        </p:nvSpPr>
        <p:spPr>
          <a:xfrm>
            <a:off x="0" y="6079479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600" dirty="0"/>
              <a:t>Programação Distribuída 																    Ana Silva               2021154586</a:t>
            </a:r>
          </a:p>
          <a:p>
            <a:pPr algn="r"/>
            <a:r>
              <a:rPr lang="pt-PT" sz="1600" dirty="0"/>
              <a:t>2024/2025																			    Nuno Gonçalves    2010016172</a:t>
            </a:r>
            <a:br>
              <a:rPr lang="pt-PT" sz="1600" dirty="0"/>
            </a:br>
            <a:r>
              <a:rPr lang="pt-PT" sz="1600" dirty="0"/>
              <a:t>																		Pedro Sequeira      2020132079</a:t>
            </a:r>
          </a:p>
        </p:txBody>
      </p:sp>
    </p:spTree>
    <p:extLst>
      <p:ext uri="{BB962C8B-B14F-4D97-AF65-F5344CB8AC3E}">
        <p14:creationId xmlns:p14="http://schemas.microsoft.com/office/powerpoint/2010/main" val="289869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D7740C-21EB-D091-1617-9544BF05A6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D62FBB-CA5E-7F41-27CA-603B5CD73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RMIApplication</a:t>
            </a:r>
            <a:r>
              <a:rPr lang="pt-PT" dirty="0"/>
              <a:t> - Modo de utilização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66F88F1-7F20-CA64-5834-2AF77E9CB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PT" dirty="0"/>
              <a:t>Após iniciar o servidor RMI a única coisa visível ao utilizador é a confirmação da criação do serviço para comunicação com clientes RMI</a:t>
            </a:r>
          </a:p>
          <a:p>
            <a:pPr algn="just"/>
            <a:endParaRPr lang="pt-PT" dirty="0"/>
          </a:p>
          <a:p>
            <a:pPr algn="just"/>
            <a:endParaRPr lang="pt-PT" dirty="0"/>
          </a:p>
          <a:p>
            <a:pPr algn="just"/>
            <a:r>
              <a:rPr lang="pt-PT" dirty="0"/>
              <a:t>Depois disto como está implementado com o servidor da meta I são recebidas informações relativas à comunicação com clientes da primeira meta.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AE2DB1D-EB33-90FA-6FBD-395858FEB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31955"/>
            <a:ext cx="12192000" cy="726046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EE8CC558-ADB6-92FD-AC13-E0A5CB8E6ED5}"/>
              </a:ext>
            </a:extLst>
          </p:cNvPr>
          <p:cNvSpPr txBox="1"/>
          <p:nvPr/>
        </p:nvSpPr>
        <p:spPr>
          <a:xfrm>
            <a:off x="0" y="6079479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600" dirty="0"/>
              <a:t>Programação Distribuída 																    Ana Silva               2021154586</a:t>
            </a:r>
          </a:p>
          <a:p>
            <a:pPr algn="r"/>
            <a:r>
              <a:rPr lang="pt-PT" sz="1600" dirty="0"/>
              <a:t>2024/2025																			    Nuno Gonçalves    2010016172</a:t>
            </a:r>
            <a:br>
              <a:rPr lang="pt-PT" sz="1600" dirty="0"/>
            </a:br>
            <a:r>
              <a:rPr lang="pt-PT" sz="1600" dirty="0"/>
              <a:t>																		Pedro Sequeira      2020132079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FC0F13B-397B-EABA-B3B5-959437D4BB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6073" y="3209869"/>
            <a:ext cx="1779853" cy="30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638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F7495A-922D-9AA2-3FA3-A5546ADAA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Cliente RMI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1ECB4FD-3567-3C1C-AC8F-66D523887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PT" dirty="0"/>
              <a:t>O cliente RMI começa por criar um objeto </a:t>
            </a:r>
            <a:r>
              <a:rPr lang="pt-PT" dirty="0" err="1"/>
              <a:t>ClientObserver</a:t>
            </a:r>
            <a:r>
              <a:rPr lang="pt-PT" dirty="0"/>
              <a:t>, que implementa uma interface com um único método, “</a:t>
            </a:r>
            <a:r>
              <a:rPr lang="pt-PT" dirty="0" err="1"/>
              <a:t>notification</a:t>
            </a:r>
            <a:r>
              <a:rPr lang="pt-PT" dirty="0"/>
              <a:t>”, de modo a que o cliente RMI seja notificado de forma assíncrona sobre o registo de novos utilizadores, autenticação de utilizadores e inserção e eliminação de despesas feitas por parte de clientes da meta I.</a:t>
            </a:r>
          </a:p>
          <a:p>
            <a:pPr algn="just"/>
            <a:r>
              <a:rPr lang="pt-PT" dirty="0"/>
              <a:t>Além disto também é possível ao cliente RMI obter a lista de utilizadores e grupos existentes.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C14E0FB-179B-73EF-4FC3-20330CD8B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31955"/>
            <a:ext cx="12192000" cy="726046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62D2D131-AF5E-82D7-437E-C7E8D3F92DA1}"/>
              </a:ext>
            </a:extLst>
          </p:cNvPr>
          <p:cNvSpPr txBox="1"/>
          <p:nvPr/>
        </p:nvSpPr>
        <p:spPr>
          <a:xfrm>
            <a:off x="0" y="6079479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600" dirty="0"/>
              <a:t>Programação Distribuída 																    Ana Silva               2021154586</a:t>
            </a:r>
          </a:p>
          <a:p>
            <a:pPr algn="r"/>
            <a:r>
              <a:rPr lang="pt-PT" sz="1600" dirty="0"/>
              <a:t>2024/2025																			    Nuno Gonçalves    2010016172</a:t>
            </a:r>
            <a:br>
              <a:rPr lang="pt-PT" sz="1600" dirty="0"/>
            </a:br>
            <a:r>
              <a:rPr lang="pt-PT" sz="1600" dirty="0"/>
              <a:t>																		Pedro Sequeira      2020132079</a:t>
            </a:r>
          </a:p>
        </p:txBody>
      </p:sp>
    </p:spTree>
    <p:extLst>
      <p:ext uri="{BB962C8B-B14F-4D97-AF65-F5344CB8AC3E}">
        <p14:creationId xmlns:p14="http://schemas.microsoft.com/office/powerpoint/2010/main" val="248877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CA1364-5816-C283-5EE8-8E9C085A47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F028B0-B784-7E5C-2211-1D2492D7E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Cliente RMI - Modo de utilização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EA826FB-C145-FF73-0026-1C5307A62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PT" dirty="0"/>
              <a:t>O cliente RMI tem que ser iniciado com o </a:t>
            </a:r>
            <a:r>
              <a:rPr lang="pt-PT" dirty="0" err="1"/>
              <a:t>url</a:t>
            </a:r>
            <a:r>
              <a:rPr lang="pt-PT" dirty="0"/>
              <a:t> do serviço em linha de comandos, caso contrário não é possível se conectar ao serviço iniciado pelo servidor RMI. Depois de iniciado o utilizador tem as opções de listar os grupos e utilizadores existentes.</a:t>
            </a:r>
          </a:p>
          <a:p>
            <a:pPr algn="just"/>
            <a:r>
              <a:rPr lang="pt-PT" dirty="0"/>
              <a:t>Recebe também notificações do seu observador.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D98CF37-B516-7ABD-9FD3-C309859A0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31955"/>
            <a:ext cx="12192000" cy="726046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F11C1449-4A01-24D4-C389-99606E561626}"/>
              </a:ext>
            </a:extLst>
          </p:cNvPr>
          <p:cNvSpPr txBox="1"/>
          <p:nvPr/>
        </p:nvSpPr>
        <p:spPr>
          <a:xfrm>
            <a:off x="0" y="6079479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600" dirty="0"/>
              <a:t>Programação Distribuída 																    Ana Silva               2021154586</a:t>
            </a:r>
          </a:p>
          <a:p>
            <a:pPr algn="r"/>
            <a:r>
              <a:rPr lang="pt-PT" sz="1600" dirty="0"/>
              <a:t>2024/2025																			    Nuno Gonçalves    2010016172</a:t>
            </a:r>
            <a:br>
              <a:rPr lang="pt-PT" sz="1600" dirty="0"/>
            </a:br>
            <a:r>
              <a:rPr lang="pt-PT" sz="1600" dirty="0"/>
              <a:t>																		Pedro Sequeira      2020132079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B343827-A8C8-D2B8-D410-858B6BBEF6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7337" y="3741038"/>
            <a:ext cx="2119292" cy="222775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0DDFE93-0CF5-B3D0-8381-847D917142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5592" y="4236386"/>
            <a:ext cx="4620270" cy="119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169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DE5757-FA8E-9F01-84AC-69A3BEEDA2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E115B0-FC04-1232-0140-684E1F52F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Application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670DCD0-61EB-29DE-9EE9-FBF8CFD5A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860412"/>
          </a:xfrm>
        </p:spPr>
        <p:txBody>
          <a:bodyPr>
            <a:normAutofit/>
          </a:bodyPr>
          <a:lstStyle/>
          <a:p>
            <a:pPr algn="just"/>
            <a:r>
              <a:rPr lang="pt-PT" dirty="0"/>
              <a:t>A </a:t>
            </a:r>
            <a:r>
              <a:rPr lang="pt-PT" dirty="0" err="1"/>
              <a:t>Application</a:t>
            </a:r>
            <a:r>
              <a:rPr lang="pt-PT" dirty="0"/>
              <a:t> funciona como um servidor HTTP, feito com recurso a API REST e que permite a clientes HTTP o registo e autenticação, assim como listar os grupos a que pertencem e inserir, eliminar e listar despesas.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0EB5ACA-7BFC-E142-1C3A-9C05D09F9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31955"/>
            <a:ext cx="12192000" cy="726046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C11CE90D-37EB-7515-40A1-E7FFDE4C0E0F}"/>
              </a:ext>
            </a:extLst>
          </p:cNvPr>
          <p:cNvSpPr txBox="1"/>
          <p:nvPr/>
        </p:nvSpPr>
        <p:spPr>
          <a:xfrm>
            <a:off x="0" y="6079479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600" dirty="0"/>
              <a:t>Programação Distribuída 																    Ana Silva               2021154586</a:t>
            </a:r>
          </a:p>
          <a:p>
            <a:pPr algn="r"/>
            <a:r>
              <a:rPr lang="pt-PT" sz="1600" dirty="0"/>
              <a:t>2024/2025																			    Nuno Gonçalves    2010016172</a:t>
            </a:r>
            <a:br>
              <a:rPr lang="pt-PT" sz="1600" dirty="0"/>
            </a:br>
            <a:r>
              <a:rPr lang="pt-PT" sz="1600" dirty="0"/>
              <a:t>																		Pedro Sequeira      2020132079</a:t>
            </a:r>
          </a:p>
        </p:txBody>
      </p:sp>
    </p:spTree>
    <p:extLst>
      <p:ext uri="{BB962C8B-B14F-4D97-AF65-F5344CB8AC3E}">
        <p14:creationId xmlns:p14="http://schemas.microsoft.com/office/powerpoint/2010/main" val="3444525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081040-F29B-9A98-FB53-B2615D184A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4D2899-1F9A-85FF-2017-967B353B5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Application</a:t>
            </a:r>
            <a:r>
              <a:rPr lang="pt-PT" dirty="0"/>
              <a:t> - Modo de utilização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60B9D11-7D18-318C-0093-2B4455594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PT" dirty="0"/>
              <a:t>Para iniciar o servidor HTTP basta correr a classe </a:t>
            </a:r>
            <a:r>
              <a:rPr lang="pt-PT" dirty="0" err="1"/>
              <a:t>Application</a:t>
            </a:r>
            <a:r>
              <a:rPr lang="pt-PT" dirty="0"/>
              <a:t>, que inicia a conexão à base de dados e os métodos necessários para a autenticação e registo de clientes HTTP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C6F935A-D6CA-1089-4C22-3D35AFF65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31955"/>
            <a:ext cx="12192000" cy="726046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4880D7FF-163B-CB9F-505D-B83C2A23941D}"/>
              </a:ext>
            </a:extLst>
          </p:cNvPr>
          <p:cNvSpPr txBox="1"/>
          <p:nvPr/>
        </p:nvSpPr>
        <p:spPr>
          <a:xfrm>
            <a:off x="0" y="6079479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600" dirty="0"/>
              <a:t>Programação Distribuída 																    Ana Silva               2021154586</a:t>
            </a:r>
          </a:p>
          <a:p>
            <a:pPr algn="r"/>
            <a:r>
              <a:rPr lang="pt-PT" sz="1600" dirty="0"/>
              <a:t>2024/2025																			    Nuno Gonçalves    2010016172</a:t>
            </a:r>
            <a:br>
              <a:rPr lang="pt-PT" sz="1600" dirty="0"/>
            </a:br>
            <a:r>
              <a:rPr lang="pt-PT" sz="1600" dirty="0"/>
              <a:t>																		Pedro Sequeira      2020132079</a:t>
            </a:r>
          </a:p>
        </p:txBody>
      </p:sp>
    </p:spTree>
    <p:extLst>
      <p:ext uri="{BB962C8B-B14F-4D97-AF65-F5344CB8AC3E}">
        <p14:creationId xmlns:p14="http://schemas.microsoft.com/office/powerpoint/2010/main" val="2457161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142106-A753-A670-F4CE-E5DEA97D87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A554F1-D59F-DEC1-047A-1C843D918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0722" y="432466"/>
            <a:ext cx="9603275" cy="1049235"/>
          </a:xfrm>
        </p:spPr>
        <p:txBody>
          <a:bodyPr/>
          <a:lstStyle/>
          <a:p>
            <a:r>
              <a:rPr lang="pt-PT" dirty="0" err="1"/>
              <a:t>Endpoints</a:t>
            </a:r>
            <a:endParaRPr lang="pt-PT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47905E1-325D-AE73-AC02-C3ECC5200B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31955"/>
            <a:ext cx="12192000" cy="726046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D479E428-BD3A-4B9F-0F7B-705303ABA42F}"/>
              </a:ext>
            </a:extLst>
          </p:cNvPr>
          <p:cNvSpPr txBox="1"/>
          <p:nvPr/>
        </p:nvSpPr>
        <p:spPr>
          <a:xfrm>
            <a:off x="0" y="6079479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600" dirty="0"/>
              <a:t>Programação Distribuída 																    Ana Silva               2021154586</a:t>
            </a:r>
          </a:p>
          <a:p>
            <a:pPr algn="r"/>
            <a:r>
              <a:rPr lang="pt-PT" sz="1600" dirty="0"/>
              <a:t>2024/2025																			    Nuno Gonçalves    2010016172</a:t>
            </a:r>
            <a:br>
              <a:rPr lang="pt-PT" sz="1600" dirty="0"/>
            </a:br>
            <a:r>
              <a:rPr lang="pt-PT" sz="1600" dirty="0"/>
              <a:t>																		Pedro Sequeira      2020132079</a:t>
            </a:r>
          </a:p>
        </p:txBody>
      </p:sp>
      <p:graphicFrame>
        <p:nvGraphicFramePr>
          <p:cNvPr id="8" name="Marcador de Posição de Conteúdo 7">
            <a:extLst>
              <a:ext uri="{FF2B5EF4-FFF2-40B4-BE49-F238E27FC236}">
                <a16:creationId xmlns:a16="http://schemas.microsoft.com/office/drawing/2014/main" id="{C7422234-9E12-94B0-9E5F-0CB1061ED6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7061541"/>
              </p:ext>
            </p:extLst>
          </p:nvPr>
        </p:nvGraphicFramePr>
        <p:xfrm>
          <a:off x="768463" y="1314258"/>
          <a:ext cx="10987794" cy="458665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06776">
                  <a:extLst>
                    <a:ext uri="{9D8B030D-6E8A-4147-A177-3AD203B41FA5}">
                      <a16:colId xmlns:a16="http://schemas.microsoft.com/office/drawing/2014/main" val="3354444068"/>
                    </a:ext>
                  </a:extLst>
                </a:gridCol>
                <a:gridCol w="3282846">
                  <a:extLst>
                    <a:ext uri="{9D8B030D-6E8A-4147-A177-3AD203B41FA5}">
                      <a16:colId xmlns:a16="http://schemas.microsoft.com/office/drawing/2014/main" val="348879005"/>
                    </a:ext>
                  </a:extLst>
                </a:gridCol>
                <a:gridCol w="1633927">
                  <a:extLst>
                    <a:ext uri="{9D8B030D-6E8A-4147-A177-3AD203B41FA5}">
                      <a16:colId xmlns:a16="http://schemas.microsoft.com/office/drawing/2014/main" val="2201208155"/>
                    </a:ext>
                  </a:extLst>
                </a:gridCol>
                <a:gridCol w="1708879">
                  <a:extLst>
                    <a:ext uri="{9D8B030D-6E8A-4147-A177-3AD203B41FA5}">
                      <a16:colId xmlns:a16="http://schemas.microsoft.com/office/drawing/2014/main" val="364555081"/>
                    </a:ext>
                  </a:extLst>
                </a:gridCol>
                <a:gridCol w="1588958">
                  <a:extLst>
                    <a:ext uri="{9D8B030D-6E8A-4147-A177-3AD203B41FA5}">
                      <a16:colId xmlns:a16="http://schemas.microsoft.com/office/drawing/2014/main" val="1492767742"/>
                    </a:ext>
                  </a:extLst>
                </a:gridCol>
                <a:gridCol w="1666408">
                  <a:extLst>
                    <a:ext uri="{9D8B030D-6E8A-4147-A177-3AD203B41FA5}">
                      <a16:colId xmlns:a16="http://schemas.microsoft.com/office/drawing/2014/main" val="804852281"/>
                    </a:ext>
                  </a:extLst>
                </a:gridCol>
              </a:tblGrid>
              <a:tr h="647409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Método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URI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Operação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Descrição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err="1">
                          <a:solidFill>
                            <a:schemeClr val="tx1"/>
                          </a:solidFill>
                        </a:rPr>
                        <a:t>Request</a:t>
                      </a:r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 body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Response body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7147444"/>
                  </a:ext>
                </a:extLst>
              </a:tr>
              <a:tr h="647409">
                <a:tc>
                  <a:txBody>
                    <a:bodyPr/>
                    <a:lstStyle/>
                    <a:p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http://localhost:8080/register?email="</a:t>
                      </a:r>
                      <a:r>
                        <a:rPr lang="pt-PT" dirty="0"/>
                        <a:t>+email+</a:t>
                      </a:r>
                      <a:r>
                        <a:rPr lang="pt-PT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"&amp;nome="</a:t>
                      </a:r>
                      <a:r>
                        <a:rPr lang="pt-PT" dirty="0"/>
                        <a:t>+nome+</a:t>
                      </a:r>
                      <a:r>
                        <a:rPr lang="pt-PT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"&amp;telefone="</a:t>
                      </a:r>
                      <a:r>
                        <a:rPr lang="pt-PT" dirty="0"/>
                        <a:t>+phone+</a:t>
                      </a:r>
                      <a:r>
                        <a:rPr lang="pt-PT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"&amp;password="</a:t>
                      </a:r>
                      <a:r>
                        <a:rPr lang="pt-PT" dirty="0"/>
                        <a:t>+ password</a:t>
                      </a:r>
                      <a:endParaRPr lang="pt-PT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err="1">
                          <a:solidFill>
                            <a:schemeClr val="tx1"/>
                          </a:solidFill>
                        </a:rPr>
                        <a:t>Create</a:t>
                      </a:r>
                      <a:endParaRPr lang="pt-PT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Registar um novo utilizador</a:t>
                      </a:r>
                      <a:endParaRPr lang="pt-PT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err="1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pt-PT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err="1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pt-PT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324525"/>
                  </a:ext>
                </a:extLst>
              </a:tr>
              <a:tr h="647409">
                <a:tc>
                  <a:txBody>
                    <a:bodyPr/>
                    <a:lstStyle/>
                    <a:p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http://localhost:8080/login</a:t>
                      </a:r>
                      <a:endParaRPr lang="pt-PT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err="1">
                          <a:solidFill>
                            <a:schemeClr val="tx1"/>
                          </a:solidFill>
                        </a:rPr>
                        <a:t>Read</a:t>
                      </a:r>
                      <a:endParaRPr lang="pt-PT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Autenticar um utilizador</a:t>
                      </a:r>
                      <a:endParaRPr lang="pt-PT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err="1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pt-PT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err="1">
                          <a:solidFill>
                            <a:schemeClr val="tx1"/>
                          </a:solidFill>
                        </a:rPr>
                        <a:t>Key</a:t>
                      </a:r>
                      <a:endParaRPr lang="pt-PT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026426"/>
                  </a:ext>
                </a:extLst>
              </a:tr>
              <a:tr h="647409">
                <a:tc>
                  <a:txBody>
                    <a:bodyPr/>
                    <a:lstStyle/>
                    <a:p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http://localhost:8080/grupos</a:t>
                      </a:r>
                      <a:endParaRPr lang="pt-PT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err="1">
                          <a:solidFill>
                            <a:schemeClr val="tx1"/>
                          </a:solidFill>
                        </a:rPr>
                        <a:t>Read</a:t>
                      </a:r>
                      <a:endParaRPr lang="pt-PT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Listar os grupos do utilizador autenticado</a:t>
                      </a:r>
                      <a:endParaRPr lang="pt-PT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err="1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pt-PT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err="1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pt-PT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4504802"/>
                  </a:ext>
                </a:extLst>
              </a:tr>
              <a:tr h="647409">
                <a:tc>
                  <a:txBody>
                    <a:bodyPr/>
                    <a:lstStyle/>
                    <a:p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http://localhost:8080/{</a:t>
                      </a:r>
                      <a:r>
                        <a:rPr lang="pt-PT" dirty="0"/>
                        <a:t>group}</a:t>
                      </a:r>
                      <a:r>
                        <a:rPr lang="pt-PT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/adicionar</a:t>
                      </a:r>
                      <a:endParaRPr lang="pt-PT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err="1">
                          <a:solidFill>
                            <a:schemeClr val="tx1"/>
                          </a:solidFill>
                        </a:rPr>
                        <a:t>Create</a:t>
                      </a:r>
                      <a:endParaRPr lang="pt-PT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Inserir uma despesa associada a um grupo</a:t>
                      </a:r>
                      <a:endParaRPr lang="pt-PT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err="1"/>
                        <a:t>jsonString</a:t>
                      </a:r>
                      <a:endParaRPr lang="pt-PT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err="1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pt-PT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2639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3786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0C76FA-951A-37BF-6073-45B1C8FF32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9070F6-F088-76CF-48A8-8A2F008DE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0722" y="429615"/>
            <a:ext cx="9603275" cy="1049235"/>
          </a:xfrm>
        </p:spPr>
        <p:txBody>
          <a:bodyPr/>
          <a:lstStyle/>
          <a:p>
            <a:r>
              <a:rPr lang="pt-PT" dirty="0" err="1"/>
              <a:t>Endpoints</a:t>
            </a:r>
            <a:endParaRPr lang="pt-PT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D769FBF-225E-84F9-D665-F05127CE4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31955"/>
            <a:ext cx="12192000" cy="726046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9DC8D425-41DC-F5DF-5751-1406436085CB}"/>
              </a:ext>
            </a:extLst>
          </p:cNvPr>
          <p:cNvSpPr txBox="1"/>
          <p:nvPr/>
        </p:nvSpPr>
        <p:spPr>
          <a:xfrm>
            <a:off x="0" y="6079479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600" dirty="0"/>
              <a:t>Programação Distribuída 																    Ana Silva               2021154586</a:t>
            </a:r>
          </a:p>
          <a:p>
            <a:pPr algn="r"/>
            <a:r>
              <a:rPr lang="pt-PT" sz="1600" dirty="0"/>
              <a:t>2024/2025																			    Nuno Gonçalves    2010016172</a:t>
            </a:r>
            <a:br>
              <a:rPr lang="pt-PT" sz="1600" dirty="0"/>
            </a:br>
            <a:r>
              <a:rPr lang="pt-PT" sz="1600" dirty="0"/>
              <a:t>																		Pedro Sequeira      2020132079</a:t>
            </a:r>
          </a:p>
        </p:txBody>
      </p:sp>
      <p:graphicFrame>
        <p:nvGraphicFramePr>
          <p:cNvPr id="8" name="Marcador de Posição de Conteúdo 7">
            <a:extLst>
              <a:ext uri="{FF2B5EF4-FFF2-40B4-BE49-F238E27FC236}">
                <a16:creationId xmlns:a16="http://schemas.microsoft.com/office/drawing/2014/main" id="{30B06C7D-988F-C67D-76F4-D12B1A297E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4171219"/>
              </p:ext>
            </p:extLst>
          </p:nvPr>
        </p:nvGraphicFramePr>
        <p:xfrm>
          <a:off x="768463" y="1314258"/>
          <a:ext cx="10987794" cy="248353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06776">
                  <a:extLst>
                    <a:ext uri="{9D8B030D-6E8A-4147-A177-3AD203B41FA5}">
                      <a16:colId xmlns:a16="http://schemas.microsoft.com/office/drawing/2014/main" val="3354444068"/>
                    </a:ext>
                  </a:extLst>
                </a:gridCol>
                <a:gridCol w="3282846">
                  <a:extLst>
                    <a:ext uri="{9D8B030D-6E8A-4147-A177-3AD203B41FA5}">
                      <a16:colId xmlns:a16="http://schemas.microsoft.com/office/drawing/2014/main" val="348879005"/>
                    </a:ext>
                  </a:extLst>
                </a:gridCol>
                <a:gridCol w="1633927">
                  <a:extLst>
                    <a:ext uri="{9D8B030D-6E8A-4147-A177-3AD203B41FA5}">
                      <a16:colId xmlns:a16="http://schemas.microsoft.com/office/drawing/2014/main" val="2201208155"/>
                    </a:ext>
                  </a:extLst>
                </a:gridCol>
                <a:gridCol w="1708879">
                  <a:extLst>
                    <a:ext uri="{9D8B030D-6E8A-4147-A177-3AD203B41FA5}">
                      <a16:colId xmlns:a16="http://schemas.microsoft.com/office/drawing/2014/main" val="364555081"/>
                    </a:ext>
                  </a:extLst>
                </a:gridCol>
                <a:gridCol w="1588958">
                  <a:extLst>
                    <a:ext uri="{9D8B030D-6E8A-4147-A177-3AD203B41FA5}">
                      <a16:colId xmlns:a16="http://schemas.microsoft.com/office/drawing/2014/main" val="1492767742"/>
                    </a:ext>
                  </a:extLst>
                </a:gridCol>
                <a:gridCol w="1666408">
                  <a:extLst>
                    <a:ext uri="{9D8B030D-6E8A-4147-A177-3AD203B41FA5}">
                      <a16:colId xmlns:a16="http://schemas.microsoft.com/office/drawing/2014/main" val="804852281"/>
                    </a:ext>
                  </a:extLst>
                </a:gridCol>
              </a:tblGrid>
              <a:tr h="647409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Método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URI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Operação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Descrição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err="1">
                          <a:solidFill>
                            <a:schemeClr val="tx1"/>
                          </a:solidFill>
                        </a:rPr>
                        <a:t>Request</a:t>
                      </a:r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 body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Response body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7147444"/>
                  </a:ext>
                </a:extLst>
              </a:tr>
              <a:tr h="377382">
                <a:tc>
                  <a:txBody>
                    <a:bodyPr/>
                    <a:lstStyle/>
                    <a:p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http://localhost:8080/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r>
                        <a:rPr lang="en-US" dirty="0"/>
                        <a:t>group}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pt-PT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despesas</a:t>
                      </a:r>
                      <a:endParaRPr lang="pt-PT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err="1">
                          <a:solidFill>
                            <a:schemeClr val="tx1"/>
                          </a:solidFill>
                        </a:rPr>
                        <a:t>Read</a:t>
                      </a:r>
                      <a:endParaRPr lang="pt-PT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Listar as despesas associadas a um grupo</a:t>
                      </a:r>
                      <a:endParaRPr lang="pt-PT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err="1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pt-PT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err="1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pt-PT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324525"/>
                  </a:ext>
                </a:extLst>
              </a:tr>
              <a:tr h="647409">
                <a:tc>
                  <a:txBody>
                    <a:bodyPr/>
                    <a:lstStyle/>
                    <a:p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http://localhost:8080/{</a:t>
                      </a:r>
                      <a:r>
                        <a:rPr lang="en-US" dirty="0"/>
                        <a:t>group}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/eliminar?id=" </a:t>
                      </a:r>
                      <a:r>
                        <a:rPr lang="en-US" dirty="0"/>
                        <a:t>+ </a:t>
                      </a:r>
                      <a:r>
                        <a:rPr lang="en-US" dirty="0" err="1"/>
                        <a:t>expenseId</a:t>
                      </a:r>
                      <a:endParaRPr lang="pt-PT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err="1">
                          <a:solidFill>
                            <a:schemeClr val="tx1"/>
                          </a:solidFill>
                        </a:rPr>
                        <a:t>Update</a:t>
                      </a:r>
                      <a:endParaRPr lang="pt-PT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Eliminação de uma despesa</a:t>
                      </a:r>
                      <a:endParaRPr lang="pt-PT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err="1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pt-PT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err="1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pt-PT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026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1598433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a">
  <a:themeElements>
    <a:clrScheme name="Galeri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628</TotalTime>
  <Words>1219</Words>
  <Application>Microsoft Office PowerPoint</Application>
  <PresentationFormat>Ecrã Panorâmico</PresentationFormat>
  <Paragraphs>96</Paragraphs>
  <Slides>11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11</vt:i4>
      </vt:variant>
    </vt:vector>
  </HeadingPairs>
  <TitlesOfParts>
    <vt:vector size="14" baseType="lpstr">
      <vt:lpstr>Arial</vt:lpstr>
      <vt:lpstr>Gill Sans MT</vt:lpstr>
      <vt:lpstr>Galeria</vt:lpstr>
      <vt:lpstr>Apresentação do PowerPoint</vt:lpstr>
      <vt:lpstr>RMIApplication</vt:lpstr>
      <vt:lpstr>RMIApplication - Modo de utilização</vt:lpstr>
      <vt:lpstr>Cliente RMI</vt:lpstr>
      <vt:lpstr>Cliente RMI - Modo de utilização</vt:lpstr>
      <vt:lpstr>Application</vt:lpstr>
      <vt:lpstr>Application - Modo de utilização</vt:lpstr>
      <vt:lpstr>Endpoints</vt:lpstr>
      <vt:lpstr>Endpoints</vt:lpstr>
      <vt:lpstr>Cliente HTTP</vt:lpstr>
      <vt:lpstr>Cliente HTTP - Modo de utilização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Pedro Miguel Dinis Sequeira</dc:creator>
  <cp:lastModifiedBy>Pedro Miguel Dinis Sequeira</cp:lastModifiedBy>
  <cp:revision>10</cp:revision>
  <dcterms:created xsi:type="dcterms:W3CDTF">2024-11-21T11:40:06Z</dcterms:created>
  <dcterms:modified xsi:type="dcterms:W3CDTF">2024-12-15T15:23:21Z</dcterms:modified>
</cp:coreProperties>
</file>