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webextensions/taskpanes.xml" ContentType="application/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11/relationships/webextensiontaskpanes" Target="ppt/webextensions/taskpanes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536400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79240" y="3882960"/>
            <a:ext cx="536400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79240" y="3882960"/>
            <a:ext cx="261756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328200" y="3882960"/>
            <a:ext cx="261756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172692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392920" y="1463040"/>
            <a:ext cx="172692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06600" y="1463040"/>
            <a:ext cx="172692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79240" y="3882960"/>
            <a:ext cx="172692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392920" y="3882960"/>
            <a:ext cx="172692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206600" y="3882960"/>
            <a:ext cx="172692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79240" y="1463040"/>
            <a:ext cx="5364000" cy="463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5364000" cy="463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463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463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c0c0c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79240" y="304920"/>
            <a:ext cx="11033280" cy="452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463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79240" y="3882960"/>
            <a:ext cx="261756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463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328200" y="3882960"/>
            <a:ext cx="261756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79240" y="1463040"/>
            <a:ext cx="261756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328200" y="1463040"/>
            <a:ext cx="261756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79240" y="3882960"/>
            <a:ext cx="5364000" cy="220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c0c0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37960"/>
            <a:ext cx="121917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E" sz="850" spc="-1" strike="noStrike">
                <a:solidFill>
                  <a:srgbClr val="000000"/>
                </a:solidFill>
                <a:latin typeface="Microsoft Sans Serif"/>
              </a:rPr>
              <a:t> </a:t>
            </a:r>
            <a:endParaRPr b="0" lang="pt-BR" sz="85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4359240" y="6363720"/>
            <a:ext cx="3472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E" sz="1400" spc="-1" strike="noStrike">
                <a:solidFill>
                  <a:srgbClr val="0c0c0c"/>
                </a:solidFill>
                <a:latin typeface="Arial"/>
              </a:rPr>
              <a:t>ETHZ XACC School, 24-28 January 2022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" name="Picture 8" descr="A picture containing text&#10;&#10;Description automatically generated"/>
          <p:cNvPicPr/>
          <p:nvPr/>
        </p:nvPicPr>
        <p:blipFill>
          <a:blip r:embed="rId2"/>
          <a:stretch/>
        </p:blipFill>
        <p:spPr>
          <a:xfrm>
            <a:off x="479520" y="6237360"/>
            <a:ext cx="1271160" cy="52848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79240" y="304920"/>
            <a:ext cx="11033280" cy="9748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c0c0c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79240" y="1463040"/>
            <a:ext cx="5364000" cy="4632480"/>
          </a:xfrm>
          <a:prstGeom prst="rect">
            <a:avLst/>
          </a:prstGeom>
        </p:spPr>
        <p:txBody>
          <a:bodyPr>
            <a:noAutofit/>
          </a:bodyPr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b="0" lang="en-US" sz="2400" spc="-1" strike="noStrike">
                <a:solidFill>
                  <a:srgbClr val="0c0c0c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lvl="1" marL="452880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b="0" lang="en-US" sz="2000" spc="-1" strike="noStrike">
                <a:solidFill>
                  <a:srgbClr val="0c0c0c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c0c0c"/>
              </a:solidFill>
              <a:latin typeface="Arial"/>
            </a:endParaRPr>
          </a:p>
          <a:p>
            <a:pPr lvl="2" marL="685800" indent="-2325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b="0" lang="en-US" sz="1600" spc="-1" strike="noStrike">
                <a:solidFill>
                  <a:srgbClr val="0c0c0c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3" marL="916560" indent="-23040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b="0" lang="en-US" sz="1600" spc="-1" strike="noStrike">
                <a:solidFill>
                  <a:srgbClr val="0c0c0c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4" marL="1138680" indent="-2217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b="0" lang="en-US" sz="1600" spc="-1" strike="noStrike">
                <a:solidFill>
                  <a:srgbClr val="0c0c0c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248520" y="1463040"/>
            <a:ext cx="5364000" cy="4632480"/>
          </a:xfrm>
          <a:prstGeom prst="rect">
            <a:avLst/>
          </a:prstGeom>
        </p:spPr>
        <p:txBody>
          <a:bodyPr>
            <a:noAutofit/>
          </a:bodyPr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ebdings" charset="2"/>
              <a:buChar char=""/>
            </a:pPr>
            <a:r>
              <a:rPr b="0" lang="en-US" sz="2400" spc="-1" strike="noStrike">
                <a:solidFill>
                  <a:srgbClr val="0c0c0c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lvl="1" marL="452880" indent="-219960">
              <a:lnSpc>
                <a:spcPct val="95000"/>
              </a:lnSpc>
              <a:spcBef>
                <a:spcPts val="601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b="0" lang="en-US" sz="2000" spc="-1" strike="noStrike">
                <a:solidFill>
                  <a:srgbClr val="0c0c0c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c0c0c"/>
              </a:solidFill>
              <a:latin typeface="Arial"/>
            </a:endParaRPr>
          </a:p>
          <a:p>
            <a:pPr lvl="2" marL="685800" indent="-2325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b="0" lang="en-US" sz="1600" spc="-1" strike="noStrike">
                <a:solidFill>
                  <a:srgbClr val="0c0c0c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3" marL="916560" indent="-23040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b="0" lang="en-US" sz="1600" spc="-1" strike="noStrike">
                <a:solidFill>
                  <a:srgbClr val="0c0c0c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4" marL="1138680" indent="-221760">
              <a:lnSpc>
                <a:spcPct val="95000"/>
              </a:lnSpc>
              <a:spcBef>
                <a:spcPts val="833"/>
              </a:spcBef>
              <a:buClr>
                <a:srgbClr val="0c0c0c"/>
              </a:buClr>
              <a:buSzPct val="80000"/>
              <a:buFont typeface="Wingdings 3" charset="2"/>
              <a:buChar char=""/>
            </a:pPr>
            <a:r>
              <a:rPr b="0" lang="en-US" sz="1600" spc="-1" strike="noStrike">
                <a:solidFill>
                  <a:srgbClr val="0c0c0c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0" y="0"/>
            <a:ext cx="12191760" cy="84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PedrooHR/CVDImgRecolor_FPGA" TargetMode="External"/><Relationship Id="rId2" Type="http://schemas.openxmlformats.org/officeDocument/2006/relationships/hyperlink" Target="https://github.com/PedrooHR/CVDImgRecolor_FPGA/blob/main/OptProcess.md#a-look-at-the-kernel-optimizations" TargetMode="External"/><Relationship Id="rId3" Type="http://schemas.openxmlformats.org/officeDocument/2006/relationships/hyperlink" Target="https://github.com/PedrooHR/CVDImgRecolor_FPGA#about-the-algorithm" TargetMode="External"/><Relationship Id="rId4" Type="http://schemas.openxmlformats.org/officeDocument/2006/relationships/hyperlink" Target="https://github.com/PedrooHR/CVDImgRecolor_FPGA/blob/main/Results.md#results" TargetMode="Externa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79240" y="304920"/>
            <a:ext cx="11033280" cy="974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1" lang="en-IE" sz="3200" spc="-1" strike="noStrike" u="sng">
                <a:solidFill>
                  <a:srgbClr val="5983b0"/>
                </a:solidFill>
                <a:uFillTx/>
                <a:latin typeface="Arial"/>
                <a:hlinkClick r:id="rId1"/>
              </a:rPr>
              <a:t>CVD Img Recolor</a:t>
            </a:r>
            <a:r>
              <a:rPr b="1" lang="en-IE" sz="3200" spc="-1" strike="noStrike">
                <a:solidFill>
                  <a:srgbClr val="5983b0"/>
                </a:solidFill>
                <a:latin typeface="Arial"/>
              </a:rPr>
              <a:t>, </a:t>
            </a:r>
            <a:r>
              <a:rPr b="1" lang="en-IE" sz="3200" spc="-1" strike="noStrike">
                <a:solidFill>
                  <a:srgbClr val="000000"/>
                </a:solidFill>
                <a:latin typeface="Arial"/>
              </a:rPr>
              <a:t>Pedro Henrique Rosso, Unicamp </a:t>
            </a:r>
            <a:br/>
            <a:endParaRPr b="0" lang="en-US" sz="32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79240" y="1008000"/>
            <a:ext cx="5364000" cy="2397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35080" indent="-234720">
              <a:lnSpc>
                <a:spcPct val="100000"/>
              </a:lnSpc>
              <a:buClr>
                <a:srgbClr val="e20000"/>
              </a:buClr>
              <a:buSzPct val="80000"/>
              <a:buFont typeface="Wingdings" charset="2"/>
              <a:buChar char=""/>
            </a:pPr>
            <a:r>
              <a:rPr b="1" lang="en-IE" sz="2400" spc="-1" strike="noStrike">
                <a:solidFill>
                  <a:srgbClr val="0c0c0c"/>
                </a:solidFill>
                <a:latin typeface="Arial"/>
              </a:rPr>
              <a:t>Summary of the project</a:t>
            </a: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lvl="1" marL="452880" indent="-219960">
              <a:lnSpc>
                <a:spcPct val="100000"/>
              </a:lnSpc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b="1" lang="en-IE" sz="1600" spc="-1" strike="noStrike">
                <a:solidFill>
                  <a:srgbClr val="0c0c0c"/>
                </a:solidFill>
                <a:latin typeface="Arial"/>
              </a:rPr>
              <a:t>Plan</a:t>
            </a: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: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Make it run in FPGA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Optimize according to lab 1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Other optimizations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1" marL="452880" indent="-219960">
              <a:lnSpc>
                <a:spcPct val="100000"/>
              </a:lnSpc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b="1" lang="en-IE" sz="1600" spc="-1" strike="noStrike">
                <a:solidFill>
                  <a:srgbClr val="0c0c0c"/>
                </a:solidFill>
                <a:latin typeface="Arial"/>
              </a:rPr>
              <a:t>Final project</a:t>
            </a: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	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Made it run in FPGA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Made some optimizations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1" marL="452880" indent="-219960">
              <a:spcBef>
                <a:spcPts val="1134"/>
              </a:spcBef>
              <a:buClr>
                <a:srgbClr val="e20000"/>
              </a:buClr>
              <a:buSzPct val="80000"/>
              <a:buFont typeface="Wingdings 3" charset="2"/>
              <a:buChar char=""/>
            </a:pPr>
            <a:r>
              <a:rPr b="1" lang="en-IE" sz="1300" spc="-1" strike="noStrike" u="sng">
                <a:solidFill>
                  <a:srgbClr val="5983b0"/>
                </a:solidFill>
                <a:uFillTx/>
                <a:latin typeface="Arial"/>
                <a:hlinkClick r:id="rId2"/>
              </a:rPr>
              <a:t>Details of the optimization process are available here</a:t>
            </a:r>
            <a:endParaRPr b="0" lang="en-US" sz="1300" spc="-1" strike="noStrike">
              <a:solidFill>
                <a:srgbClr val="0c0c0c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300" spc="-1" strike="noStrike">
              <a:solidFill>
                <a:srgbClr val="0c0c0c"/>
              </a:solidFill>
              <a:latin typeface="Arial"/>
            </a:endParaRPr>
          </a:p>
          <a:p>
            <a:pPr marL="235080" indent="-234720">
              <a:lnSpc>
                <a:spcPct val="100000"/>
              </a:lnSpc>
              <a:buClr>
                <a:srgbClr val="e20000"/>
              </a:buClr>
              <a:buSzPct val="80000"/>
              <a:buFont typeface="Wingdings" charset="2"/>
              <a:buChar char=""/>
            </a:pPr>
            <a:r>
              <a:rPr b="1" lang="en-IE" sz="2400" spc="-1" strike="noStrike">
                <a:solidFill>
                  <a:srgbClr val="0c0c0c"/>
                </a:solidFill>
                <a:latin typeface="Arial"/>
              </a:rPr>
              <a:t>How it Works</a:t>
            </a: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marL="235080" indent="-234720">
              <a:lnSpc>
                <a:spcPct val="100000"/>
              </a:lnSpc>
              <a:buClr>
                <a:srgbClr val="e20000"/>
              </a:buClr>
              <a:buSzPct val="80000"/>
              <a:buFont typeface="Wingdings" charset="2"/>
              <a:buChar char=""/>
            </a:pP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marL="235080" indent="-234720">
              <a:lnSpc>
                <a:spcPct val="100000"/>
              </a:lnSpc>
              <a:buClr>
                <a:srgbClr val="e20000"/>
              </a:buClr>
              <a:buSzPct val="80000"/>
              <a:buFont typeface="Wingdings" charset="2"/>
              <a:buChar char=""/>
            </a:pP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marL="235080" indent="-234720">
              <a:lnSpc>
                <a:spcPct val="100000"/>
              </a:lnSpc>
              <a:buClr>
                <a:srgbClr val="e20000"/>
              </a:buClr>
              <a:buSzPct val="80000"/>
              <a:buFont typeface="Wingdings" charset="2"/>
              <a:buChar char=""/>
            </a:pP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marL="235080" indent="-234720">
              <a:lnSpc>
                <a:spcPct val="100000"/>
              </a:lnSpc>
              <a:buClr>
                <a:srgbClr val="e20000"/>
              </a:buClr>
              <a:buSzPct val="80000"/>
              <a:buFont typeface="Wingdings" charset="2"/>
              <a:buChar char=""/>
            </a:pP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marL="235080" indent="-234720">
              <a:lnSpc>
                <a:spcPct val="100000"/>
              </a:lnSpc>
              <a:buClr>
                <a:srgbClr val="e20000"/>
              </a:buClr>
              <a:buSzPct val="80000"/>
              <a:buFont typeface="Wingdings" charset="2"/>
              <a:buChar char=""/>
            </a:pP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marL="235080" indent="-234720">
              <a:lnSpc>
                <a:spcPct val="100000"/>
              </a:lnSpc>
              <a:buClr>
                <a:srgbClr val="e20000"/>
              </a:buClr>
              <a:buSzPct val="80000"/>
              <a:buFont typeface="Wingdings" charset="2"/>
              <a:buChar char=""/>
            </a:pP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marL="235080" indent="-234720">
              <a:lnSpc>
                <a:spcPct val="100000"/>
              </a:lnSpc>
              <a:buClr>
                <a:srgbClr val="e20000"/>
              </a:buClr>
              <a:buSzPct val="80000"/>
              <a:buFont typeface="Wingdings" charset="2"/>
              <a:buChar char=""/>
            </a:pPr>
            <a:r>
              <a:rPr b="1" lang="en-IE" sz="1300" spc="-1" strike="noStrike" u="sng">
                <a:solidFill>
                  <a:srgbClr val="5983b0"/>
                </a:solidFill>
                <a:uFillTx/>
                <a:latin typeface="Arial"/>
                <a:hlinkClick r:id="rId3"/>
              </a:rPr>
              <a:t>A more descriptive explanation is available here</a:t>
            </a:r>
            <a:endParaRPr b="0" lang="en-US" sz="13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6248520" y="1008000"/>
            <a:ext cx="5703480" cy="246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35080" indent="-234720">
              <a:lnSpc>
                <a:spcPct val="100000"/>
              </a:lnSpc>
              <a:buClr>
                <a:srgbClr val="e20000"/>
              </a:buClr>
              <a:buSzPct val="80000"/>
              <a:buFont typeface="Wingdings" charset="2"/>
              <a:buChar char=""/>
            </a:pPr>
            <a:r>
              <a:rPr b="1" lang="en-IE" sz="2400" spc="-1" strike="noStrike">
                <a:solidFill>
                  <a:srgbClr val="0c0c0c"/>
                </a:solidFill>
                <a:latin typeface="Arial"/>
              </a:rPr>
              <a:t>Learning</a:t>
            </a: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How to analyse with emulations and Vitis Analyzes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Few optmizations, evalute code, making kernels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marL="235080" indent="-234720">
              <a:lnSpc>
                <a:spcPct val="100000"/>
              </a:lnSpc>
              <a:buClr>
                <a:srgbClr val="e20000"/>
              </a:buClr>
              <a:buSzPct val="80000"/>
              <a:buFont typeface="Wingdings" charset="2"/>
              <a:buChar char=""/>
            </a:pPr>
            <a:r>
              <a:rPr b="1" lang="en-IE" sz="2400" spc="-1" strike="noStrike">
                <a:solidFill>
                  <a:srgbClr val="0c0c0c"/>
                </a:solidFill>
                <a:latin typeface="Arial"/>
              </a:rPr>
              <a:t>Difficulties</a:t>
            </a:r>
            <a:endParaRPr b="0" lang="en-US" sz="2400" spc="-1" strike="noStrike">
              <a:solidFill>
                <a:srgbClr val="0c0c0c"/>
              </a:solid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Optimizing the kernel code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Running the program with multiple CUs.</a:t>
            </a:r>
            <a:endParaRPr b="0" lang="en-US" sz="1600" spc="-1" strike="noStrike">
              <a:solidFill>
                <a:srgbClr val="0c0c0c"/>
              </a:solid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6248520" y="3312000"/>
            <a:ext cx="5499360" cy="30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35080" indent="-234720">
              <a:lnSpc>
                <a:spcPct val="100000"/>
              </a:lnSpc>
              <a:spcBef>
                <a:spcPts val="1599"/>
              </a:spcBef>
              <a:buClr>
                <a:srgbClr val="e20000"/>
              </a:buClr>
              <a:buSzPct val="80000"/>
              <a:buFont typeface="Wingdings" charset="2"/>
              <a:buChar char=""/>
            </a:pPr>
            <a:r>
              <a:rPr b="1" lang="en-IE" sz="2400" spc="-1" strike="noStrike">
                <a:solidFill>
                  <a:srgbClr val="0c0c0c"/>
                </a:solidFill>
                <a:latin typeface="Arial"/>
              </a:rPr>
              <a:t>Results</a:t>
            </a:r>
            <a:r>
              <a:rPr b="0" lang="en-IE" sz="2400" spc="-1" strike="noStrike">
                <a:solidFill>
                  <a:srgbClr val="0c0c0c"/>
                </a:solidFill>
                <a:latin typeface="Arial"/>
              </a:rPr>
              <a:t>:</a:t>
            </a:r>
            <a:endParaRPr b="0" lang="pt-BR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1600" spc="-1" strike="noStrike">
                <a:solidFill>
                  <a:srgbClr val="0c0c0c"/>
                </a:solidFill>
                <a:latin typeface="Arial"/>
              </a:rPr>
              <a:t>Avg Speed Up</a:t>
            </a: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: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c0c0c"/>
                </a:solidFill>
                <a:latin typeface="Arial"/>
              </a:rPr>
              <a:t>2,02x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1600" spc="-1" strike="noStrike" u="sng">
                <a:solidFill>
                  <a:srgbClr val="5983b0"/>
                </a:solidFill>
                <a:uFillTx/>
                <a:latin typeface="Arial"/>
                <a:hlinkClick r:id="rId4"/>
              </a:rPr>
              <a:t>Full Results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224360" y="4176360"/>
            <a:ext cx="719640" cy="71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300" spc="-1" strike="noStrike">
                <a:latin typeface="Arial"/>
              </a:rPr>
              <a:t>Read Img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2376000" y="4176000"/>
            <a:ext cx="1008000" cy="71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300" spc="-1" strike="noStrike">
                <a:latin typeface="Arial"/>
              </a:rPr>
              <a:t>Init Data Structures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 flipV="1">
            <a:off x="1944000" y="4535280"/>
            <a:ext cx="43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8"/>
          <p:cNvSpPr/>
          <p:nvPr/>
        </p:nvSpPr>
        <p:spPr>
          <a:xfrm flipV="1">
            <a:off x="3384000" y="4535280"/>
            <a:ext cx="40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8376120" y="3600000"/>
            <a:ext cx="3816000" cy="3024000"/>
          </a:xfrm>
          <a:prstGeom prst="rect">
            <a:avLst/>
          </a:prstGeom>
          <a:ln>
            <a:noFill/>
          </a:ln>
        </p:spPr>
      </p:pic>
      <p:sp>
        <p:nvSpPr>
          <p:cNvPr id="52" name="CustomShape 9"/>
          <p:cNvSpPr/>
          <p:nvPr/>
        </p:nvSpPr>
        <p:spPr>
          <a:xfrm>
            <a:off x="3791880" y="4176000"/>
            <a:ext cx="1008000" cy="71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300" spc="-1" strike="noStrike">
                <a:latin typeface="Arial"/>
              </a:rPr>
              <a:t>Adapt ElMap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 flipV="1">
            <a:off x="3384000" y="4535280"/>
            <a:ext cx="40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1"/>
          <p:cNvSpPr/>
          <p:nvPr/>
        </p:nvSpPr>
        <p:spPr>
          <a:xfrm flipV="1">
            <a:off x="3672000" y="5399640"/>
            <a:ext cx="40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TextShape 12"/>
          <p:cNvSpPr txBox="1"/>
          <p:nvPr/>
        </p:nvSpPr>
        <p:spPr>
          <a:xfrm>
            <a:off x="8424000" y="3240000"/>
            <a:ext cx="3456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400" spc="-1" strike="noStrike">
                <a:latin typeface="Arial"/>
              </a:rPr>
              <a:t>Reference       Perception       Recolored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1224000" y="5040000"/>
            <a:ext cx="1008000" cy="71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300" spc="-1" strike="noStrike">
                <a:latin typeface="Arial"/>
              </a:rPr>
              <a:t>Center White Node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2639880" y="5040000"/>
            <a:ext cx="1032120" cy="71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300" spc="-1" strike="noStrike">
                <a:latin typeface="Arial"/>
              </a:rPr>
              <a:t>Project Pixels on CVD plane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4079880" y="5040360"/>
            <a:ext cx="744120" cy="71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1300" spc="-1" strike="noStrike">
                <a:latin typeface="Arial"/>
              </a:rPr>
              <a:t>Write</a:t>
            </a:r>
            <a:endParaRPr b="0" lang="pt-BR" sz="1300" spc="-1" strike="noStrike">
              <a:latin typeface="Arial"/>
            </a:endParaRPr>
          </a:p>
          <a:p>
            <a:pPr algn="ctr"/>
            <a:r>
              <a:rPr b="0" lang="pt-BR" sz="1300" spc="-1" strike="noStrike">
                <a:latin typeface="Arial"/>
              </a:rPr>
              <a:t>Img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 flipV="1">
            <a:off x="2232000" y="5399640"/>
            <a:ext cx="40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7"/>
          <p:cNvSpPr/>
          <p:nvPr/>
        </p:nvSpPr>
        <p:spPr>
          <a:xfrm flipV="1">
            <a:off x="1008000" y="5399640"/>
            <a:ext cx="21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8"/>
          <p:cNvSpPr/>
          <p:nvPr/>
        </p:nvSpPr>
        <p:spPr>
          <a:xfrm flipV="1">
            <a:off x="4799880" y="4535640"/>
            <a:ext cx="24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9"/>
          <p:cNvSpPr/>
          <p:nvPr/>
        </p:nvSpPr>
        <p:spPr>
          <a:xfrm>
            <a:off x="5039640" y="4536000"/>
            <a:ext cx="360" cy="4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0"/>
          <p:cNvSpPr/>
          <p:nvPr/>
        </p:nvSpPr>
        <p:spPr>
          <a:xfrm>
            <a:off x="1008000" y="4968000"/>
            <a:ext cx="403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1"/>
          <p:cNvSpPr/>
          <p:nvPr/>
        </p:nvSpPr>
        <p:spPr>
          <a:xfrm>
            <a:off x="1007640" y="4968360"/>
            <a:ext cx="360" cy="4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Application>LibreOffice/6.4.7.2$Linux_X86_64 LibreOffice_project/40$Build-2</Application>
  <Words>50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2021-01-13T09:00:48Z</dcterms:created>
  <dc:creator/>
  <dc:description/>
  <cp:keywords>No Markings </cp:keywords>
  <dc:language>pt-BR</dc:language>
  <cp:lastModifiedBy/>
  <dcterms:modified xsi:type="dcterms:W3CDTF">2022-01-28T08:27:43Z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0x010100546B37FA43543848A1392F720DAB8DF3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TitusGUID">
    <vt:lpwstr>9e7197a3-420f-4021-9006-db7c021ec8d9</vt:lpwstr>
  </property>
  <property fmtid="{D5CDD505-2E9C-101B-9397-08002B2CF9AE}" pid="14" name="XilinxAdditional Classifications">
    <vt:lpwstr/>
  </property>
  <property fmtid="{D5CDD505-2E9C-101B-9397-08002B2CF9AE}" pid="15" name="XilinxClassification">
    <vt:lpwstr>No Markings</vt:lpwstr>
  </property>
  <property fmtid="{D5CDD505-2E9C-101B-9397-08002B2CF9AE}" pid="16" name="XilinxDevelopment Projects">
    <vt:lpwstr/>
  </property>
  <property fmtid="{D5CDD505-2E9C-101B-9397-08002B2CF9AE}" pid="17" name="XilinxExport Control">
    <vt:lpwstr/>
  </property>
  <property fmtid="{D5CDD505-2E9C-101B-9397-08002B2CF9AE}" pid="18" name="XilinxNote (Line 2)">
    <vt:lpwstr/>
  </property>
  <property fmtid="{D5CDD505-2E9C-101B-9397-08002B2CF9AE}" pid="19" name="XilinxPublication Year">
    <vt:lpwstr/>
  </property>
  <property fmtid="{D5CDD505-2E9C-101B-9397-08002B2CF9AE}" pid="20" name="XilinxThird Party">
    <vt:lpwstr/>
  </property>
  <property fmtid="{D5CDD505-2E9C-101B-9397-08002B2CF9AE}" pid="21" name="XilinxVisual Markings">
    <vt:lpwstr/>
  </property>
</Properties>
</file>