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4"/>
  </p:notesMasterIdLst>
  <p:sldIdLst>
    <p:sldId id="256" r:id="rId5"/>
    <p:sldId id="401" r:id="rId6"/>
    <p:sldId id="556" r:id="rId7"/>
    <p:sldId id="366" r:id="rId8"/>
    <p:sldId id="272" r:id="rId9"/>
    <p:sldId id="273" r:id="rId10"/>
    <p:sldId id="352" r:id="rId11"/>
    <p:sldId id="274" r:id="rId12"/>
    <p:sldId id="270" r:id="rId13"/>
    <p:sldId id="262" r:id="rId14"/>
    <p:sldId id="402" r:id="rId15"/>
    <p:sldId id="403" r:id="rId16"/>
    <p:sldId id="404" r:id="rId17"/>
    <p:sldId id="405" r:id="rId18"/>
    <p:sldId id="468"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69" r:id="rId33"/>
    <p:sldId id="307" r:id="rId34"/>
    <p:sldId id="445" r:id="rId35"/>
    <p:sldId id="446" r:id="rId36"/>
    <p:sldId id="447" r:id="rId37"/>
    <p:sldId id="448" r:id="rId38"/>
    <p:sldId id="449" r:id="rId39"/>
    <p:sldId id="450" r:id="rId40"/>
    <p:sldId id="451" r:id="rId41"/>
    <p:sldId id="452" r:id="rId42"/>
    <p:sldId id="453" r:id="rId43"/>
    <p:sldId id="456" r:id="rId44"/>
    <p:sldId id="457" r:id="rId45"/>
    <p:sldId id="454" r:id="rId46"/>
    <p:sldId id="458" r:id="rId47"/>
    <p:sldId id="459" r:id="rId48"/>
    <p:sldId id="455" r:id="rId49"/>
    <p:sldId id="460" r:id="rId50"/>
    <p:sldId id="461" r:id="rId51"/>
    <p:sldId id="444" r:id="rId52"/>
    <p:sldId id="308" r:id="rId53"/>
    <p:sldId id="310" r:id="rId54"/>
    <p:sldId id="309" r:id="rId55"/>
    <p:sldId id="311" r:id="rId56"/>
    <p:sldId id="462" r:id="rId57"/>
    <p:sldId id="463" r:id="rId58"/>
    <p:sldId id="464" r:id="rId59"/>
    <p:sldId id="465" r:id="rId60"/>
    <p:sldId id="466" r:id="rId61"/>
    <p:sldId id="467"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496" r:id="rId76"/>
    <p:sldId id="497" r:id="rId77"/>
    <p:sldId id="498" r:id="rId78"/>
    <p:sldId id="499" r:id="rId79"/>
    <p:sldId id="500" r:id="rId80"/>
    <p:sldId id="501" r:id="rId81"/>
    <p:sldId id="502" r:id="rId82"/>
    <p:sldId id="503" r:id="rId83"/>
    <p:sldId id="504" r:id="rId84"/>
    <p:sldId id="505" r:id="rId85"/>
    <p:sldId id="506" r:id="rId86"/>
    <p:sldId id="507" r:id="rId87"/>
    <p:sldId id="508" r:id="rId88"/>
    <p:sldId id="509" r:id="rId89"/>
    <p:sldId id="510" r:id="rId90"/>
    <p:sldId id="511" r:id="rId91"/>
    <p:sldId id="512" r:id="rId92"/>
    <p:sldId id="513" r:id="rId93"/>
    <p:sldId id="514" r:id="rId94"/>
    <p:sldId id="515" r:id="rId95"/>
    <p:sldId id="516" r:id="rId96"/>
    <p:sldId id="517" r:id="rId97"/>
    <p:sldId id="518" r:id="rId98"/>
    <p:sldId id="519" r:id="rId99"/>
    <p:sldId id="520" r:id="rId100"/>
    <p:sldId id="521" r:id="rId101"/>
    <p:sldId id="522" r:id="rId102"/>
    <p:sldId id="523" r:id="rId103"/>
    <p:sldId id="524" r:id="rId104"/>
    <p:sldId id="525" r:id="rId105"/>
    <p:sldId id="526" r:id="rId106"/>
    <p:sldId id="527" r:id="rId107"/>
    <p:sldId id="528" r:id="rId108"/>
    <p:sldId id="529" r:id="rId109"/>
    <p:sldId id="530" r:id="rId110"/>
    <p:sldId id="531" r:id="rId111"/>
    <p:sldId id="532" r:id="rId112"/>
    <p:sldId id="533" r:id="rId113"/>
    <p:sldId id="534" r:id="rId114"/>
    <p:sldId id="535" r:id="rId115"/>
    <p:sldId id="536" r:id="rId116"/>
    <p:sldId id="537" r:id="rId117"/>
    <p:sldId id="538" r:id="rId118"/>
    <p:sldId id="539" r:id="rId119"/>
    <p:sldId id="540" r:id="rId120"/>
    <p:sldId id="541" r:id="rId121"/>
    <p:sldId id="542" r:id="rId122"/>
    <p:sldId id="543" r:id="rId123"/>
    <p:sldId id="544" r:id="rId124"/>
    <p:sldId id="545" r:id="rId125"/>
    <p:sldId id="546" r:id="rId126"/>
    <p:sldId id="547" r:id="rId127"/>
    <p:sldId id="548" r:id="rId128"/>
    <p:sldId id="549" r:id="rId129"/>
    <p:sldId id="550" r:id="rId130"/>
    <p:sldId id="551" r:id="rId131"/>
    <p:sldId id="552" r:id="rId132"/>
    <p:sldId id="553" r:id="rId133"/>
    <p:sldId id="554" r:id="rId134"/>
    <p:sldId id="555" r:id="rId135"/>
    <p:sldId id="557" r:id="rId136"/>
    <p:sldId id="558" r:id="rId137"/>
    <p:sldId id="559" r:id="rId138"/>
    <p:sldId id="560" r:id="rId139"/>
    <p:sldId id="561" r:id="rId140"/>
    <p:sldId id="562" r:id="rId141"/>
    <p:sldId id="563" r:id="rId142"/>
    <p:sldId id="564" r:id="rId143"/>
    <p:sldId id="565" r:id="rId144"/>
    <p:sldId id="566" r:id="rId145"/>
    <p:sldId id="567" r:id="rId146"/>
    <p:sldId id="568" r:id="rId147"/>
    <p:sldId id="569" r:id="rId148"/>
    <p:sldId id="570" r:id="rId149"/>
    <p:sldId id="571" r:id="rId150"/>
    <p:sldId id="572" r:id="rId151"/>
    <p:sldId id="573" r:id="rId152"/>
    <p:sldId id="574" r:id="rId153"/>
    <p:sldId id="575" r:id="rId154"/>
    <p:sldId id="576" r:id="rId155"/>
    <p:sldId id="577" r:id="rId156"/>
    <p:sldId id="578" r:id="rId157"/>
    <p:sldId id="579" r:id="rId158"/>
    <p:sldId id="580" r:id="rId159"/>
    <p:sldId id="581" r:id="rId160"/>
    <p:sldId id="582" r:id="rId161"/>
    <p:sldId id="583" r:id="rId162"/>
    <p:sldId id="584" r:id="rId163"/>
    <p:sldId id="585" r:id="rId164"/>
    <p:sldId id="586" r:id="rId165"/>
    <p:sldId id="587" r:id="rId166"/>
    <p:sldId id="588" r:id="rId167"/>
    <p:sldId id="589" r:id="rId168"/>
    <p:sldId id="590" r:id="rId169"/>
    <p:sldId id="591" r:id="rId170"/>
    <p:sldId id="592" r:id="rId171"/>
    <p:sldId id="593" r:id="rId172"/>
    <p:sldId id="258" r:id="rId17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microsoft.com/office/2015/10/relationships/revisionInfo" Target="revisionInfo.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viewProps" Target="viewProps.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notesMaster" Target="notesMasters/notesMaster1.xml"/><Relationship Id="rId179"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1.xml"/><Relationship Id="rId9" Type="http://schemas.openxmlformats.org/officeDocument/2006/relationships/slide" Target="slides/slide5.xml"/><Relationship Id="rId180" Type="http://schemas.microsoft.com/office/2016/11/relationships/changesInfo" Target="changesInfos/changesInfo1.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commentAuthors" Target="commentAuthor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presProps" Target="presProp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BAD73-016E-47A9-A2C1-29D5F256D61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A4796AA2-5C40-40CD-9398-7FAB8BD2D504}">
      <dgm:prSet phldrT="[Texto]"/>
      <dgm:spPr/>
      <dgm:t>
        <a:bodyPr/>
        <a:lstStyle/>
        <a:p>
          <a:r>
            <a:rPr lang="pt-BR" dirty="0"/>
            <a:t>Sistema de Vendas Online</a:t>
          </a:r>
        </a:p>
      </dgm:t>
    </dgm:pt>
    <dgm:pt modelId="{57DFBC86-A9C9-492F-922E-1EA872F64A20}" type="parTrans" cxnId="{3767C05D-7F2C-41C0-A60A-0A34338293C3}">
      <dgm:prSet/>
      <dgm:spPr/>
      <dgm:t>
        <a:bodyPr/>
        <a:lstStyle/>
        <a:p>
          <a:endParaRPr lang="pt-BR"/>
        </a:p>
      </dgm:t>
    </dgm:pt>
    <dgm:pt modelId="{7A472A22-4433-464E-AB79-241407CF7719}" type="sibTrans" cxnId="{3767C05D-7F2C-41C0-A60A-0A34338293C3}">
      <dgm:prSet/>
      <dgm:spPr/>
      <dgm:t>
        <a:bodyPr/>
        <a:lstStyle/>
        <a:p>
          <a:endParaRPr lang="pt-BR"/>
        </a:p>
      </dgm:t>
    </dgm:pt>
    <dgm:pt modelId="{07793139-6D2D-47E2-9C25-3FFC4A4C73E1}">
      <dgm:prSet phldrT="[Texto]"/>
      <dgm:spPr/>
      <dgm:t>
        <a:bodyPr/>
        <a:lstStyle/>
        <a:p>
          <a:r>
            <a:rPr lang="pt-BR" dirty="0"/>
            <a:t>Venda</a:t>
          </a:r>
        </a:p>
      </dgm:t>
    </dgm:pt>
    <dgm:pt modelId="{9495BA32-4135-498F-BBEA-218998C13047}" type="parTrans" cxnId="{406AC841-64D7-485D-B06A-0D3F199B4449}">
      <dgm:prSet/>
      <dgm:spPr/>
      <dgm:t>
        <a:bodyPr/>
        <a:lstStyle/>
        <a:p>
          <a:endParaRPr lang="pt-BR"/>
        </a:p>
      </dgm:t>
    </dgm:pt>
    <dgm:pt modelId="{62D47C95-E38D-4231-B92E-827D891AAFF2}" type="sibTrans" cxnId="{406AC841-64D7-485D-B06A-0D3F199B4449}">
      <dgm:prSet/>
      <dgm:spPr/>
      <dgm:t>
        <a:bodyPr/>
        <a:lstStyle/>
        <a:p>
          <a:endParaRPr lang="pt-BR"/>
        </a:p>
      </dgm:t>
    </dgm:pt>
    <dgm:pt modelId="{9A6DC553-6E34-4CB2-94E0-276E7BCFE179}">
      <dgm:prSet phldrT="[Texto]"/>
      <dgm:spPr/>
      <dgm:t>
        <a:bodyPr/>
        <a:lstStyle/>
        <a:p>
          <a:r>
            <a:rPr lang="pt-BR" dirty="0"/>
            <a:t>Fornecedor</a:t>
          </a:r>
        </a:p>
      </dgm:t>
    </dgm:pt>
    <dgm:pt modelId="{C79A4246-41EF-4285-BD31-47D980E7B4BE}" type="parTrans" cxnId="{7873B68F-FBFB-4A7A-A94D-2AA2BACA92C7}">
      <dgm:prSet/>
      <dgm:spPr/>
      <dgm:t>
        <a:bodyPr/>
        <a:lstStyle/>
        <a:p>
          <a:endParaRPr lang="pt-BR"/>
        </a:p>
      </dgm:t>
    </dgm:pt>
    <dgm:pt modelId="{C6B8EE11-58F9-49C5-B9E8-1212794B305E}" type="sibTrans" cxnId="{7873B68F-FBFB-4A7A-A94D-2AA2BACA92C7}">
      <dgm:prSet/>
      <dgm:spPr/>
      <dgm:t>
        <a:bodyPr/>
        <a:lstStyle/>
        <a:p>
          <a:endParaRPr lang="pt-BR"/>
        </a:p>
      </dgm:t>
    </dgm:pt>
    <dgm:pt modelId="{E69BDE6D-D792-4951-9F8D-9CD94BD60D66}">
      <dgm:prSet phldrT="[Texto]"/>
      <dgm:spPr/>
      <dgm:t>
        <a:bodyPr/>
        <a:lstStyle/>
        <a:p>
          <a:r>
            <a:rPr lang="pt-BR" dirty="0"/>
            <a:t>Cliente</a:t>
          </a:r>
        </a:p>
      </dgm:t>
    </dgm:pt>
    <dgm:pt modelId="{B069E342-673E-4BD9-B531-49F1A3E47ACE}" type="parTrans" cxnId="{F47D5D9B-2169-4144-913A-7FA38BD3EFB8}">
      <dgm:prSet/>
      <dgm:spPr/>
      <dgm:t>
        <a:bodyPr/>
        <a:lstStyle/>
        <a:p>
          <a:endParaRPr lang="pt-BR"/>
        </a:p>
      </dgm:t>
    </dgm:pt>
    <dgm:pt modelId="{7667F07B-171F-40D1-9437-1CE649BF1441}" type="sibTrans" cxnId="{F47D5D9B-2169-4144-913A-7FA38BD3EFB8}">
      <dgm:prSet/>
      <dgm:spPr/>
      <dgm:t>
        <a:bodyPr/>
        <a:lstStyle/>
        <a:p>
          <a:endParaRPr lang="pt-BR"/>
        </a:p>
      </dgm:t>
    </dgm:pt>
    <dgm:pt modelId="{BD12BA68-01C8-40BA-8F42-1A7224E38092}">
      <dgm:prSet phldrT="[Texto]"/>
      <dgm:spPr/>
      <dgm:t>
        <a:bodyPr/>
        <a:lstStyle/>
        <a:p>
          <a:r>
            <a:rPr lang="pt-BR" dirty="0"/>
            <a:t>Produto</a:t>
          </a:r>
        </a:p>
      </dgm:t>
    </dgm:pt>
    <dgm:pt modelId="{0B3FF898-3108-44E6-A152-E853C7ED237F}" type="parTrans" cxnId="{632FA502-B02C-485B-B334-4E9598D310E2}">
      <dgm:prSet/>
      <dgm:spPr/>
      <dgm:t>
        <a:bodyPr/>
        <a:lstStyle/>
        <a:p>
          <a:endParaRPr lang="pt-BR"/>
        </a:p>
      </dgm:t>
    </dgm:pt>
    <dgm:pt modelId="{05C9DB7B-2F21-4504-9D49-F6ABB46BA763}" type="sibTrans" cxnId="{632FA502-B02C-485B-B334-4E9598D310E2}">
      <dgm:prSet/>
      <dgm:spPr/>
      <dgm:t>
        <a:bodyPr/>
        <a:lstStyle/>
        <a:p>
          <a:endParaRPr lang="pt-BR"/>
        </a:p>
      </dgm:t>
    </dgm:pt>
    <dgm:pt modelId="{DC3336B7-06BC-49D2-9495-33E700857A5E}" type="pres">
      <dgm:prSet presAssocID="{4F3BAD73-016E-47A9-A2C1-29D5F256D616}" presName="hierChild1" presStyleCnt="0">
        <dgm:presLayoutVars>
          <dgm:orgChart val="1"/>
          <dgm:chPref val="1"/>
          <dgm:dir/>
          <dgm:animOne val="branch"/>
          <dgm:animLvl val="lvl"/>
          <dgm:resizeHandles/>
        </dgm:presLayoutVars>
      </dgm:prSet>
      <dgm:spPr/>
    </dgm:pt>
    <dgm:pt modelId="{70C2D15F-6979-429C-AE50-AD79679DE1A4}" type="pres">
      <dgm:prSet presAssocID="{A4796AA2-5C40-40CD-9398-7FAB8BD2D504}" presName="hierRoot1" presStyleCnt="0">
        <dgm:presLayoutVars>
          <dgm:hierBranch val="init"/>
        </dgm:presLayoutVars>
      </dgm:prSet>
      <dgm:spPr/>
    </dgm:pt>
    <dgm:pt modelId="{128FF5F5-BBB6-4F8C-9365-F964166F9A81}" type="pres">
      <dgm:prSet presAssocID="{A4796AA2-5C40-40CD-9398-7FAB8BD2D504}" presName="rootComposite1" presStyleCnt="0"/>
      <dgm:spPr/>
    </dgm:pt>
    <dgm:pt modelId="{5CCB5A32-F0C9-46E3-AA03-4E5A8FF7CC50}" type="pres">
      <dgm:prSet presAssocID="{A4796AA2-5C40-40CD-9398-7FAB8BD2D504}" presName="rootText1" presStyleLbl="node0" presStyleIdx="0" presStyleCnt="1">
        <dgm:presLayoutVars>
          <dgm:chPref val="3"/>
        </dgm:presLayoutVars>
      </dgm:prSet>
      <dgm:spPr/>
    </dgm:pt>
    <dgm:pt modelId="{D9AE0A69-D50D-480D-A80A-4C7EFECE8F4A}" type="pres">
      <dgm:prSet presAssocID="{A4796AA2-5C40-40CD-9398-7FAB8BD2D504}" presName="rootConnector1" presStyleLbl="node1" presStyleIdx="0" presStyleCnt="0"/>
      <dgm:spPr/>
    </dgm:pt>
    <dgm:pt modelId="{F3B7AEE8-0DE8-4288-98F4-206C9D91A070}" type="pres">
      <dgm:prSet presAssocID="{A4796AA2-5C40-40CD-9398-7FAB8BD2D504}" presName="hierChild2" presStyleCnt="0"/>
      <dgm:spPr/>
    </dgm:pt>
    <dgm:pt modelId="{DB42F934-A23E-4F31-BDA8-425D5BF1A0E5}" type="pres">
      <dgm:prSet presAssocID="{9495BA32-4135-498F-BBEA-218998C13047}" presName="Name37" presStyleLbl="parChTrans1D2" presStyleIdx="0" presStyleCnt="4"/>
      <dgm:spPr/>
    </dgm:pt>
    <dgm:pt modelId="{7F465D35-E219-4AED-9C99-7D267DD4E5D6}" type="pres">
      <dgm:prSet presAssocID="{07793139-6D2D-47E2-9C25-3FFC4A4C73E1}" presName="hierRoot2" presStyleCnt="0">
        <dgm:presLayoutVars>
          <dgm:hierBranch val="init"/>
        </dgm:presLayoutVars>
      </dgm:prSet>
      <dgm:spPr/>
    </dgm:pt>
    <dgm:pt modelId="{0F5F3C8A-24AA-4C6F-86F9-B5A3CB527FC1}" type="pres">
      <dgm:prSet presAssocID="{07793139-6D2D-47E2-9C25-3FFC4A4C73E1}" presName="rootComposite" presStyleCnt="0"/>
      <dgm:spPr/>
    </dgm:pt>
    <dgm:pt modelId="{5464F612-FA92-44E2-9389-FA205CFE91CA}" type="pres">
      <dgm:prSet presAssocID="{07793139-6D2D-47E2-9C25-3FFC4A4C73E1}" presName="rootText" presStyleLbl="node2" presStyleIdx="0" presStyleCnt="4">
        <dgm:presLayoutVars>
          <dgm:chPref val="3"/>
        </dgm:presLayoutVars>
      </dgm:prSet>
      <dgm:spPr/>
    </dgm:pt>
    <dgm:pt modelId="{6C19154F-BAE7-497C-8FB4-164213306187}" type="pres">
      <dgm:prSet presAssocID="{07793139-6D2D-47E2-9C25-3FFC4A4C73E1}" presName="rootConnector" presStyleLbl="node2" presStyleIdx="0" presStyleCnt="4"/>
      <dgm:spPr/>
    </dgm:pt>
    <dgm:pt modelId="{79947655-05DB-4532-BBE8-BA63BF01CF4A}" type="pres">
      <dgm:prSet presAssocID="{07793139-6D2D-47E2-9C25-3FFC4A4C73E1}" presName="hierChild4" presStyleCnt="0"/>
      <dgm:spPr/>
    </dgm:pt>
    <dgm:pt modelId="{B02FE301-CC5A-46D1-B55F-E9272595B764}" type="pres">
      <dgm:prSet presAssocID="{07793139-6D2D-47E2-9C25-3FFC4A4C73E1}" presName="hierChild5" presStyleCnt="0"/>
      <dgm:spPr/>
    </dgm:pt>
    <dgm:pt modelId="{01EBAF50-4C39-4446-A52D-F370ABFFD217}" type="pres">
      <dgm:prSet presAssocID="{B069E342-673E-4BD9-B531-49F1A3E47ACE}" presName="Name37" presStyleLbl="parChTrans1D2" presStyleIdx="1" presStyleCnt="4"/>
      <dgm:spPr/>
    </dgm:pt>
    <dgm:pt modelId="{3F48FEB0-150E-481F-ADAB-15467D85439B}" type="pres">
      <dgm:prSet presAssocID="{E69BDE6D-D792-4951-9F8D-9CD94BD60D66}" presName="hierRoot2" presStyleCnt="0">
        <dgm:presLayoutVars>
          <dgm:hierBranch val="init"/>
        </dgm:presLayoutVars>
      </dgm:prSet>
      <dgm:spPr/>
    </dgm:pt>
    <dgm:pt modelId="{6D69C785-AB9E-45F4-B5D4-4256FBCFE41F}" type="pres">
      <dgm:prSet presAssocID="{E69BDE6D-D792-4951-9F8D-9CD94BD60D66}" presName="rootComposite" presStyleCnt="0"/>
      <dgm:spPr/>
    </dgm:pt>
    <dgm:pt modelId="{1624402B-FF0A-4A0B-AF11-9830E75FD07B}" type="pres">
      <dgm:prSet presAssocID="{E69BDE6D-D792-4951-9F8D-9CD94BD60D66}" presName="rootText" presStyleLbl="node2" presStyleIdx="1" presStyleCnt="4">
        <dgm:presLayoutVars>
          <dgm:chPref val="3"/>
        </dgm:presLayoutVars>
      </dgm:prSet>
      <dgm:spPr/>
    </dgm:pt>
    <dgm:pt modelId="{010B6F78-FDFA-416F-A8CD-40A975D8DA9D}" type="pres">
      <dgm:prSet presAssocID="{E69BDE6D-D792-4951-9F8D-9CD94BD60D66}" presName="rootConnector" presStyleLbl="node2" presStyleIdx="1" presStyleCnt="4"/>
      <dgm:spPr/>
    </dgm:pt>
    <dgm:pt modelId="{0C717443-7109-4A5E-934E-F854657A8726}" type="pres">
      <dgm:prSet presAssocID="{E69BDE6D-D792-4951-9F8D-9CD94BD60D66}" presName="hierChild4" presStyleCnt="0"/>
      <dgm:spPr/>
    </dgm:pt>
    <dgm:pt modelId="{0B5BB587-6339-4135-9E6A-10643CE216B7}" type="pres">
      <dgm:prSet presAssocID="{E69BDE6D-D792-4951-9F8D-9CD94BD60D66}" presName="hierChild5" presStyleCnt="0"/>
      <dgm:spPr/>
    </dgm:pt>
    <dgm:pt modelId="{890437C8-4201-4D46-B4CF-FA760C260DC4}" type="pres">
      <dgm:prSet presAssocID="{C79A4246-41EF-4285-BD31-47D980E7B4BE}" presName="Name37" presStyleLbl="parChTrans1D2" presStyleIdx="2" presStyleCnt="4"/>
      <dgm:spPr/>
    </dgm:pt>
    <dgm:pt modelId="{C03B6981-2088-4144-8234-22883B529C64}" type="pres">
      <dgm:prSet presAssocID="{9A6DC553-6E34-4CB2-94E0-276E7BCFE179}" presName="hierRoot2" presStyleCnt="0">
        <dgm:presLayoutVars>
          <dgm:hierBranch val="init"/>
        </dgm:presLayoutVars>
      </dgm:prSet>
      <dgm:spPr/>
    </dgm:pt>
    <dgm:pt modelId="{93681D62-D90D-4177-8B62-DFEA58088A77}" type="pres">
      <dgm:prSet presAssocID="{9A6DC553-6E34-4CB2-94E0-276E7BCFE179}" presName="rootComposite" presStyleCnt="0"/>
      <dgm:spPr/>
    </dgm:pt>
    <dgm:pt modelId="{0EF3A675-C0BD-4196-B07A-16D78B2B4213}" type="pres">
      <dgm:prSet presAssocID="{9A6DC553-6E34-4CB2-94E0-276E7BCFE179}" presName="rootText" presStyleLbl="node2" presStyleIdx="2" presStyleCnt="4">
        <dgm:presLayoutVars>
          <dgm:chPref val="3"/>
        </dgm:presLayoutVars>
      </dgm:prSet>
      <dgm:spPr/>
    </dgm:pt>
    <dgm:pt modelId="{6E4FB24A-D5DA-49DF-A10B-8969F0B5AD15}" type="pres">
      <dgm:prSet presAssocID="{9A6DC553-6E34-4CB2-94E0-276E7BCFE179}" presName="rootConnector" presStyleLbl="node2" presStyleIdx="2" presStyleCnt="4"/>
      <dgm:spPr/>
    </dgm:pt>
    <dgm:pt modelId="{647E03CF-94B3-4AFA-B061-1126E3741993}" type="pres">
      <dgm:prSet presAssocID="{9A6DC553-6E34-4CB2-94E0-276E7BCFE179}" presName="hierChild4" presStyleCnt="0"/>
      <dgm:spPr/>
    </dgm:pt>
    <dgm:pt modelId="{19FC3738-059F-43A1-BD15-8CFB64442A70}" type="pres">
      <dgm:prSet presAssocID="{9A6DC553-6E34-4CB2-94E0-276E7BCFE179}" presName="hierChild5" presStyleCnt="0"/>
      <dgm:spPr/>
    </dgm:pt>
    <dgm:pt modelId="{EA037338-F6DC-4470-B2A0-E5A4A826DDED}" type="pres">
      <dgm:prSet presAssocID="{0B3FF898-3108-44E6-A152-E853C7ED237F}" presName="Name37" presStyleLbl="parChTrans1D2" presStyleIdx="3" presStyleCnt="4"/>
      <dgm:spPr/>
    </dgm:pt>
    <dgm:pt modelId="{D75F6615-160B-4D37-B9D9-DA49A630E6A5}" type="pres">
      <dgm:prSet presAssocID="{BD12BA68-01C8-40BA-8F42-1A7224E38092}" presName="hierRoot2" presStyleCnt="0">
        <dgm:presLayoutVars>
          <dgm:hierBranch val="init"/>
        </dgm:presLayoutVars>
      </dgm:prSet>
      <dgm:spPr/>
    </dgm:pt>
    <dgm:pt modelId="{A777590C-16AF-45B6-AF9D-8F934C655CE0}" type="pres">
      <dgm:prSet presAssocID="{BD12BA68-01C8-40BA-8F42-1A7224E38092}" presName="rootComposite" presStyleCnt="0"/>
      <dgm:spPr/>
    </dgm:pt>
    <dgm:pt modelId="{E6C35436-86DD-496C-A72A-DCFD1374F07B}" type="pres">
      <dgm:prSet presAssocID="{BD12BA68-01C8-40BA-8F42-1A7224E38092}" presName="rootText" presStyleLbl="node2" presStyleIdx="3" presStyleCnt="4">
        <dgm:presLayoutVars>
          <dgm:chPref val="3"/>
        </dgm:presLayoutVars>
      </dgm:prSet>
      <dgm:spPr/>
    </dgm:pt>
    <dgm:pt modelId="{DE2937D5-4F66-4473-9165-76F7A2BA42EF}" type="pres">
      <dgm:prSet presAssocID="{BD12BA68-01C8-40BA-8F42-1A7224E38092}" presName="rootConnector" presStyleLbl="node2" presStyleIdx="3" presStyleCnt="4"/>
      <dgm:spPr/>
    </dgm:pt>
    <dgm:pt modelId="{C91EFC12-D938-4027-A084-A80AD60F40DB}" type="pres">
      <dgm:prSet presAssocID="{BD12BA68-01C8-40BA-8F42-1A7224E38092}" presName="hierChild4" presStyleCnt="0"/>
      <dgm:spPr/>
    </dgm:pt>
    <dgm:pt modelId="{86EE034A-CB6C-4E4D-800F-D6DDE26A3612}" type="pres">
      <dgm:prSet presAssocID="{BD12BA68-01C8-40BA-8F42-1A7224E38092}" presName="hierChild5" presStyleCnt="0"/>
      <dgm:spPr/>
    </dgm:pt>
    <dgm:pt modelId="{E981E2AD-3F04-4CFF-BFC1-E74DECD095ED}" type="pres">
      <dgm:prSet presAssocID="{A4796AA2-5C40-40CD-9398-7FAB8BD2D504}" presName="hierChild3" presStyleCnt="0"/>
      <dgm:spPr/>
    </dgm:pt>
  </dgm:ptLst>
  <dgm:cxnLst>
    <dgm:cxn modelId="{632FA502-B02C-485B-B334-4E9598D310E2}" srcId="{A4796AA2-5C40-40CD-9398-7FAB8BD2D504}" destId="{BD12BA68-01C8-40BA-8F42-1A7224E38092}" srcOrd="3" destOrd="0" parTransId="{0B3FF898-3108-44E6-A152-E853C7ED237F}" sibTransId="{05C9DB7B-2F21-4504-9D49-F6ABB46BA763}"/>
    <dgm:cxn modelId="{12E9A40A-C0BF-4AD3-AB77-D770B46B2024}" type="presOf" srcId="{9A6DC553-6E34-4CB2-94E0-276E7BCFE179}" destId="{6E4FB24A-D5DA-49DF-A10B-8969F0B5AD15}" srcOrd="1" destOrd="0" presId="urn:microsoft.com/office/officeart/2005/8/layout/orgChart1"/>
    <dgm:cxn modelId="{407C0922-575F-48F5-83B2-1887734C9B38}" type="presOf" srcId="{07793139-6D2D-47E2-9C25-3FFC4A4C73E1}" destId="{5464F612-FA92-44E2-9389-FA205CFE91CA}" srcOrd="0" destOrd="0" presId="urn:microsoft.com/office/officeart/2005/8/layout/orgChart1"/>
    <dgm:cxn modelId="{211AE22B-D3A0-4BDB-845E-E7388F877D4C}" type="presOf" srcId="{C79A4246-41EF-4285-BD31-47D980E7B4BE}" destId="{890437C8-4201-4D46-B4CF-FA760C260DC4}" srcOrd="0" destOrd="0" presId="urn:microsoft.com/office/officeart/2005/8/layout/orgChart1"/>
    <dgm:cxn modelId="{FBE01739-F30A-4ABD-AB04-C92A07173091}" type="presOf" srcId="{B069E342-673E-4BD9-B531-49F1A3E47ACE}" destId="{01EBAF50-4C39-4446-A52D-F370ABFFD217}" srcOrd="0" destOrd="0" presId="urn:microsoft.com/office/officeart/2005/8/layout/orgChart1"/>
    <dgm:cxn modelId="{FA32A13B-939C-41E7-8B22-B6943CDE9D4F}" type="presOf" srcId="{0B3FF898-3108-44E6-A152-E853C7ED237F}" destId="{EA037338-F6DC-4470-B2A0-E5A4A826DDED}" srcOrd="0" destOrd="0" presId="urn:microsoft.com/office/officeart/2005/8/layout/orgChart1"/>
    <dgm:cxn modelId="{6A1E665C-3E61-48F2-B6DA-C56BC711183B}" type="presOf" srcId="{E69BDE6D-D792-4951-9F8D-9CD94BD60D66}" destId="{010B6F78-FDFA-416F-A8CD-40A975D8DA9D}" srcOrd="1" destOrd="0" presId="urn:microsoft.com/office/officeart/2005/8/layout/orgChart1"/>
    <dgm:cxn modelId="{3767C05D-7F2C-41C0-A60A-0A34338293C3}" srcId="{4F3BAD73-016E-47A9-A2C1-29D5F256D616}" destId="{A4796AA2-5C40-40CD-9398-7FAB8BD2D504}" srcOrd="0" destOrd="0" parTransId="{57DFBC86-A9C9-492F-922E-1EA872F64A20}" sibTransId="{7A472A22-4433-464E-AB79-241407CF7719}"/>
    <dgm:cxn modelId="{406AC841-64D7-485D-B06A-0D3F199B4449}" srcId="{A4796AA2-5C40-40CD-9398-7FAB8BD2D504}" destId="{07793139-6D2D-47E2-9C25-3FFC4A4C73E1}" srcOrd="0" destOrd="0" parTransId="{9495BA32-4135-498F-BBEA-218998C13047}" sibTransId="{62D47C95-E38D-4231-B92E-827D891AAFF2}"/>
    <dgm:cxn modelId="{5CA1EB62-58DF-44E1-A402-284982D17C7C}" type="presOf" srcId="{A4796AA2-5C40-40CD-9398-7FAB8BD2D504}" destId="{5CCB5A32-F0C9-46E3-AA03-4E5A8FF7CC50}" srcOrd="0" destOrd="0" presId="urn:microsoft.com/office/officeart/2005/8/layout/orgChart1"/>
    <dgm:cxn modelId="{D4F16A70-C817-424A-B49A-CEAF8B374D7D}" type="presOf" srcId="{A4796AA2-5C40-40CD-9398-7FAB8BD2D504}" destId="{D9AE0A69-D50D-480D-A80A-4C7EFECE8F4A}" srcOrd="1" destOrd="0" presId="urn:microsoft.com/office/officeart/2005/8/layout/orgChart1"/>
    <dgm:cxn modelId="{6C29D558-3D03-4BBB-8072-F7D62AF96E46}" type="presOf" srcId="{BD12BA68-01C8-40BA-8F42-1A7224E38092}" destId="{E6C35436-86DD-496C-A72A-DCFD1374F07B}" srcOrd="0" destOrd="0" presId="urn:microsoft.com/office/officeart/2005/8/layout/orgChart1"/>
    <dgm:cxn modelId="{A2A82D7A-7196-4976-AA82-B1731D6A1FFA}" type="presOf" srcId="{9A6DC553-6E34-4CB2-94E0-276E7BCFE179}" destId="{0EF3A675-C0BD-4196-B07A-16D78B2B4213}" srcOrd="0" destOrd="0" presId="urn:microsoft.com/office/officeart/2005/8/layout/orgChart1"/>
    <dgm:cxn modelId="{7873B68F-FBFB-4A7A-A94D-2AA2BACA92C7}" srcId="{A4796AA2-5C40-40CD-9398-7FAB8BD2D504}" destId="{9A6DC553-6E34-4CB2-94E0-276E7BCFE179}" srcOrd="2" destOrd="0" parTransId="{C79A4246-41EF-4285-BD31-47D980E7B4BE}" sibTransId="{C6B8EE11-58F9-49C5-B9E8-1212794B305E}"/>
    <dgm:cxn modelId="{E8E63099-48B1-4A46-81E7-00B6799F3543}" type="presOf" srcId="{4F3BAD73-016E-47A9-A2C1-29D5F256D616}" destId="{DC3336B7-06BC-49D2-9495-33E700857A5E}" srcOrd="0" destOrd="0" presId="urn:microsoft.com/office/officeart/2005/8/layout/orgChart1"/>
    <dgm:cxn modelId="{F47D5D9B-2169-4144-913A-7FA38BD3EFB8}" srcId="{A4796AA2-5C40-40CD-9398-7FAB8BD2D504}" destId="{E69BDE6D-D792-4951-9F8D-9CD94BD60D66}" srcOrd="1" destOrd="0" parTransId="{B069E342-673E-4BD9-B531-49F1A3E47ACE}" sibTransId="{7667F07B-171F-40D1-9437-1CE649BF1441}"/>
    <dgm:cxn modelId="{41EF459B-110A-4922-ADEC-E56C3F1C653F}" type="presOf" srcId="{E69BDE6D-D792-4951-9F8D-9CD94BD60D66}" destId="{1624402B-FF0A-4A0B-AF11-9830E75FD07B}" srcOrd="0" destOrd="0" presId="urn:microsoft.com/office/officeart/2005/8/layout/orgChart1"/>
    <dgm:cxn modelId="{3F68E3AD-E89D-4AC1-8E08-31F48096B8A0}" type="presOf" srcId="{BD12BA68-01C8-40BA-8F42-1A7224E38092}" destId="{DE2937D5-4F66-4473-9165-76F7A2BA42EF}" srcOrd="1" destOrd="0" presId="urn:microsoft.com/office/officeart/2005/8/layout/orgChart1"/>
    <dgm:cxn modelId="{58565DEA-2564-466B-BCDB-DB8D33235632}" type="presOf" srcId="{07793139-6D2D-47E2-9C25-3FFC4A4C73E1}" destId="{6C19154F-BAE7-497C-8FB4-164213306187}" srcOrd="1" destOrd="0" presId="urn:microsoft.com/office/officeart/2005/8/layout/orgChart1"/>
    <dgm:cxn modelId="{F22B7AEA-EEB2-4396-8765-E22C4EEBA480}" type="presOf" srcId="{9495BA32-4135-498F-BBEA-218998C13047}" destId="{DB42F934-A23E-4F31-BDA8-425D5BF1A0E5}" srcOrd="0" destOrd="0" presId="urn:microsoft.com/office/officeart/2005/8/layout/orgChart1"/>
    <dgm:cxn modelId="{46129891-A014-4104-8509-C700BB8B1741}" type="presParOf" srcId="{DC3336B7-06BC-49D2-9495-33E700857A5E}" destId="{70C2D15F-6979-429C-AE50-AD79679DE1A4}" srcOrd="0" destOrd="0" presId="urn:microsoft.com/office/officeart/2005/8/layout/orgChart1"/>
    <dgm:cxn modelId="{EC58E38E-EAF7-47DA-877F-320D55F0CA9E}" type="presParOf" srcId="{70C2D15F-6979-429C-AE50-AD79679DE1A4}" destId="{128FF5F5-BBB6-4F8C-9365-F964166F9A81}" srcOrd="0" destOrd="0" presId="urn:microsoft.com/office/officeart/2005/8/layout/orgChart1"/>
    <dgm:cxn modelId="{8A874E08-E85C-4437-B8E2-C7A4FFD0A597}" type="presParOf" srcId="{128FF5F5-BBB6-4F8C-9365-F964166F9A81}" destId="{5CCB5A32-F0C9-46E3-AA03-4E5A8FF7CC50}" srcOrd="0" destOrd="0" presId="urn:microsoft.com/office/officeart/2005/8/layout/orgChart1"/>
    <dgm:cxn modelId="{D8A45E3B-64E6-4B54-A632-9FC3F4BC78A6}" type="presParOf" srcId="{128FF5F5-BBB6-4F8C-9365-F964166F9A81}" destId="{D9AE0A69-D50D-480D-A80A-4C7EFECE8F4A}" srcOrd="1" destOrd="0" presId="urn:microsoft.com/office/officeart/2005/8/layout/orgChart1"/>
    <dgm:cxn modelId="{09A4CBCB-0A53-4EAB-BF5C-8F7662418F30}" type="presParOf" srcId="{70C2D15F-6979-429C-AE50-AD79679DE1A4}" destId="{F3B7AEE8-0DE8-4288-98F4-206C9D91A070}" srcOrd="1" destOrd="0" presId="urn:microsoft.com/office/officeart/2005/8/layout/orgChart1"/>
    <dgm:cxn modelId="{8E91BAAC-6F4E-49A6-BDCB-0652C84476FF}" type="presParOf" srcId="{F3B7AEE8-0DE8-4288-98F4-206C9D91A070}" destId="{DB42F934-A23E-4F31-BDA8-425D5BF1A0E5}" srcOrd="0" destOrd="0" presId="urn:microsoft.com/office/officeart/2005/8/layout/orgChart1"/>
    <dgm:cxn modelId="{EB117041-6020-42AD-9A1B-012E7C40C392}" type="presParOf" srcId="{F3B7AEE8-0DE8-4288-98F4-206C9D91A070}" destId="{7F465D35-E219-4AED-9C99-7D267DD4E5D6}" srcOrd="1" destOrd="0" presId="urn:microsoft.com/office/officeart/2005/8/layout/orgChart1"/>
    <dgm:cxn modelId="{D1314360-624D-4E86-BC35-FA2E1C876FAE}" type="presParOf" srcId="{7F465D35-E219-4AED-9C99-7D267DD4E5D6}" destId="{0F5F3C8A-24AA-4C6F-86F9-B5A3CB527FC1}" srcOrd="0" destOrd="0" presId="urn:microsoft.com/office/officeart/2005/8/layout/orgChart1"/>
    <dgm:cxn modelId="{28AD59E8-EDA9-4FBA-87F3-33F371DB7BD0}" type="presParOf" srcId="{0F5F3C8A-24AA-4C6F-86F9-B5A3CB527FC1}" destId="{5464F612-FA92-44E2-9389-FA205CFE91CA}" srcOrd="0" destOrd="0" presId="urn:microsoft.com/office/officeart/2005/8/layout/orgChart1"/>
    <dgm:cxn modelId="{0CB06036-11D6-442C-A166-7E19ECB56806}" type="presParOf" srcId="{0F5F3C8A-24AA-4C6F-86F9-B5A3CB527FC1}" destId="{6C19154F-BAE7-497C-8FB4-164213306187}" srcOrd="1" destOrd="0" presId="urn:microsoft.com/office/officeart/2005/8/layout/orgChart1"/>
    <dgm:cxn modelId="{57EEED29-4340-4D11-A9A7-CD763EC8D91D}" type="presParOf" srcId="{7F465D35-E219-4AED-9C99-7D267DD4E5D6}" destId="{79947655-05DB-4532-BBE8-BA63BF01CF4A}" srcOrd="1" destOrd="0" presId="urn:microsoft.com/office/officeart/2005/8/layout/orgChart1"/>
    <dgm:cxn modelId="{79E1249C-4192-4A18-8DE1-2031E38AC137}" type="presParOf" srcId="{7F465D35-E219-4AED-9C99-7D267DD4E5D6}" destId="{B02FE301-CC5A-46D1-B55F-E9272595B764}" srcOrd="2" destOrd="0" presId="urn:microsoft.com/office/officeart/2005/8/layout/orgChart1"/>
    <dgm:cxn modelId="{DACFB007-29D7-46E7-8044-758DED8AD5DF}" type="presParOf" srcId="{F3B7AEE8-0DE8-4288-98F4-206C9D91A070}" destId="{01EBAF50-4C39-4446-A52D-F370ABFFD217}" srcOrd="2" destOrd="0" presId="urn:microsoft.com/office/officeart/2005/8/layout/orgChart1"/>
    <dgm:cxn modelId="{EABE5048-E0DA-442D-95D6-DDF0C312922E}" type="presParOf" srcId="{F3B7AEE8-0DE8-4288-98F4-206C9D91A070}" destId="{3F48FEB0-150E-481F-ADAB-15467D85439B}" srcOrd="3" destOrd="0" presId="urn:microsoft.com/office/officeart/2005/8/layout/orgChart1"/>
    <dgm:cxn modelId="{E9C2FE8F-B31A-46EB-9AD0-DE6E66304DDC}" type="presParOf" srcId="{3F48FEB0-150E-481F-ADAB-15467D85439B}" destId="{6D69C785-AB9E-45F4-B5D4-4256FBCFE41F}" srcOrd="0" destOrd="0" presId="urn:microsoft.com/office/officeart/2005/8/layout/orgChart1"/>
    <dgm:cxn modelId="{575FD086-CEE5-4A3D-8C63-54FE4D7DBCF7}" type="presParOf" srcId="{6D69C785-AB9E-45F4-B5D4-4256FBCFE41F}" destId="{1624402B-FF0A-4A0B-AF11-9830E75FD07B}" srcOrd="0" destOrd="0" presId="urn:microsoft.com/office/officeart/2005/8/layout/orgChart1"/>
    <dgm:cxn modelId="{E0F2B25C-1705-4F40-8D7F-F2A38E4A72E0}" type="presParOf" srcId="{6D69C785-AB9E-45F4-B5D4-4256FBCFE41F}" destId="{010B6F78-FDFA-416F-A8CD-40A975D8DA9D}" srcOrd="1" destOrd="0" presId="urn:microsoft.com/office/officeart/2005/8/layout/orgChart1"/>
    <dgm:cxn modelId="{6EA73353-D0E6-4A60-8D41-A7BDACC90D45}" type="presParOf" srcId="{3F48FEB0-150E-481F-ADAB-15467D85439B}" destId="{0C717443-7109-4A5E-934E-F854657A8726}" srcOrd="1" destOrd="0" presId="urn:microsoft.com/office/officeart/2005/8/layout/orgChart1"/>
    <dgm:cxn modelId="{31461A5C-5FF8-4B5B-91D9-BA89D83F4898}" type="presParOf" srcId="{3F48FEB0-150E-481F-ADAB-15467D85439B}" destId="{0B5BB587-6339-4135-9E6A-10643CE216B7}" srcOrd="2" destOrd="0" presId="urn:microsoft.com/office/officeart/2005/8/layout/orgChart1"/>
    <dgm:cxn modelId="{FF13867A-EE90-45EF-AE86-460839210E34}" type="presParOf" srcId="{F3B7AEE8-0DE8-4288-98F4-206C9D91A070}" destId="{890437C8-4201-4D46-B4CF-FA760C260DC4}" srcOrd="4" destOrd="0" presId="urn:microsoft.com/office/officeart/2005/8/layout/orgChart1"/>
    <dgm:cxn modelId="{45677BBD-564F-4624-B591-61AA5EFAB792}" type="presParOf" srcId="{F3B7AEE8-0DE8-4288-98F4-206C9D91A070}" destId="{C03B6981-2088-4144-8234-22883B529C64}" srcOrd="5" destOrd="0" presId="urn:microsoft.com/office/officeart/2005/8/layout/orgChart1"/>
    <dgm:cxn modelId="{1B2799BF-76DA-4690-BA73-A3DC9BF8790B}" type="presParOf" srcId="{C03B6981-2088-4144-8234-22883B529C64}" destId="{93681D62-D90D-4177-8B62-DFEA58088A77}" srcOrd="0" destOrd="0" presId="urn:microsoft.com/office/officeart/2005/8/layout/orgChart1"/>
    <dgm:cxn modelId="{B4BDECDD-293C-4C3D-9A7E-11E76C7CE4B5}" type="presParOf" srcId="{93681D62-D90D-4177-8B62-DFEA58088A77}" destId="{0EF3A675-C0BD-4196-B07A-16D78B2B4213}" srcOrd="0" destOrd="0" presId="urn:microsoft.com/office/officeart/2005/8/layout/orgChart1"/>
    <dgm:cxn modelId="{9821D92D-997A-4DF3-A068-62E8382AC228}" type="presParOf" srcId="{93681D62-D90D-4177-8B62-DFEA58088A77}" destId="{6E4FB24A-D5DA-49DF-A10B-8969F0B5AD15}" srcOrd="1" destOrd="0" presId="urn:microsoft.com/office/officeart/2005/8/layout/orgChart1"/>
    <dgm:cxn modelId="{22AF24CF-3E1B-483E-9CDE-FDA4EA5FE869}" type="presParOf" srcId="{C03B6981-2088-4144-8234-22883B529C64}" destId="{647E03CF-94B3-4AFA-B061-1126E3741993}" srcOrd="1" destOrd="0" presId="urn:microsoft.com/office/officeart/2005/8/layout/orgChart1"/>
    <dgm:cxn modelId="{E82ABABC-E233-49F5-88F1-E676A11EC039}" type="presParOf" srcId="{C03B6981-2088-4144-8234-22883B529C64}" destId="{19FC3738-059F-43A1-BD15-8CFB64442A70}" srcOrd="2" destOrd="0" presId="urn:microsoft.com/office/officeart/2005/8/layout/orgChart1"/>
    <dgm:cxn modelId="{4888CB6B-15B7-4D58-B8C5-C05AD490122A}" type="presParOf" srcId="{F3B7AEE8-0DE8-4288-98F4-206C9D91A070}" destId="{EA037338-F6DC-4470-B2A0-E5A4A826DDED}" srcOrd="6" destOrd="0" presId="urn:microsoft.com/office/officeart/2005/8/layout/orgChart1"/>
    <dgm:cxn modelId="{AD2D3A93-F4D9-4AF9-80A6-0A3C1186C98D}" type="presParOf" srcId="{F3B7AEE8-0DE8-4288-98F4-206C9D91A070}" destId="{D75F6615-160B-4D37-B9D9-DA49A630E6A5}" srcOrd="7" destOrd="0" presId="urn:microsoft.com/office/officeart/2005/8/layout/orgChart1"/>
    <dgm:cxn modelId="{A8AB7000-0C4B-48DD-B978-B25B48A3D536}" type="presParOf" srcId="{D75F6615-160B-4D37-B9D9-DA49A630E6A5}" destId="{A777590C-16AF-45B6-AF9D-8F934C655CE0}" srcOrd="0" destOrd="0" presId="urn:microsoft.com/office/officeart/2005/8/layout/orgChart1"/>
    <dgm:cxn modelId="{CAF24B0A-A3C1-4629-BC5B-3E22B9085C2B}" type="presParOf" srcId="{A777590C-16AF-45B6-AF9D-8F934C655CE0}" destId="{E6C35436-86DD-496C-A72A-DCFD1374F07B}" srcOrd="0" destOrd="0" presId="urn:microsoft.com/office/officeart/2005/8/layout/orgChart1"/>
    <dgm:cxn modelId="{04FB68F6-D21F-4A5A-815C-234E9BF02BDD}" type="presParOf" srcId="{A777590C-16AF-45B6-AF9D-8F934C655CE0}" destId="{DE2937D5-4F66-4473-9165-76F7A2BA42EF}" srcOrd="1" destOrd="0" presId="urn:microsoft.com/office/officeart/2005/8/layout/orgChart1"/>
    <dgm:cxn modelId="{061671E4-0C71-45AA-B0A0-DD08A3DBFE5F}" type="presParOf" srcId="{D75F6615-160B-4D37-B9D9-DA49A630E6A5}" destId="{C91EFC12-D938-4027-A084-A80AD60F40DB}" srcOrd="1" destOrd="0" presId="urn:microsoft.com/office/officeart/2005/8/layout/orgChart1"/>
    <dgm:cxn modelId="{66B430A6-D1A8-4092-8506-F6880364261F}" type="presParOf" srcId="{D75F6615-160B-4D37-B9D9-DA49A630E6A5}" destId="{86EE034A-CB6C-4E4D-800F-D6DDE26A3612}" srcOrd="2" destOrd="0" presId="urn:microsoft.com/office/officeart/2005/8/layout/orgChart1"/>
    <dgm:cxn modelId="{7D33CDE4-0453-4145-8D63-222AED701779}" type="presParOf" srcId="{70C2D15F-6979-429C-AE50-AD79679DE1A4}" destId="{E981E2AD-3F04-4CFF-BFC1-E74DECD095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D3C32-6027-486A-B9A2-089FEC909B1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pt-BR"/>
        </a:p>
      </dgm:t>
    </dgm:pt>
    <dgm:pt modelId="{2AA360D1-EFCE-43B7-92F6-3C75A5D48B04}">
      <dgm:prSet phldrT="[Texto]"/>
      <dgm:spPr>
        <a:solidFill>
          <a:schemeClr val="tx1"/>
        </a:solidFill>
      </dgm:spPr>
      <dgm:t>
        <a:bodyPr/>
        <a:lstStyle/>
        <a:p>
          <a:r>
            <a:rPr lang="pt-BR" dirty="0"/>
            <a:t>Sistema de Fluxo de Caixa</a:t>
          </a:r>
        </a:p>
      </dgm:t>
    </dgm:pt>
    <dgm:pt modelId="{74D77A88-13F2-4840-BA67-6471D6F6FBD3}" type="parTrans" cxnId="{15F77226-DDD0-4819-AD58-35D930594EA7}">
      <dgm:prSet/>
      <dgm:spPr/>
      <dgm:t>
        <a:bodyPr/>
        <a:lstStyle/>
        <a:p>
          <a:endParaRPr lang="pt-BR"/>
        </a:p>
      </dgm:t>
    </dgm:pt>
    <dgm:pt modelId="{9DF891EA-5E7A-4564-886B-4B281F9FC837}" type="sibTrans" cxnId="{15F77226-DDD0-4819-AD58-35D930594EA7}">
      <dgm:prSet/>
      <dgm:spPr/>
      <dgm:t>
        <a:bodyPr/>
        <a:lstStyle/>
        <a:p>
          <a:endParaRPr lang="pt-BR"/>
        </a:p>
      </dgm:t>
    </dgm:pt>
    <dgm:pt modelId="{DBD360D1-1957-4B8E-92A7-66D86B9AE23D}">
      <dgm:prSet phldrT="[Texto]"/>
      <dgm:spPr/>
      <dgm:t>
        <a:bodyPr/>
        <a:lstStyle/>
        <a:p>
          <a:r>
            <a:rPr lang="pt-BR" dirty="0"/>
            <a:t>Conta</a:t>
          </a:r>
        </a:p>
      </dgm:t>
    </dgm:pt>
    <dgm:pt modelId="{4F5A6AEE-7185-4766-8FD3-8DA707793749}" type="parTrans" cxnId="{D9F2DB87-AA73-4CA6-BE98-73CDCCC93ED6}">
      <dgm:prSet/>
      <dgm:spPr/>
      <dgm:t>
        <a:bodyPr/>
        <a:lstStyle/>
        <a:p>
          <a:endParaRPr lang="pt-BR"/>
        </a:p>
      </dgm:t>
    </dgm:pt>
    <dgm:pt modelId="{46F2D98B-DEC9-4B6D-81CA-4983AF100D3A}" type="sibTrans" cxnId="{D9F2DB87-AA73-4CA6-BE98-73CDCCC93ED6}">
      <dgm:prSet/>
      <dgm:spPr/>
      <dgm:t>
        <a:bodyPr/>
        <a:lstStyle/>
        <a:p>
          <a:endParaRPr lang="pt-BR"/>
        </a:p>
      </dgm:t>
    </dgm:pt>
    <dgm:pt modelId="{4174ACBF-CDF2-4E3D-8DA0-C0EA068ABC60}">
      <dgm:prSet phldrT="[Texto]"/>
      <dgm:spPr>
        <a:solidFill>
          <a:schemeClr val="accent3">
            <a:lumMod val="75000"/>
          </a:schemeClr>
        </a:solidFill>
      </dgm:spPr>
      <dgm:t>
        <a:bodyPr/>
        <a:lstStyle/>
        <a:p>
          <a:r>
            <a:rPr lang="pt-BR" dirty="0"/>
            <a:t>Conta de Água</a:t>
          </a:r>
        </a:p>
      </dgm:t>
    </dgm:pt>
    <dgm:pt modelId="{063D373A-7B93-46E5-8E10-82D605ED9404}" type="parTrans" cxnId="{B9B2EB29-DFC6-4B0E-A026-60F39D20E8FD}">
      <dgm:prSet/>
      <dgm:spPr/>
      <dgm:t>
        <a:bodyPr/>
        <a:lstStyle/>
        <a:p>
          <a:endParaRPr lang="pt-BR"/>
        </a:p>
      </dgm:t>
    </dgm:pt>
    <dgm:pt modelId="{2E8300B1-9DCC-4B6B-B345-2F49FA8FCC96}" type="sibTrans" cxnId="{B9B2EB29-DFC6-4B0E-A026-60F39D20E8FD}">
      <dgm:prSet/>
      <dgm:spPr/>
      <dgm:t>
        <a:bodyPr/>
        <a:lstStyle/>
        <a:p>
          <a:endParaRPr lang="pt-BR"/>
        </a:p>
      </dgm:t>
    </dgm:pt>
    <dgm:pt modelId="{7A434250-5A57-4B53-B479-0BE5B62B8E32}">
      <dgm:prSet phldrT="[Texto]"/>
      <dgm:spPr>
        <a:solidFill>
          <a:schemeClr val="accent3">
            <a:lumMod val="75000"/>
          </a:schemeClr>
        </a:solidFill>
      </dgm:spPr>
      <dgm:t>
        <a:bodyPr/>
        <a:lstStyle/>
        <a:p>
          <a:r>
            <a:rPr lang="pt-BR" dirty="0"/>
            <a:t>Conta de Energia</a:t>
          </a:r>
        </a:p>
      </dgm:t>
    </dgm:pt>
    <dgm:pt modelId="{20BF56F1-74C0-477F-9A1E-D04935BF5B35}" type="parTrans" cxnId="{A1ED05BA-5DF3-43DC-BE91-BD786F392520}">
      <dgm:prSet/>
      <dgm:spPr/>
      <dgm:t>
        <a:bodyPr/>
        <a:lstStyle/>
        <a:p>
          <a:endParaRPr lang="pt-BR"/>
        </a:p>
      </dgm:t>
    </dgm:pt>
    <dgm:pt modelId="{B798A126-0E28-444F-8999-BF6E43BBB44C}" type="sibTrans" cxnId="{A1ED05BA-5DF3-43DC-BE91-BD786F392520}">
      <dgm:prSet/>
      <dgm:spPr/>
      <dgm:t>
        <a:bodyPr/>
        <a:lstStyle/>
        <a:p>
          <a:endParaRPr lang="pt-BR"/>
        </a:p>
      </dgm:t>
    </dgm:pt>
    <dgm:pt modelId="{E3215F8A-B472-4827-B1AC-8ADDFB362F44}">
      <dgm:prSet phldrT="[Texto]"/>
      <dgm:spPr>
        <a:solidFill>
          <a:schemeClr val="accent3">
            <a:lumMod val="75000"/>
          </a:schemeClr>
        </a:solidFill>
      </dgm:spPr>
      <dgm:t>
        <a:bodyPr/>
        <a:lstStyle/>
        <a:p>
          <a:r>
            <a:rPr lang="pt-BR" dirty="0"/>
            <a:t>Conta de Telefone</a:t>
          </a:r>
        </a:p>
      </dgm:t>
    </dgm:pt>
    <dgm:pt modelId="{1C6071D2-7131-4AC9-B3F9-6CB518188EC7}" type="parTrans" cxnId="{A9DDD8B9-D443-44E5-B57F-0CCD9A1572C3}">
      <dgm:prSet/>
      <dgm:spPr/>
      <dgm:t>
        <a:bodyPr/>
        <a:lstStyle/>
        <a:p>
          <a:endParaRPr lang="pt-BR"/>
        </a:p>
      </dgm:t>
    </dgm:pt>
    <dgm:pt modelId="{85605EE6-A643-4E0F-BEF8-D6379C38AD57}" type="sibTrans" cxnId="{A9DDD8B9-D443-44E5-B57F-0CCD9A1572C3}">
      <dgm:prSet/>
      <dgm:spPr/>
      <dgm:t>
        <a:bodyPr/>
        <a:lstStyle/>
        <a:p>
          <a:endParaRPr lang="pt-BR"/>
        </a:p>
      </dgm:t>
    </dgm:pt>
    <dgm:pt modelId="{549AB871-463F-439C-A94B-2DBB101C82D9}">
      <dgm:prSet phldrT="[Texto]"/>
      <dgm:spPr>
        <a:solidFill>
          <a:schemeClr val="accent5"/>
        </a:solidFill>
      </dgm:spPr>
      <dgm:t>
        <a:bodyPr/>
        <a:lstStyle/>
        <a:p>
          <a:r>
            <a:rPr lang="pt-BR" dirty="0"/>
            <a:t>Valor total</a:t>
          </a:r>
        </a:p>
      </dgm:t>
    </dgm:pt>
    <dgm:pt modelId="{5064B15C-AD15-46C3-A6E8-216F99720D04}" type="parTrans" cxnId="{8239BE7A-536E-439A-86A3-333E08E970ED}">
      <dgm:prSet/>
      <dgm:spPr/>
      <dgm:t>
        <a:bodyPr/>
        <a:lstStyle/>
        <a:p>
          <a:endParaRPr lang="pt-BR"/>
        </a:p>
      </dgm:t>
    </dgm:pt>
    <dgm:pt modelId="{0F55AEDF-E33E-46EF-B57C-A2AF0B5B4F2C}" type="sibTrans" cxnId="{8239BE7A-536E-439A-86A3-333E08E970ED}">
      <dgm:prSet/>
      <dgm:spPr/>
      <dgm:t>
        <a:bodyPr/>
        <a:lstStyle/>
        <a:p>
          <a:endParaRPr lang="pt-BR"/>
        </a:p>
      </dgm:t>
    </dgm:pt>
    <dgm:pt modelId="{88576B82-B109-46D2-BD6B-CD3373E8DB89}">
      <dgm:prSet phldrT="[Texto]"/>
      <dgm:spPr>
        <a:solidFill>
          <a:schemeClr val="accent5"/>
        </a:solidFill>
      </dgm:spPr>
      <dgm:t>
        <a:bodyPr/>
        <a:lstStyle/>
        <a:p>
          <a:r>
            <a:rPr lang="pt-BR" dirty="0"/>
            <a:t>Fornecedora</a:t>
          </a:r>
        </a:p>
      </dgm:t>
    </dgm:pt>
    <dgm:pt modelId="{2E705A55-2397-4987-9D3C-C779CDE3FB2C}" type="parTrans" cxnId="{90666FAD-D23B-476C-B958-016455457FD9}">
      <dgm:prSet/>
      <dgm:spPr/>
      <dgm:t>
        <a:bodyPr/>
        <a:lstStyle/>
        <a:p>
          <a:endParaRPr lang="pt-BR"/>
        </a:p>
      </dgm:t>
    </dgm:pt>
    <dgm:pt modelId="{F59B8B11-C2CF-4199-80DE-8FB11342897C}" type="sibTrans" cxnId="{90666FAD-D23B-476C-B958-016455457FD9}">
      <dgm:prSet/>
      <dgm:spPr/>
      <dgm:t>
        <a:bodyPr/>
        <a:lstStyle/>
        <a:p>
          <a:endParaRPr lang="pt-BR"/>
        </a:p>
      </dgm:t>
    </dgm:pt>
    <dgm:pt modelId="{4064D320-7CA4-4677-B42E-506DD29DD820}">
      <dgm:prSet phldrT="[Texto]"/>
      <dgm:spPr>
        <a:solidFill>
          <a:schemeClr val="accent5"/>
        </a:solidFill>
      </dgm:spPr>
      <dgm:t>
        <a:bodyPr/>
        <a:lstStyle/>
        <a:p>
          <a:r>
            <a:rPr lang="pt-BR" dirty="0"/>
            <a:t>Verificar Pagamento</a:t>
          </a:r>
        </a:p>
      </dgm:t>
    </dgm:pt>
    <dgm:pt modelId="{D1527F95-FAAA-4FBB-8AD2-F0C8341C4157}" type="parTrans" cxnId="{0846BE7A-4C7C-4094-96C6-4A7EA18702CF}">
      <dgm:prSet/>
      <dgm:spPr/>
      <dgm:t>
        <a:bodyPr/>
        <a:lstStyle/>
        <a:p>
          <a:endParaRPr lang="pt-BR"/>
        </a:p>
      </dgm:t>
    </dgm:pt>
    <dgm:pt modelId="{A880DFDC-9754-45BC-AF4F-0A8B1E9A1C68}" type="sibTrans" cxnId="{0846BE7A-4C7C-4094-96C6-4A7EA18702CF}">
      <dgm:prSet/>
      <dgm:spPr/>
      <dgm:t>
        <a:bodyPr/>
        <a:lstStyle/>
        <a:p>
          <a:endParaRPr lang="pt-BR"/>
        </a:p>
      </dgm:t>
    </dgm:pt>
    <dgm:pt modelId="{695C5C67-73D5-4C1A-9CCA-69B949173F68}">
      <dgm:prSet phldrT="[Texto]"/>
      <dgm:spPr>
        <a:solidFill>
          <a:schemeClr val="accent5"/>
        </a:solidFill>
      </dgm:spPr>
      <dgm:t>
        <a:bodyPr/>
        <a:lstStyle/>
        <a:p>
          <a:r>
            <a:rPr lang="pt-BR" dirty="0"/>
            <a:t>Calcular Multa</a:t>
          </a:r>
        </a:p>
      </dgm:t>
    </dgm:pt>
    <dgm:pt modelId="{011137E1-83EC-4D84-8D80-55E4B36061F9}" type="parTrans" cxnId="{EEDF4DC9-5A6C-40E4-994D-F21C5FD13CD4}">
      <dgm:prSet/>
      <dgm:spPr/>
      <dgm:t>
        <a:bodyPr/>
        <a:lstStyle/>
        <a:p>
          <a:endParaRPr lang="pt-BR"/>
        </a:p>
      </dgm:t>
    </dgm:pt>
    <dgm:pt modelId="{B8B0CB6E-2F28-4913-8847-97E91C8E3C47}" type="sibTrans" cxnId="{EEDF4DC9-5A6C-40E4-994D-F21C5FD13CD4}">
      <dgm:prSet/>
      <dgm:spPr/>
      <dgm:t>
        <a:bodyPr/>
        <a:lstStyle/>
        <a:p>
          <a:endParaRPr lang="pt-BR"/>
        </a:p>
      </dgm:t>
    </dgm:pt>
    <dgm:pt modelId="{6DA5B972-4BDF-433A-884B-C8F56B7C8236}" type="pres">
      <dgm:prSet presAssocID="{8FBD3C32-6027-486A-B9A2-089FEC909B11}" presName="diagram" presStyleCnt="0">
        <dgm:presLayoutVars>
          <dgm:chPref val="1"/>
          <dgm:dir/>
          <dgm:animOne val="branch"/>
          <dgm:animLvl val="lvl"/>
          <dgm:resizeHandles val="exact"/>
        </dgm:presLayoutVars>
      </dgm:prSet>
      <dgm:spPr/>
    </dgm:pt>
    <dgm:pt modelId="{0A16465E-D61E-4FB7-8A5E-7B872D885968}" type="pres">
      <dgm:prSet presAssocID="{2AA360D1-EFCE-43B7-92F6-3C75A5D48B04}" presName="root1" presStyleCnt="0"/>
      <dgm:spPr/>
    </dgm:pt>
    <dgm:pt modelId="{62E45680-1AB7-4F6C-9BA0-B60232B6F579}" type="pres">
      <dgm:prSet presAssocID="{2AA360D1-EFCE-43B7-92F6-3C75A5D48B04}" presName="LevelOneTextNode" presStyleLbl="node0" presStyleIdx="0" presStyleCnt="1">
        <dgm:presLayoutVars>
          <dgm:chPref val="3"/>
        </dgm:presLayoutVars>
      </dgm:prSet>
      <dgm:spPr/>
    </dgm:pt>
    <dgm:pt modelId="{E9E4E32D-D17C-4217-AED7-9B1471408B8A}" type="pres">
      <dgm:prSet presAssocID="{2AA360D1-EFCE-43B7-92F6-3C75A5D48B04}" presName="level2hierChild" presStyleCnt="0"/>
      <dgm:spPr/>
    </dgm:pt>
    <dgm:pt modelId="{33F43ECB-6AB1-4AF9-855E-BBF9737E37A3}" type="pres">
      <dgm:prSet presAssocID="{4F5A6AEE-7185-4766-8FD3-8DA707793749}" presName="conn2-1" presStyleLbl="parChTrans1D2" presStyleIdx="0" presStyleCnt="1"/>
      <dgm:spPr/>
    </dgm:pt>
    <dgm:pt modelId="{3E02A615-6888-4606-B20A-8C3EBEC3D39A}" type="pres">
      <dgm:prSet presAssocID="{4F5A6AEE-7185-4766-8FD3-8DA707793749}" presName="connTx" presStyleLbl="parChTrans1D2" presStyleIdx="0" presStyleCnt="1"/>
      <dgm:spPr/>
    </dgm:pt>
    <dgm:pt modelId="{3477556C-F796-4A03-8F7E-4FE646EBC8B6}" type="pres">
      <dgm:prSet presAssocID="{DBD360D1-1957-4B8E-92A7-66D86B9AE23D}" presName="root2" presStyleCnt="0"/>
      <dgm:spPr/>
    </dgm:pt>
    <dgm:pt modelId="{F22A7C34-A2B1-4516-97BF-7590464FF58E}" type="pres">
      <dgm:prSet presAssocID="{DBD360D1-1957-4B8E-92A7-66D86B9AE23D}" presName="LevelTwoTextNode" presStyleLbl="node2" presStyleIdx="0" presStyleCnt="1">
        <dgm:presLayoutVars>
          <dgm:chPref val="3"/>
        </dgm:presLayoutVars>
      </dgm:prSet>
      <dgm:spPr/>
    </dgm:pt>
    <dgm:pt modelId="{6F1A5BFC-1E69-4E4B-A6EB-04CE7D2398FE}" type="pres">
      <dgm:prSet presAssocID="{DBD360D1-1957-4B8E-92A7-66D86B9AE23D}" presName="level3hierChild" presStyleCnt="0"/>
      <dgm:spPr/>
    </dgm:pt>
    <dgm:pt modelId="{4A987485-1820-4D1C-BEF4-C4A65D9584D4}" type="pres">
      <dgm:prSet presAssocID="{063D373A-7B93-46E5-8E10-82D605ED9404}" presName="conn2-1" presStyleLbl="parChTrans1D3" presStyleIdx="0" presStyleCnt="3"/>
      <dgm:spPr/>
    </dgm:pt>
    <dgm:pt modelId="{A33808DE-3ECA-4D50-9224-868DF5532DEB}" type="pres">
      <dgm:prSet presAssocID="{063D373A-7B93-46E5-8E10-82D605ED9404}" presName="connTx" presStyleLbl="parChTrans1D3" presStyleIdx="0" presStyleCnt="3"/>
      <dgm:spPr/>
    </dgm:pt>
    <dgm:pt modelId="{AFB944F4-8427-4D16-A2F1-B22445D5FBA0}" type="pres">
      <dgm:prSet presAssocID="{4174ACBF-CDF2-4E3D-8DA0-C0EA068ABC60}" presName="root2" presStyleCnt="0"/>
      <dgm:spPr/>
    </dgm:pt>
    <dgm:pt modelId="{C87AF112-D2BF-426A-8E12-7EE0DF548FD1}" type="pres">
      <dgm:prSet presAssocID="{4174ACBF-CDF2-4E3D-8DA0-C0EA068ABC60}" presName="LevelTwoTextNode" presStyleLbl="node3" presStyleIdx="0" presStyleCnt="3">
        <dgm:presLayoutVars>
          <dgm:chPref val="3"/>
        </dgm:presLayoutVars>
      </dgm:prSet>
      <dgm:spPr/>
    </dgm:pt>
    <dgm:pt modelId="{17B19460-9FE6-41E7-8143-D96592267DA9}" type="pres">
      <dgm:prSet presAssocID="{4174ACBF-CDF2-4E3D-8DA0-C0EA068ABC60}" presName="level3hierChild" presStyleCnt="0"/>
      <dgm:spPr/>
    </dgm:pt>
    <dgm:pt modelId="{E29C9D00-6200-4BF0-BE85-971B1BD4000A}" type="pres">
      <dgm:prSet presAssocID="{5064B15C-AD15-46C3-A6E8-216F99720D04}" presName="conn2-1" presStyleLbl="parChTrans1D4" presStyleIdx="0" presStyleCnt="4"/>
      <dgm:spPr/>
    </dgm:pt>
    <dgm:pt modelId="{A5A9554D-ED52-4F47-BA1D-4AFB99A93B85}" type="pres">
      <dgm:prSet presAssocID="{5064B15C-AD15-46C3-A6E8-216F99720D04}" presName="connTx" presStyleLbl="parChTrans1D4" presStyleIdx="0" presStyleCnt="4"/>
      <dgm:spPr/>
    </dgm:pt>
    <dgm:pt modelId="{AE8FF7B9-50F0-44A4-B259-2C34EF76BCBC}" type="pres">
      <dgm:prSet presAssocID="{549AB871-463F-439C-A94B-2DBB101C82D9}" presName="root2" presStyleCnt="0"/>
      <dgm:spPr/>
    </dgm:pt>
    <dgm:pt modelId="{20F73708-0C12-466C-8267-6BCC03027D82}" type="pres">
      <dgm:prSet presAssocID="{549AB871-463F-439C-A94B-2DBB101C82D9}" presName="LevelTwoTextNode" presStyleLbl="node4" presStyleIdx="0" presStyleCnt="4">
        <dgm:presLayoutVars>
          <dgm:chPref val="3"/>
        </dgm:presLayoutVars>
      </dgm:prSet>
      <dgm:spPr/>
    </dgm:pt>
    <dgm:pt modelId="{065E535C-7F3A-48A6-B4D1-880EBDF177D3}" type="pres">
      <dgm:prSet presAssocID="{549AB871-463F-439C-A94B-2DBB101C82D9}" presName="level3hierChild" presStyleCnt="0"/>
      <dgm:spPr/>
    </dgm:pt>
    <dgm:pt modelId="{493D4EEA-2EEC-442A-9ADC-A88EB6634ACB}" type="pres">
      <dgm:prSet presAssocID="{2E705A55-2397-4987-9D3C-C779CDE3FB2C}" presName="conn2-1" presStyleLbl="parChTrans1D4" presStyleIdx="1" presStyleCnt="4"/>
      <dgm:spPr/>
    </dgm:pt>
    <dgm:pt modelId="{E949B122-C1D5-43E2-B6B5-63DE12ECE7AF}" type="pres">
      <dgm:prSet presAssocID="{2E705A55-2397-4987-9D3C-C779CDE3FB2C}" presName="connTx" presStyleLbl="parChTrans1D4" presStyleIdx="1" presStyleCnt="4"/>
      <dgm:spPr/>
    </dgm:pt>
    <dgm:pt modelId="{33C5823B-A1F3-4D5A-B2B8-6A152A6E14A5}" type="pres">
      <dgm:prSet presAssocID="{88576B82-B109-46D2-BD6B-CD3373E8DB89}" presName="root2" presStyleCnt="0"/>
      <dgm:spPr/>
    </dgm:pt>
    <dgm:pt modelId="{7B08742C-F987-4EEE-B48E-865FC6EB7EA3}" type="pres">
      <dgm:prSet presAssocID="{88576B82-B109-46D2-BD6B-CD3373E8DB89}" presName="LevelTwoTextNode" presStyleLbl="node4" presStyleIdx="1" presStyleCnt="4">
        <dgm:presLayoutVars>
          <dgm:chPref val="3"/>
        </dgm:presLayoutVars>
      </dgm:prSet>
      <dgm:spPr/>
    </dgm:pt>
    <dgm:pt modelId="{D33B15A3-90E1-4588-92AA-F48747E2A605}" type="pres">
      <dgm:prSet presAssocID="{88576B82-B109-46D2-BD6B-CD3373E8DB89}" presName="level3hierChild" presStyleCnt="0"/>
      <dgm:spPr/>
    </dgm:pt>
    <dgm:pt modelId="{7870E442-190E-4B1F-9EC4-62F0C4A28499}" type="pres">
      <dgm:prSet presAssocID="{D1527F95-FAAA-4FBB-8AD2-F0C8341C4157}" presName="conn2-1" presStyleLbl="parChTrans1D4" presStyleIdx="2" presStyleCnt="4"/>
      <dgm:spPr/>
    </dgm:pt>
    <dgm:pt modelId="{17008BBE-A739-4A3C-9E50-709AF0A25156}" type="pres">
      <dgm:prSet presAssocID="{D1527F95-FAAA-4FBB-8AD2-F0C8341C4157}" presName="connTx" presStyleLbl="parChTrans1D4" presStyleIdx="2" presStyleCnt="4"/>
      <dgm:spPr/>
    </dgm:pt>
    <dgm:pt modelId="{7F13E49F-1457-4788-8B06-02E87A5E66F9}" type="pres">
      <dgm:prSet presAssocID="{4064D320-7CA4-4677-B42E-506DD29DD820}" presName="root2" presStyleCnt="0"/>
      <dgm:spPr/>
    </dgm:pt>
    <dgm:pt modelId="{46EA56F3-6968-408A-AF89-6FEE70F2A37A}" type="pres">
      <dgm:prSet presAssocID="{4064D320-7CA4-4677-B42E-506DD29DD820}" presName="LevelTwoTextNode" presStyleLbl="node4" presStyleIdx="2" presStyleCnt="4">
        <dgm:presLayoutVars>
          <dgm:chPref val="3"/>
        </dgm:presLayoutVars>
      </dgm:prSet>
      <dgm:spPr/>
    </dgm:pt>
    <dgm:pt modelId="{2DB5BC92-D25C-4FC8-9A58-9FB7B0AD17D0}" type="pres">
      <dgm:prSet presAssocID="{4064D320-7CA4-4677-B42E-506DD29DD820}" presName="level3hierChild" presStyleCnt="0"/>
      <dgm:spPr/>
    </dgm:pt>
    <dgm:pt modelId="{FC47C8BD-A292-4926-8D96-91E669B0F820}" type="pres">
      <dgm:prSet presAssocID="{011137E1-83EC-4D84-8D80-55E4B36061F9}" presName="conn2-1" presStyleLbl="parChTrans1D4" presStyleIdx="3" presStyleCnt="4"/>
      <dgm:spPr/>
    </dgm:pt>
    <dgm:pt modelId="{99BC36D3-0426-4546-BEF5-D4F74E44A160}" type="pres">
      <dgm:prSet presAssocID="{011137E1-83EC-4D84-8D80-55E4B36061F9}" presName="connTx" presStyleLbl="parChTrans1D4" presStyleIdx="3" presStyleCnt="4"/>
      <dgm:spPr/>
    </dgm:pt>
    <dgm:pt modelId="{D97856AB-0F3B-4C3D-8210-D52457F8F174}" type="pres">
      <dgm:prSet presAssocID="{695C5C67-73D5-4C1A-9CCA-69B949173F68}" presName="root2" presStyleCnt="0"/>
      <dgm:spPr/>
    </dgm:pt>
    <dgm:pt modelId="{25EFD252-EA87-49FE-BA29-A60B1BAE09C5}" type="pres">
      <dgm:prSet presAssocID="{695C5C67-73D5-4C1A-9CCA-69B949173F68}" presName="LevelTwoTextNode" presStyleLbl="node4" presStyleIdx="3" presStyleCnt="4">
        <dgm:presLayoutVars>
          <dgm:chPref val="3"/>
        </dgm:presLayoutVars>
      </dgm:prSet>
      <dgm:spPr/>
    </dgm:pt>
    <dgm:pt modelId="{32ECB76C-4109-4AE2-9F54-F420F3450BD9}" type="pres">
      <dgm:prSet presAssocID="{695C5C67-73D5-4C1A-9CCA-69B949173F68}" presName="level3hierChild" presStyleCnt="0"/>
      <dgm:spPr/>
    </dgm:pt>
    <dgm:pt modelId="{3096DF97-FF81-4BD2-9508-BEE50CE85013}" type="pres">
      <dgm:prSet presAssocID="{20BF56F1-74C0-477F-9A1E-D04935BF5B35}" presName="conn2-1" presStyleLbl="parChTrans1D3" presStyleIdx="1" presStyleCnt="3"/>
      <dgm:spPr/>
    </dgm:pt>
    <dgm:pt modelId="{504C4B4A-4048-4133-86C1-25AC6CD4C26D}" type="pres">
      <dgm:prSet presAssocID="{20BF56F1-74C0-477F-9A1E-D04935BF5B35}" presName="connTx" presStyleLbl="parChTrans1D3" presStyleIdx="1" presStyleCnt="3"/>
      <dgm:spPr/>
    </dgm:pt>
    <dgm:pt modelId="{8511A9B4-6F4A-4552-8E57-A6B6640C96CA}" type="pres">
      <dgm:prSet presAssocID="{7A434250-5A57-4B53-B479-0BE5B62B8E32}" presName="root2" presStyleCnt="0"/>
      <dgm:spPr/>
    </dgm:pt>
    <dgm:pt modelId="{1CB86222-2486-48F5-B20C-A9D60F1C458C}" type="pres">
      <dgm:prSet presAssocID="{7A434250-5A57-4B53-B479-0BE5B62B8E32}" presName="LevelTwoTextNode" presStyleLbl="node3" presStyleIdx="1" presStyleCnt="3">
        <dgm:presLayoutVars>
          <dgm:chPref val="3"/>
        </dgm:presLayoutVars>
      </dgm:prSet>
      <dgm:spPr/>
    </dgm:pt>
    <dgm:pt modelId="{6E14D7F5-36BC-4ACA-B3AE-0BB86E652F33}" type="pres">
      <dgm:prSet presAssocID="{7A434250-5A57-4B53-B479-0BE5B62B8E32}" presName="level3hierChild" presStyleCnt="0"/>
      <dgm:spPr/>
    </dgm:pt>
    <dgm:pt modelId="{2836E032-2F3E-4BF9-9E7A-D6409DD12887}" type="pres">
      <dgm:prSet presAssocID="{1C6071D2-7131-4AC9-B3F9-6CB518188EC7}" presName="conn2-1" presStyleLbl="parChTrans1D3" presStyleIdx="2" presStyleCnt="3"/>
      <dgm:spPr/>
    </dgm:pt>
    <dgm:pt modelId="{E433FF61-BB93-4AEA-ABAF-017C9BC8DC89}" type="pres">
      <dgm:prSet presAssocID="{1C6071D2-7131-4AC9-B3F9-6CB518188EC7}" presName="connTx" presStyleLbl="parChTrans1D3" presStyleIdx="2" presStyleCnt="3"/>
      <dgm:spPr/>
    </dgm:pt>
    <dgm:pt modelId="{C354337E-8709-4297-B0B3-64CB9FA7E114}" type="pres">
      <dgm:prSet presAssocID="{E3215F8A-B472-4827-B1AC-8ADDFB362F44}" presName="root2" presStyleCnt="0"/>
      <dgm:spPr/>
    </dgm:pt>
    <dgm:pt modelId="{39261724-2314-4EF6-B424-3F1466A5B1AF}" type="pres">
      <dgm:prSet presAssocID="{E3215F8A-B472-4827-B1AC-8ADDFB362F44}" presName="LevelTwoTextNode" presStyleLbl="node3" presStyleIdx="2" presStyleCnt="3">
        <dgm:presLayoutVars>
          <dgm:chPref val="3"/>
        </dgm:presLayoutVars>
      </dgm:prSet>
      <dgm:spPr/>
    </dgm:pt>
    <dgm:pt modelId="{596C2AC5-B018-4E65-86DC-11C211A18096}" type="pres">
      <dgm:prSet presAssocID="{E3215F8A-B472-4827-B1AC-8ADDFB362F44}" presName="level3hierChild" presStyleCnt="0"/>
      <dgm:spPr/>
    </dgm:pt>
  </dgm:ptLst>
  <dgm:cxnLst>
    <dgm:cxn modelId="{0345B20F-3A41-4AB0-86A4-57297D188F86}" type="presOf" srcId="{063D373A-7B93-46E5-8E10-82D605ED9404}" destId="{A33808DE-3ECA-4D50-9224-868DF5532DEB}" srcOrd="1" destOrd="0" presId="urn:microsoft.com/office/officeart/2005/8/layout/hierarchy2"/>
    <dgm:cxn modelId="{FE51B712-D309-4597-BDCF-2740C327947A}" type="presOf" srcId="{4F5A6AEE-7185-4766-8FD3-8DA707793749}" destId="{3E02A615-6888-4606-B20A-8C3EBEC3D39A}" srcOrd="1" destOrd="0" presId="urn:microsoft.com/office/officeart/2005/8/layout/hierarchy2"/>
    <dgm:cxn modelId="{F49A2D19-88E3-4E69-8ACA-A2D872ED4428}" type="presOf" srcId="{2E705A55-2397-4987-9D3C-C779CDE3FB2C}" destId="{493D4EEA-2EEC-442A-9ADC-A88EB6634ACB}" srcOrd="0" destOrd="0" presId="urn:microsoft.com/office/officeart/2005/8/layout/hierarchy2"/>
    <dgm:cxn modelId="{93A16122-FC1D-470C-9AA0-00693EA25907}" type="presOf" srcId="{5064B15C-AD15-46C3-A6E8-216F99720D04}" destId="{A5A9554D-ED52-4F47-BA1D-4AFB99A93B85}" srcOrd="1" destOrd="0" presId="urn:microsoft.com/office/officeart/2005/8/layout/hierarchy2"/>
    <dgm:cxn modelId="{15F77226-DDD0-4819-AD58-35D930594EA7}" srcId="{8FBD3C32-6027-486A-B9A2-089FEC909B11}" destId="{2AA360D1-EFCE-43B7-92F6-3C75A5D48B04}" srcOrd="0" destOrd="0" parTransId="{74D77A88-13F2-4840-BA67-6471D6F6FBD3}" sibTransId="{9DF891EA-5E7A-4564-886B-4B281F9FC837}"/>
    <dgm:cxn modelId="{A20E5C28-60B0-4280-BCE0-C9636F543119}" type="presOf" srcId="{D1527F95-FAAA-4FBB-8AD2-F0C8341C4157}" destId="{7870E442-190E-4B1F-9EC4-62F0C4A28499}" srcOrd="0" destOrd="0" presId="urn:microsoft.com/office/officeart/2005/8/layout/hierarchy2"/>
    <dgm:cxn modelId="{B9B2EB29-DFC6-4B0E-A026-60F39D20E8FD}" srcId="{DBD360D1-1957-4B8E-92A7-66D86B9AE23D}" destId="{4174ACBF-CDF2-4E3D-8DA0-C0EA068ABC60}" srcOrd="0" destOrd="0" parTransId="{063D373A-7B93-46E5-8E10-82D605ED9404}" sibTransId="{2E8300B1-9DCC-4B6B-B345-2F49FA8FCC96}"/>
    <dgm:cxn modelId="{A520532D-1379-49FF-8C14-88D082FD153D}" type="presOf" srcId="{E3215F8A-B472-4827-B1AC-8ADDFB362F44}" destId="{39261724-2314-4EF6-B424-3F1466A5B1AF}" srcOrd="0" destOrd="0" presId="urn:microsoft.com/office/officeart/2005/8/layout/hierarchy2"/>
    <dgm:cxn modelId="{256C9E2E-F057-4105-9277-BB1A9C1DC0E5}" type="presOf" srcId="{8FBD3C32-6027-486A-B9A2-089FEC909B11}" destId="{6DA5B972-4BDF-433A-884B-C8F56B7C8236}" srcOrd="0" destOrd="0" presId="urn:microsoft.com/office/officeart/2005/8/layout/hierarchy2"/>
    <dgm:cxn modelId="{E215843F-1487-4524-A324-8621AAE3199D}" type="presOf" srcId="{4F5A6AEE-7185-4766-8FD3-8DA707793749}" destId="{33F43ECB-6AB1-4AF9-855E-BBF9737E37A3}" srcOrd="0" destOrd="0" presId="urn:microsoft.com/office/officeart/2005/8/layout/hierarchy2"/>
    <dgm:cxn modelId="{85DA0E6E-B5E4-4572-87AA-BCE6954A4A23}" type="presOf" srcId="{011137E1-83EC-4D84-8D80-55E4B36061F9}" destId="{99BC36D3-0426-4546-BEF5-D4F74E44A160}" srcOrd="1" destOrd="0" presId="urn:microsoft.com/office/officeart/2005/8/layout/hierarchy2"/>
    <dgm:cxn modelId="{9E906872-0157-47CE-A30A-4427C0B16077}" type="presOf" srcId="{011137E1-83EC-4D84-8D80-55E4B36061F9}" destId="{FC47C8BD-A292-4926-8D96-91E669B0F820}" srcOrd="0" destOrd="0" presId="urn:microsoft.com/office/officeart/2005/8/layout/hierarchy2"/>
    <dgm:cxn modelId="{96044D75-8C0F-488C-B5FE-1A4E525B4619}" type="presOf" srcId="{549AB871-463F-439C-A94B-2DBB101C82D9}" destId="{20F73708-0C12-466C-8267-6BCC03027D82}" srcOrd="0" destOrd="0" presId="urn:microsoft.com/office/officeart/2005/8/layout/hierarchy2"/>
    <dgm:cxn modelId="{8239BE7A-536E-439A-86A3-333E08E970ED}" srcId="{4174ACBF-CDF2-4E3D-8DA0-C0EA068ABC60}" destId="{549AB871-463F-439C-A94B-2DBB101C82D9}" srcOrd="0" destOrd="0" parTransId="{5064B15C-AD15-46C3-A6E8-216F99720D04}" sibTransId="{0F55AEDF-E33E-46EF-B57C-A2AF0B5B4F2C}"/>
    <dgm:cxn modelId="{0846BE7A-4C7C-4094-96C6-4A7EA18702CF}" srcId="{4174ACBF-CDF2-4E3D-8DA0-C0EA068ABC60}" destId="{4064D320-7CA4-4677-B42E-506DD29DD820}" srcOrd="2" destOrd="0" parTransId="{D1527F95-FAAA-4FBB-8AD2-F0C8341C4157}" sibTransId="{A880DFDC-9754-45BC-AF4F-0A8B1E9A1C68}"/>
    <dgm:cxn modelId="{6E96DC7E-B419-441A-8DF9-9A488B0426CF}" type="presOf" srcId="{1C6071D2-7131-4AC9-B3F9-6CB518188EC7}" destId="{2836E032-2F3E-4BF9-9E7A-D6409DD12887}" srcOrd="0" destOrd="0" presId="urn:microsoft.com/office/officeart/2005/8/layout/hierarchy2"/>
    <dgm:cxn modelId="{D9F2DB87-AA73-4CA6-BE98-73CDCCC93ED6}" srcId="{2AA360D1-EFCE-43B7-92F6-3C75A5D48B04}" destId="{DBD360D1-1957-4B8E-92A7-66D86B9AE23D}" srcOrd="0" destOrd="0" parTransId="{4F5A6AEE-7185-4766-8FD3-8DA707793749}" sibTransId="{46F2D98B-DEC9-4B6D-81CA-4983AF100D3A}"/>
    <dgm:cxn modelId="{6B5FD5A1-B815-4E80-B413-C19D54DDCD0F}" type="presOf" srcId="{2AA360D1-EFCE-43B7-92F6-3C75A5D48B04}" destId="{62E45680-1AB7-4F6C-9BA0-B60232B6F579}" srcOrd="0" destOrd="0" presId="urn:microsoft.com/office/officeart/2005/8/layout/hierarchy2"/>
    <dgm:cxn modelId="{612A1DAC-8BFD-49D4-9096-F7D295916695}" type="presOf" srcId="{063D373A-7B93-46E5-8E10-82D605ED9404}" destId="{4A987485-1820-4D1C-BEF4-C4A65D9584D4}" srcOrd="0" destOrd="0" presId="urn:microsoft.com/office/officeart/2005/8/layout/hierarchy2"/>
    <dgm:cxn modelId="{90666FAD-D23B-476C-B958-016455457FD9}" srcId="{4174ACBF-CDF2-4E3D-8DA0-C0EA068ABC60}" destId="{88576B82-B109-46D2-BD6B-CD3373E8DB89}" srcOrd="1" destOrd="0" parTransId="{2E705A55-2397-4987-9D3C-C779CDE3FB2C}" sibTransId="{F59B8B11-C2CF-4199-80DE-8FB11342897C}"/>
    <dgm:cxn modelId="{008329B8-FBC5-41E0-8AF0-03BF6C15BFA9}" type="presOf" srcId="{4064D320-7CA4-4677-B42E-506DD29DD820}" destId="{46EA56F3-6968-408A-AF89-6FEE70F2A37A}" srcOrd="0" destOrd="0" presId="urn:microsoft.com/office/officeart/2005/8/layout/hierarchy2"/>
    <dgm:cxn modelId="{A9DDD8B9-D443-44E5-B57F-0CCD9A1572C3}" srcId="{DBD360D1-1957-4B8E-92A7-66D86B9AE23D}" destId="{E3215F8A-B472-4827-B1AC-8ADDFB362F44}" srcOrd="2" destOrd="0" parTransId="{1C6071D2-7131-4AC9-B3F9-6CB518188EC7}" sibTransId="{85605EE6-A643-4E0F-BEF8-D6379C38AD57}"/>
    <dgm:cxn modelId="{A1ED05BA-5DF3-43DC-BE91-BD786F392520}" srcId="{DBD360D1-1957-4B8E-92A7-66D86B9AE23D}" destId="{7A434250-5A57-4B53-B479-0BE5B62B8E32}" srcOrd="1" destOrd="0" parTransId="{20BF56F1-74C0-477F-9A1E-D04935BF5B35}" sibTransId="{B798A126-0E28-444F-8999-BF6E43BBB44C}"/>
    <dgm:cxn modelId="{56DF3DBE-F329-4802-B371-0B32C65AF8D8}" type="presOf" srcId="{5064B15C-AD15-46C3-A6E8-216F99720D04}" destId="{E29C9D00-6200-4BF0-BE85-971B1BD4000A}" srcOrd="0" destOrd="0" presId="urn:microsoft.com/office/officeart/2005/8/layout/hierarchy2"/>
    <dgm:cxn modelId="{A2C2FFC1-3454-4DB5-A074-59E9CB5668BD}" type="presOf" srcId="{D1527F95-FAAA-4FBB-8AD2-F0C8341C4157}" destId="{17008BBE-A739-4A3C-9E50-709AF0A25156}" srcOrd="1" destOrd="0" presId="urn:microsoft.com/office/officeart/2005/8/layout/hierarchy2"/>
    <dgm:cxn modelId="{99A96FC6-5377-42E7-ACB0-2AC451CB0CC3}" type="presOf" srcId="{4174ACBF-CDF2-4E3D-8DA0-C0EA068ABC60}" destId="{C87AF112-D2BF-426A-8E12-7EE0DF548FD1}" srcOrd="0" destOrd="0" presId="urn:microsoft.com/office/officeart/2005/8/layout/hierarchy2"/>
    <dgm:cxn modelId="{EEDF4DC9-5A6C-40E4-994D-F21C5FD13CD4}" srcId="{4174ACBF-CDF2-4E3D-8DA0-C0EA068ABC60}" destId="{695C5C67-73D5-4C1A-9CCA-69B949173F68}" srcOrd="3" destOrd="0" parTransId="{011137E1-83EC-4D84-8D80-55E4B36061F9}" sibTransId="{B8B0CB6E-2F28-4913-8847-97E91C8E3C47}"/>
    <dgm:cxn modelId="{FA5DE3CA-65BB-46B0-A8A0-9439E65E855B}" type="presOf" srcId="{7A434250-5A57-4B53-B479-0BE5B62B8E32}" destId="{1CB86222-2486-48F5-B20C-A9D60F1C458C}" srcOrd="0" destOrd="0" presId="urn:microsoft.com/office/officeart/2005/8/layout/hierarchy2"/>
    <dgm:cxn modelId="{9B68B6DA-4AA8-499F-99D6-4B42DAE7927A}" type="presOf" srcId="{20BF56F1-74C0-477F-9A1E-D04935BF5B35}" destId="{3096DF97-FF81-4BD2-9508-BEE50CE85013}" srcOrd="0" destOrd="0" presId="urn:microsoft.com/office/officeart/2005/8/layout/hierarchy2"/>
    <dgm:cxn modelId="{3CF6D9DE-23C2-496D-B5F3-2A5FF8BCD246}" type="presOf" srcId="{20BF56F1-74C0-477F-9A1E-D04935BF5B35}" destId="{504C4B4A-4048-4133-86C1-25AC6CD4C26D}" srcOrd="1" destOrd="0" presId="urn:microsoft.com/office/officeart/2005/8/layout/hierarchy2"/>
    <dgm:cxn modelId="{595835E3-F40A-4C6B-988B-E10399E4FA4B}" type="presOf" srcId="{88576B82-B109-46D2-BD6B-CD3373E8DB89}" destId="{7B08742C-F987-4EEE-B48E-865FC6EB7EA3}" srcOrd="0" destOrd="0" presId="urn:microsoft.com/office/officeart/2005/8/layout/hierarchy2"/>
    <dgm:cxn modelId="{419750E4-96A4-4002-BCC2-936DC3486BB6}" type="presOf" srcId="{695C5C67-73D5-4C1A-9CCA-69B949173F68}" destId="{25EFD252-EA87-49FE-BA29-A60B1BAE09C5}" srcOrd="0" destOrd="0" presId="urn:microsoft.com/office/officeart/2005/8/layout/hierarchy2"/>
    <dgm:cxn modelId="{3F1422F5-8C91-44A3-865E-9512246DE85A}" type="presOf" srcId="{1C6071D2-7131-4AC9-B3F9-6CB518188EC7}" destId="{E433FF61-BB93-4AEA-ABAF-017C9BC8DC89}" srcOrd="1" destOrd="0" presId="urn:microsoft.com/office/officeart/2005/8/layout/hierarchy2"/>
    <dgm:cxn modelId="{645B64F6-1C95-4C4A-9875-5DE25A985CC9}" type="presOf" srcId="{DBD360D1-1957-4B8E-92A7-66D86B9AE23D}" destId="{F22A7C34-A2B1-4516-97BF-7590464FF58E}" srcOrd="0" destOrd="0" presId="urn:microsoft.com/office/officeart/2005/8/layout/hierarchy2"/>
    <dgm:cxn modelId="{71FF2FFE-F2F6-4E8C-91B5-03586730A4E2}" type="presOf" srcId="{2E705A55-2397-4987-9D3C-C779CDE3FB2C}" destId="{E949B122-C1D5-43E2-B6B5-63DE12ECE7AF}" srcOrd="1" destOrd="0" presId="urn:microsoft.com/office/officeart/2005/8/layout/hierarchy2"/>
    <dgm:cxn modelId="{18AAA693-0D0F-4AFA-A7B3-A42BA88AFB45}" type="presParOf" srcId="{6DA5B972-4BDF-433A-884B-C8F56B7C8236}" destId="{0A16465E-D61E-4FB7-8A5E-7B872D885968}" srcOrd="0" destOrd="0" presId="urn:microsoft.com/office/officeart/2005/8/layout/hierarchy2"/>
    <dgm:cxn modelId="{A174A8AF-C606-4562-9A86-DA7DC4A40F01}" type="presParOf" srcId="{0A16465E-D61E-4FB7-8A5E-7B872D885968}" destId="{62E45680-1AB7-4F6C-9BA0-B60232B6F579}" srcOrd="0" destOrd="0" presId="urn:microsoft.com/office/officeart/2005/8/layout/hierarchy2"/>
    <dgm:cxn modelId="{7B75D0F0-D3F6-4C7A-BBE3-B9CA5BA99A00}" type="presParOf" srcId="{0A16465E-D61E-4FB7-8A5E-7B872D885968}" destId="{E9E4E32D-D17C-4217-AED7-9B1471408B8A}" srcOrd="1" destOrd="0" presId="urn:microsoft.com/office/officeart/2005/8/layout/hierarchy2"/>
    <dgm:cxn modelId="{F9CA2A39-6406-4C37-9C00-0FAFFD7C49FC}" type="presParOf" srcId="{E9E4E32D-D17C-4217-AED7-9B1471408B8A}" destId="{33F43ECB-6AB1-4AF9-855E-BBF9737E37A3}" srcOrd="0" destOrd="0" presId="urn:microsoft.com/office/officeart/2005/8/layout/hierarchy2"/>
    <dgm:cxn modelId="{004D4157-D610-4158-AD69-D5701242AB7B}" type="presParOf" srcId="{33F43ECB-6AB1-4AF9-855E-BBF9737E37A3}" destId="{3E02A615-6888-4606-B20A-8C3EBEC3D39A}" srcOrd="0" destOrd="0" presId="urn:microsoft.com/office/officeart/2005/8/layout/hierarchy2"/>
    <dgm:cxn modelId="{AE340C49-1A2E-4F8C-A79F-7525CC668C86}" type="presParOf" srcId="{E9E4E32D-D17C-4217-AED7-9B1471408B8A}" destId="{3477556C-F796-4A03-8F7E-4FE646EBC8B6}" srcOrd="1" destOrd="0" presId="urn:microsoft.com/office/officeart/2005/8/layout/hierarchy2"/>
    <dgm:cxn modelId="{A36DF31D-E135-4BD1-B335-876BF8D03B30}" type="presParOf" srcId="{3477556C-F796-4A03-8F7E-4FE646EBC8B6}" destId="{F22A7C34-A2B1-4516-97BF-7590464FF58E}" srcOrd="0" destOrd="0" presId="urn:microsoft.com/office/officeart/2005/8/layout/hierarchy2"/>
    <dgm:cxn modelId="{833457C4-F49A-461D-833A-AC9E1A4AA61A}" type="presParOf" srcId="{3477556C-F796-4A03-8F7E-4FE646EBC8B6}" destId="{6F1A5BFC-1E69-4E4B-A6EB-04CE7D2398FE}" srcOrd="1" destOrd="0" presId="urn:microsoft.com/office/officeart/2005/8/layout/hierarchy2"/>
    <dgm:cxn modelId="{80E70BFE-4C14-40F0-A08B-B858B56C3474}" type="presParOf" srcId="{6F1A5BFC-1E69-4E4B-A6EB-04CE7D2398FE}" destId="{4A987485-1820-4D1C-BEF4-C4A65D9584D4}" srcOrd="0" destOrd="0" presId="urn:microsoft.com/office/officeart/2005/8/layout/hierarchy2"/>
    <dgm:cxn modelId="{F050E178-8A22-41C0-A39F-0C9D25548F53}" type="presParOf" srcId="{4A987485-1820-4D1C-BEF4-C4A65D9584D4}" destId="{A33808DE-3ECA-4D50-9224-868DF5532DEB}" srcOrd="0" destOrd="0" presId="urn:microsoft.com/office/officeart/2005/8/layout/hierarchy2"/>
    <dgm:cxn modelId="{18F2E3CF-AFBA-4A72-A203-3D654D10CBEB}" type="presParOf" srcId="{6F1A5BFC-1E69-4E4B-A6EB-04CE7D2398FE}" destId="{AFB944F4-8427-4D16-A2F1-B22445D5FBA0}" srcOrd="1" destOrd="0" presId="urn:microsoft.com/office/officeart/2005/8/layout/hierarchy2"/>
    <dgm:cxn modelId="{2A706602-DE5B-418B-9F87-9442750BA7F0}" type="presParOf" srcId="{AFB944F4-8427-4D16-A2F1-B22445D5FBA0}" destId="{C87AF112-D2BF-426A-8E12-7EE0DF548FD1}" srcOrd="0" destOrd="0" presId="urn:microsoft.com/office/officeart/2005/8/layout/hierarchy2"/>
    <dgm:cxn modelId="{1D992CBF-9853-4B01-9A09-99268119B818}" type="presParOf" srcId="{AFB944F4-8427-4D16-A2F1-B22445D5FBA0}" destId="{17B19460-9FE6-41E7-8143-D96592267DA9}" srcOrd="1" destOrd="0" presId="urn:microsoft.com/office/officeart/2005/8/layout/hierarchy2"/>
    <dgm:cxn modelId="{95E226D9-8F5D-4556-8671-2CBCCAB0ED79}" type="presParOf" srcId="{17B19460-9FE6-41E7-8143-D96592267DA9}" destId="{E29C9D00-6200-4BF0-BE85-971B1BD4000A}" srcOrd="0" destOrd="0" presId="urn:microsoft.com/office/officeart/2005/8/layout/hierarchy2"/>
    <dgm:cxn modelId="{A3415240-9585-4377-BE8C-38AB71755963}" type="presParOf" srcId="{E29C9D00-6200-4BF0-BE85-971B1BD4000A}" destId="{A5A9554D-ED52-4F47-BA1D-4AFB99A93B85}" srcOrd="0" destOrd="0" presId="urn:microsoft.com/office/officeart/2005/8/layout/hierarchy2"/>
    <dgm:cxn modelId="{B9A72734-0C48-47CA-BFD1-564928366D37}" type="presParOf" srcId="{17B19460-9FE6-41E7-8143-D96592267DA9}" destId="{AE8FF7B9-50F0-44A4-B259-2C34EF76BCBC}" srcOrd="1" destOrd="0" presId="urn:microsoft.com/office/officeart/2005/8/layout/hierarchy2"/>
    <dgm:cxn modelId="{B718FBFA-4ABC-4B2A-AA03-95F7F0A1D152}" type="presParOf" srcId="{AE8FF7B9-50F0-44A4-B259-2C34EF76BCBC}" destId="{20F73708-0C12-466C-8267-6BCC03027D82}" srcOrd="0" destOrd="0" presId="urn:microsoft.com/office/officeart/2005/8/layout/hierarchy2"/>
    <dgm:cxn modelId="{AABB7F0E-D3A2-4EF9-8346-C3E63D19FF1A}" type="presParOf" srcId="{AE8FF7B9-50F0-44A4-B259-2C34EF76BCBC}" destId="{065E535C-7F3A-48A6-B4D1-880EBDF177D3}" srcOrd="1" destOrd="0" presId="urn:microsoft.com/office/officeart/2005/8/layout/hierarchy2"/>
    <dgm:cxn modelId="{9CB8D16D-F9D4-40C9-91D9-0F66613A30BD}" type="presParOf" srcId="{17B19460-9FE6-41E7-8143-D96592267DA9}" destId="{493D4EEA-2EEC-442A-9ADC-A88EB6634ACB}" srcOrd="2" destOrd="0" presId="urn:microsoft.com/office/officeart/2005/8/layout/hierarchy2"/>
    <dgm:cxn modelId="{DEDD95BF-8716-4619-AD5A-8CDBAAC95CD4}" type="presParOf" srcId="{493D4EEA-2EEC-442A-9ADC-A88EB6634ACB}" destId="{E949B122-C1D5-43E2-B6B5-63DE12ECE7AF}" srcOrd="0" destOrd="0" presId="urn:microsoft.com/office/officeart/2005/8/layout/hierarchy2"/>
    <dgm:cxn modelId="{6EAE392A-B452-424A-9140-596B1942BDB8}" type="presParOf" srcId="{17B19460-9FE6-41E7-8143-D96592267DA9}" destId="{33C5823B-A1F3-4D5A-B2B8-6A152A6E14A5}" srcOrd="3" destOrd="0" presId="urn:microsoft.com/office/officeart/2005/8/layout/hierarchy2"/>
    <dgm:cxn modelId="{CAE189CC-4058-4E72-8A6C-3F20E628D4CF}" type="presParOf" srcId="{33C5823B-A1F3-4D5A-B2B8-6A152A6E14A5}" destId="{7B08742C-F987-4EEE-B48E-865FC6EB7EA3}" srcOrd="0" destOrd="0" presId="urn:microsoft.com/office/officeart/2005/8/layout/hierarchy2"/>
    <dgm:cxn modelId="{8DE7CD6A-C836-48A6-B9A9-50A6EF3FB3E0}" type="presParOf" srcId="{33C5823B-A1F3-4D5A-B2B8-6A152A6E14A5}" destId="{D33B15A3-90E1-4588-92AA-F48747E2A605}" srcOrd="1" destOrd="0" presId="urn:microsoft.com/office/officeart/2005/8/layout/hierarchy2"/>
    <dgm:cxn modelId="{91717D50-7FD1-4CE6-A55F-450CBFA533E0}" type="presParOf" srcId="{17B19460-9FE6-41E7-8143-D96592267DA9}" destId="{7870E442-190E-4B1F-9EC4-62F0C4A28499}" srcOrd="4" destOrd="0" presId="urn:microsoft.com/office/officeart/2005/8/layout/hierarchy2"/>
    <dgm:cxn modelId="{581DF2C1-5E82-48A0-B55D-3651F78969B0}" type="presParOf" srcId="{7870E442-190E-4B1F-9EC4-62F0C4A28499}" destId="{17008BBE-A739-4A3C-9E50-709AF0A25156}" srcOrd="0" destOrd="0" presId="urn:microsoft.com/office/officeart/2005/8/layout/hierarchy2"/>
    <dgm:cxn modelId="{FCD0AC3D-5C4A-4111-8513-276CFE8CAF94}" type="presParOf" srcId="{17B19460-9FE6-41E7-8143-D96592267DA9}" destId="{7F13E49F-1457-4788-8B06-02E87A5E66F9}" srcOrd="5" destOrd="0" presId="urn:microsoft.com/office/officeart/2005/8/layout/hierarchy2"/>
    <dgm:cxn modelId="{55D0D024-1533-4B12-81EC-790CC1D4D7A3}" type="presParOf" srcId="{7F13E49F-1457-4788-8B06-02E87A5E66F9}" destId="{46EA56F3-6968-408A-AF89-6FEE70F2A37A}" srcOrd="0" destOrd="0" presId="urn:microsoft.com/office/officeart/2005/8/layout/hierarchy2"/>
    <dgm:cxn modelId="{6D281680-D14A-464D-AFC4-084ADF0E801A}" type="presParOf" srcId="{7F13E49F-1457-4788-8B06-02E87A5E66F9}" destId="{2DB5BC92-D25C-4FC8-9A58-9FB7B0AD17D0}" srcOrd="1" destOrd="0" presId="urn:microsoft.com/office/officeart/2005/8/layout/hierarchy2"/>
    <dgm:cxn modelId="{50F79121-F192-4592-9473-B5495104D76A}" type="presParOf" srcId="{17B19460-9FE6-41E7-8143-D96592267DA9}" destId="{FC47C8BD-A292-4926-8D96-91E669B0F820}" srcOrd="6" destOrd="0" presId="urn:microsoft.com/office/officeart/2005/8/layout/hierarchy2"/>
    <dgm:cxn modelId="{C3C4608B-82AD-40DA-98F8-A7FA718A0E1E}" type="presParOf" srcId="{FC47C8BD-A292-4926-8D96-91E669B0F820}" destId="{99BC36D3-0426-4546-BEF5-D4F74E44A160}" srcOrd="0" destOrd="0" presId="urn:microsoft.com/office/officeart/2005/8/layout/hierarchy2"/>
    <dgm:cxn modelId="{FC8BB7EE-32A4-48C3-8807-7CE77EF4FC51}" type="presParOf" srcId="{17B19460-9FE6-41E7-8143-D96592267DA9}" destId="{D97856AB-0F3B-4C3D-8210-D52457F8F174}" srcOrd="7" destOrd="0" presId="urn:microsoft.com/office/officeart/2005/8/layout/hierarchy2"/>
    <dgm:cxn modelId="{49A74C92-A3DA-43EB-B83E-D374D36E8397}" type="presParOf" srcId="{D97856AB-0F3B-4C3D-8210-D52457F8F174}" destId="{25EFD252-EA87-49FE-BA29-A60B1BAE09C5}" srcOrd="0" destOrd="0" presId="urn:microsoft.com/office/officeart/2005/8/layout/hierarchy2"/>
    <dgm:cxn modelId="{42FD3C55-B91F-43C0-AA43-6B90047D0585}" type="presParOf" srcId="{D97856AB-0F3B-4C3D-8210-D52457F8F174}" destId="{32ECB76C-4109-4AE2-9F54-F420F3450BD9}" srcOrd="1" destOrd="0" presId="urn:microsoft.com/office/officeart/2005/8/layout/hierarchy2"/>
    <dgm:cxn modelId="{33A4FB55-8109-4006-B467-4B6A7C3D5F5D}" type="presParOf" srcId="{6F1A5BFC-1E69-4E4B-A6EB-04CE7D2398FE}" destId="{3096DF97-FF81-4BD2-9508-BEE50CE85013}" srcOrd="2" destOrd="0" presId="urn:microsoft.com/office/officeart/2005/8/layout/hierarchy2"/>
    <dgm:cxn modelId="{2018573D-73E7-49C4-8B26-6CA6202829D6}" type="presParOf" srcId="{3096DF97-FF81-4BD2-9508-BEE50CE85013}" destId="{504C4B4A-4048-4133-86C1-25AC6CD4C26D}" srcOrd="0" destOrd="0" presId="urn:microsoft.com/office/officeart/2005/8/layout/hierarchy2"/>
    <dgm:cxn modelId="{91266BC7-8DC7-479E-A99A-AE52ABEF9EE9}" type="presParOf" srcId="{6F1A5BFC-1E69-4E4B-A6EB-04CE7D2398FE}" destId="{8511A9B4-6F4A-4552-8E57-A6B6640C96CA}" srcOrd="3" destOrd="0" presId="urn:microsoft.com/office/officeart/2005/8/layout/hierarchy2"/>
    <dgm:cxn modelId="{CA17613A-63B3-44F3-A84F-580D69350435}" type="presParOf" srcId="{8511A9B4-6F4A-4552-8E57-A6B6640C96CA}" destId="{1CB86222-2486-48F5-B20C-A9D60F1C458C}" srcOrd="0" destOrd="0" presId="urn:microsoft.com/office/officeart/2005/8/layout/hierarchy2"/>
    <dgm:cxn modelId="{CF70B573-BC7D-4D94-9B6B-FDF403286D1A}" type="presParOf" srcId="{8511A9B4-6F4A-4552-8E57-A6B6640C96CA}" destId="{6E14D7F5-36BC-4ACA-B3AE-0BB86E652F33}" srcOrd="1" destOrd="0" presId="urn:microsoft.com/office/officeart/2005/8/layout/hierarchy2"/>
    <dgm:cxn modelId="{81E11B7A-A1A5-47B5-B742-0A01DC7144EF}" type="presParOf" srcId="{6F1A5BFC-1E69-4E4B-A6EB-04CE7D2398FE}" destId="{2836E032-2F3E-4BF9-9E7A-D6409DD12887}" srcOrd="4" destOrd="0" presId="urn:microsoft.com/office/officeart/2005/8/layout/hierarchy2"/>
    <dgm:cxn modelId="{551F343E-4DA9-4358-AD1B-028BA7177349}" type="presParOf" srcId="{2836E032-2F3E-4BF9-9E7A-D6409DD12887}" destId="{E433FF61-BB93-4AEA-ABAF-017C9BC8DC89}" srcOrd="0" destOrd="0" presId="urn:microsoft.com/office/officeart/2005/8/layout/hierarchy2"/>
    <dgm:cxn modelId="{EB377DB4-02EB-4DB9-AF28-2B7239D6E30E}" type="presParOf" srcId="{6F1A5BFC-1E69-4E4B-A6EB-04CE7D2398FE}" destId="{C354337E-8709-4297-B0B3-64CB9FA7E114}" srcOrd="5" destOrd="0" presId="urn:microsoft.com/office/officeart/2005/8/layout/hierarchy2"/>
    <dgm:cxn modelId="{FB5CAEEF-C244-4752-97C9-1E5BD3909CA4}" type="presParOf" srcId="{C354337E-8709-4297-B0B3-64CB9FA7E114}" destId="{39261724-2314-4EF6-B424-3F1466A5B1AF}" srcOrd="0" destOrd="0" presId="urn:microsoft.com/office/officeart/2005/8/layout/hierarchy2"/>
    <dgm:cxn modelId="{2D38EF70-1790-43BF-A059-2536DDFC6A99}" type="presParOf" srcId="{C354337E-8709-4297-B0B3-64CB9FA7E114}" destId="{596C2AC5-B018-4E65-86DC-11C211A1809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7338-F6DC-4470-B2A0-E5A4A826DDED}">
      <dsp:nvSpPr>
        <dsp:cNvPr id="0" name=""/>
        <dsp:cNvSpPr/>
      </dsp:nvSpPr>
      <dsp:spPr>
        <a:xfrm>
          <a:off x="8128000" y="1333503"/>
          <a:ext cx="4835202" cy="559444"/>
        </a:xfrm>
        <a:custGeom>
          <a:avLst/>
          <a:gdLst/>
          <a:ahLst/>
          <a:cxnLst/>
          <a:rect l="0" t="0" r="0" b="0"/>
          <a:pathLst>
            <a:path>
              <a:moveTo>
                <a:pt x="0" y="0"/>
              </a:moveTo>
              <a:lnTo>
                <a:pt x="0" y="279722"/>
              </a:lnTo>
              <a:lnTo>
                <a:pt x="4835202" y="279722"/>
              </a:lnTo>
              <a:lnTo>
                <a:pt x="4835202"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437C8-4201-4D46-B4CF-FA760C260DC4}">
      <dsp:nvSpPr>
        <dsp:cNvPr id="0" name=""/>
        <dsp:cNvSpPr/>
      </dsp:nvSpPr>
      <dsp:spPr>
        <a:xfrm>
          <a:off x="8128000" y="1333503"/>
          <a:ext cx="1611734" cy="559444"/>
        </a:xfrm>
        <a:custGeom>
          <a:avLst/>
          <a:gdLst/>
          <a:ahLst/>
          <a:cxnLst/>
          <a:rect l="0" t="0" r="0" b="0"/>
          <a:pathLst>
            <a:path>
              <a:moveTo>
                <a:pt x="0" y="0"/>
              </a:moveTo>
              <a:lnTo>
                <a:pt x="0" y="279722"/>
              </a:lnTo>
              <a:lnTo>
                <a:pt x="1611734" y="279722"/>
              </a:lnTo>
              <a:lnTo>
                <a:pt x="1611734"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BAF50-4C39-4446-A52D-F370ABFFD217}">
      <dsp:nvSpPr>
        <dsp:cNvPr id="0" name=""/>
        <dsp:cNvSpPr/>
      </dsp:nvSpPr>
      <dsp:spPr>
        <a:xfrm>
          <a:off x="6516265" y="1333503"/>
          <a:ext cx="1611734" cy="559444"/>
        </a:xfrm>
        <a:custGeom>
          <a:avLst/>
          <a:gdLst/>
          <a:ahLst/>
          <a:cxnLst/>
          <a:rect l="0" t="0" r="0" b="0"/>
          <a:pathLst>
            <a:path>
              <a:moveTo>
                <a:pt x="1611734" y="0"/>
              </a:moveTo>
              <a:lnTo>
                <a:pt x="1611734"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2F934-A23E-4F31-BDA8-425D5BF1A0E5}">
      <dsp:nvSpPr>
        <dsp:cNvPr id="0" name=""/>
        <dsp:cNvSpPr/>
      </dsp:nvSpPr>
      <dsp:spPr>
        <a:xfrm>
          <a:off x="3292797" y="1333503"/>
          <a:ext cx="4835202" cy="559444"/>
        </a:xfrm>
        <a:custGeom>
          <a:avLst/>
          <a:gdLst/>
          <a:ahLst/>
          <a:cxnLst/>
          <a:rect l="0" t="0" r="0" b="0"/>
          <a:pathLst>
            <a:path>
              <a:moveTo>
                <a:pt x="4835202" y="0"/>
              </a:moveTo>
              <a:lnTo>
                <a:pt x="4835202"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B5A32-F0C9-46E3-AA03-4E5A8FF7CC50}">
      <dsp:nvSpPr>
        <dsp:cNvPr id="0" name=""/>
        <dsp:cNvSpPr/>
      </dsp:nvSpPr>
      <dsp:spPr>
        <a:xfrm>
          <a:off x="6795988" y="1491"/>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Sistema de Vendas Online</a:t>
          </a:r>
        </a:p>
      </dsp:txBody>
      <dsp:txXfrm>
        <a:off x="6795988" y="1491"/>
        <a:ext cx="2664023" cy="1332011"/>
      </dsp:txXfrm>
    </dsp:sp>
    <dsp:sp modelId="{5464F612-FA92-44E2-9389-FA205CFE91CA}">
      <dsp:nvSpPr>
        <dsp:cNvPr id="0" name=""/>
        <dsp:cNvSpPr/>
      </dsp:nvSpPr>
      <dsp:spPr>
        <a:xfrm>
          <a:off x="1960785"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Venda</a:t>
          </a:r>
        </a:p>
      </dsp:txBody>
      <dsp:txXfrm>
        <a:off x="1960785" y="1892947"/>
        <a:ext cx="2664023" cy="1332011"/>
      </dsp:txXfrm>
    </dsp:sp>
    <dsp:sp modelId="{1624402B-FF0A-4A0B-AF11-9830E75FD07B}">
      <dsp:nvSpPr>
        <dsp:cNvPr id="0" name=""/>
        <dsp:cNvSpPr/>
      </dsp:nvSpPr>
      <dsp:spPr>
        <a:xfrm>
          <a:off x="5184254"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Cliente</a:t>
          </a:r>
        </a:p>
      </dsp:txBody>
      <dsp:txXfrm>
        <a:off x="5184254" y="1892947"/>
        <a:ext cx="2664023" cy="1332011"/>
      </dsp:txXfrm>
    </dsp:sp>
    <dsp:sp modelId="{0EF3A675-C0BD-4196-B07A-16D78B2B4213}">
      <dsp:nvSpPr>
        <dsp:cNvPr id="0" name=""/>
        <dsp:cNvSpPr/>
      </dsp:nvSpPr>
      <dsp:spPr>
        <a:xfrm>
          <a:off x="8407722"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Fornecedor</a:t>
          </a:r>
        </a:p>
      </dsp:txBody>
      <dsp:txXfrm>
        <a:off x="8407722" y="1892947"/>
        <a:ext cx="2664023" cy="1332011"/>
      </dsp:txXfrm>
    </dsp:sp>
    <dsp:sp modelId="{E6C35436-86DD-496C-A72A-DCFD1374F07B}">
      <dsp:nvSpPr>
        <dsp:cNvPr id="0" name=""/>
        <dsp:cNvSpPr/>
      </dsp:nvSpPr>
      <dsp:spPr>
        <a:xfrm>
          <a:off x="11631190"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Produto</a:t>
          </a:r>
        </a:p>
      </dsp:txBody>
      <dsp:txXfrm>
        <a:off x="11631190" y="1892947"/>
        <a:ext cx="2664023" cy="133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45680-1AB7-4F6C-9BA0-B60232B6F579}">
      <dsp:nvSpPr>
        <dsp:cNvPr id="0" name=""/>
        <dsp:cNvSpPr/>
      </dsp:nvSpPr>
      <dsp:spPr>
        <a:xfrm>
          <a:off x="1510" y="4799280"/>
          <a:ext cx="2313975" cy="1156987"/>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Sistema de Fluxo de Caixa</a:t>
          </a:r>
        </a:p>
      </dsp:txBody>
      <dsp:txXfrm>
        <a:off x="35397" y="4833167"/>
        <a:ext cx="2246201" cy="1089213"/>
      </dsp:txXfrm>
    </dsp:sp>
    <dsp:sp modelId="{33F43ECB-6AB1-4AF9-855E-BBF9737E37A3}">
      <dsp:nvSpPr>
        <dsp:cNvPr id="0" name=""/>
        <dsp:cNvSpPr/>
      </dsp:nvSpPr>
      <dsp:spPr>
        <a:xfrm>
          <a:off x="2315485"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2755140" y="5354634"/>
        <a:ext cx="46279" cy="46279"/>
      </dsp:txXfrm>
    </dsp:sp>
    <dsp:sp modelId="{F22A7C34-A2B1-4516-97BF-7590464FF58E}">
      <dsp:nvSpPr>
        <dsp:cNvPr id="0" name=""/>
        <dsp:cNvSpPr/>
      </dsp:nvSpPr>
      <dsp:spPr>
        <a:xfrm>
          <a:off x="3241075" y="4799280"/>
          <a:ext cx="2313975" cy="1156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a:t>
          </a:r>
        </a:p>
      </dsp:txBody>
      <dsp:txXfrm>
        <a:off x="3274962" y="4833167"/>
        <a:ext cx="2246201" cy="1089213"/>
      </dsp:txXfrm>
    </dsp:sp>
    <dsp:sp modelId="{4A987485-1820-4D1C-BEF4-C4A65D9584D4}">
      <dsp:nvSpPr>
        <dsp:cNvPr id="0" name=""/>
        <dsp:cNvSpPr/>
      </dsp:nvSpPr>
      <dsp:spPr>
        <a:xfrm rot="18289469">
          <a:off x="5207438" y="4700618"/>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4671985"/>
        <a:ext cx="81040" cy="81040"/>
      </dsp:txXfrm>
    </dsp:sp>
    <dsp:sp modelId="{C87AF112-D2BF-426A-8E12-7EE0DF548FD1}">
      <dsp:nvSpPr>
        <dsp:cNvPr id="0" name=""/>
        <dsp:cNvSpPr/>
      </dsp:nvSpPr>
      <dsp:spPr>
        <a:xfrm>
          <a:off x="6480641" y="3468744"/>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Água</a:t>
          </a:r>
        </a:p>
      </dsp:txBody>
      <dsp:txXfrm>
        <a:off x="6514528" y="3502631"/>
        <a:ext cx="2246201" cy="1089213"/>
      </dsp:txXfrm>
    </dsp:sp>
    <dsp:sp modelId="{E29C9D00-6200-4BF0-BE85-971B1BD4000A}">
      <dsp:nvSpPr>
        <dsp:cNvPr id="0" name=""/>
        <dsp:cNvSpPr/>
      </dsp:nvSpPr>
      <dsp:spPr>
        <a:xfrm rot="17692822">
          <a:off x="8157417" y="3037448"/>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2994336"/>
        <a:ext cx="109999" cy="109999"/>
      </dsp:txXfrm>
    </dsp:sp>
    <dsp:sp modelId="{20F73708-0C12-466C-8267-6BCC03027D82}">
      <dsp:nvSpPr>
        <dsp:cNvPr id="0" name=""/>
        <dsp:cNvSpPr/>
      </dsp:nvSpPr>
      <dsp:spPr>
        <a:xfrm>
          <a:off x="9720206" y="1472940"/>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Valor total</a:t>
          </a:r>
        </a:p>
      </dsp:txBody>
      <dsp:txXfrm>
        <a:off x="9754093" y="1506827"/>
        <a:ext cx="2246201" cy="1089213"/>
      </dsp:txXfrm>
    </dsp:sp>
    <dsp:sp modelId="{493D4EEA-2EEC-442A-9ADC-A88EB6634ACB}">
      <dsp:nvSpPr>
        <dsp:cNvPr id="0" name=""/>
        <dsp:cNvSpPr/>
      </dsp:nvSpPr>
      <dsp:spPr>
        <a:xfrm rot="19457599">
          <a:off x="8687477" y="3702716"/>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3686107"/>
        <a:ext cx="56993" cy="56993"/>
      </dsp:txXfrm>
    </dsp:sp>
    <dsp:sp modelId="{7B08742C-F987-4EEE-B48E-865FC6EB7EA3}">
      <dsp:nvSpPr>
        <dsp:cNvPr id="0" name=""/>
        <dsp:cNvSpPr/>
      </dsp:nvSpPr>
      <dsp:spPr>
        <a:xfrm>
          <a:off x="9720206" y="2803476"/>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Fornecedora</a:t>
          </a:r>
        </a:p>
      </dsp:txBody>
      <dsp:txXfrm>
        <a:off x="9754093" y="2837363"/>
        <a:ext cx="2246201" cy="1089213"/>
      </dsp:txXfrm>
    </dsp:sp>
    <dsp:sp modelId="{7870E442-190E-4B1F-9EC4-62F0C4A28499}">
      <dsp:nvSpPr>
        <dsp:cNvPr id="0" name=""/>
        <dsp:cNvSpPr/>
      </dsp:nvSpPr>
      <dsp:spPr>
        <a:xfrm rot="2142401">
          <a:off x="8687477" y="4367984"/>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4351375"/>
        <a:ext cx="56993" cy="56993"/>
      </dsp:txXfrm>
    </dsp:sp>
    <dsp:sp modelId="{46EA56F3-6968-408A-AF89-6FEE70F2A37A}">
      <dsp:nvSpPr>
        <dsp:cNvPr id="0" name=""/>
        <dsp:cNvSpPr/>
      </dsp:nvSpPr>
      <dsp:spPr>
        <a:xfrm>
          <a:off x="9720206" y="4134012"/>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Verificar Pagamento</a:t>
          </a:r>
        </a:p>
      </dsp:txBody>
      <dsp:txXfrm>
        <a:off x="9754093" y="4167899"/>
        <a:ext cx="2246201" cy="1089213"/>
      </dsp:txXfrm>
    </dsp:sp>
    <dsp:sp modelId="{FC47C8BD-A292-4926-8D96-91E669B0F820}">
      <dsp:nvSpPr>
        <dsp:cNvPr id="0" name=""/>
        <dsp:cNvSpPr/>
      </dsp:nvSpPr>
      <dsp:spPr>
        <a:xfrm rot="3907178">
          <a:off x="8157417" y="5033252"/>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4990140"/>
        <a:ext cx="109999" cy="109999"/>
      </dsp:txXfrm>
    </dsp:sp>
    <dsp:sp modelId="{25EFD252-EA87-49FE-BA29-A60B1BAE09C5}">
      <dsp:nvSpPr>
        <dsp:cNvPr id="0" name=""/>
        <dsp:cNvSpPr/>
      </dsp:nvSpPr>
      <dsp:spPr>
        <a:xfrm>
          <a:off x="9720206" y="5464547"/>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Calcular Multa</a:t>
          </a:r>
        </a:p>
      </dsp:txBody>
      <dsp:txXfrm>
        <a:off x="9754093" y="5498434"/>
        <a:ext cx="2246201" cy="1089213"/>
      </dsp:txXfrm>
    </dsp:sp>
    <dsp:sp modelId="{3096DF97-FF81-4BD2-9508-BEE50CE85013}">
      <dsp:nvSpPr>
        <dsp:cNvPr id="0" name=""/>
        <dsp:cNvSpPr/>
      </dsp:nvSpPr>
      <dsp:spPr>
        <a:xfrm>
          <a:off x="5555050"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5994706" y="5354634"/>
        <a:ext cx="46279" cy="46279"/>
      </dsp:txXfrm>
    </dsp:sp>
    <dsp:sp modelId="{1CB86222-2486-48F5-B20C-A9D60F1C458C}">
      <dsp:nvSpPr>
        <dsp:cNvPr id="0" name=""/>
        <dsp:cNvSpPr/>
      </dsp:nvSpPr>
      <dsp:spPr>
        <a:xfrm>
          <a:off x="6480641" y="4799280"/>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Energia</a:t>
          </a:r>
        </a:p>
      </dsp:txBody>
      <dsp:txXfrm>
        <a:off x="6514528" y="4833167"/>
        <a:ext cx="2246201" cy="1089213"/>
      </dsp:txXfrm>
    </dsp:sp>
    <dsp:sp modelId="{2836E032-2F3E-4BF9-9E7A-D6409DD12887}">
      <dsp:nvSpPr>
        <dsp:cNvPr id="0" name=""/>
        <dsp:cNvSpPr/>
      </dsp:nvSpPr>
      <dsp:spPr>
        <a:xfrm rot="3310531">
          <a:off x="5207438" y="6031154"/>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6002521"/>
        <a:ext cx="81040" cy="81040"/>
      </dsp:txXfrm>
    </dsp:sp>
    <dsp:sp modelId="{39261724-2314-4EF6-B424-3F1466A5B1AF}">
      <dsp:nvSpPr>
        <dsp:cNvPr id="0" name=""/>
        <dsp:cNvSpPr/>
      </dsp:nvSpPr>
      <dsp:spPr>
        <a:xfrm>
          <a:off x="6480641" y="6129815"/>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Telefone</a:t>
          </a:r>
        </a:p>
      </dsp:txBody>
      <dsp:txXfrm>
        <a:off x="6514528" y="6163702"/>
        <a:ext cx="2246201" cy="1089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871898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4071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00247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98082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6249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35917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289179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03020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854781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504273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81570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2878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23335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808092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58045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109789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118250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43988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1104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18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9668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1299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41694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370860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584479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slide" Target="slide10.xml"/><Relationship Id="rId7" Type="http://schemas.openxmlformats.org/officeDocument/2006/relationships/slide" Target="slide75.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slide" Target="slide15.xml"/><Relationship Id="rId9" Type="http://schemas.openxmlformats.org/officeDocument/2006/relationships/slide" Target="slide1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140.xml"/><Relationship Id="rId2" Type="http://schemas.openxmlformats.org/officeDocument/2006/relationships/slide" Target="slide132.xml"/><Relationship Id="rId1" Type="http://schemas.openxmlformats.org/officeDocument/2006/relationships/slideLayout" Target="../slideLayouts/slideLayout6.xml"/><Relationship Id="rId4" Type="http://schemas.openxmlformats.org/officeDocument/2006/relationships/slide" Target="slide1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hyperlink" Target="https://www.omg.org/spec/UML/About-UML/"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10</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classes conceituais, também chamadas de classes de entidades, são entidades das quais nos interessa ter suas propriedades armazenadas em um arquivo convencional (pastas suspensas e fichas), em um sistema manual, ou no banco de dados de sistema informatizado.</a:t>
            </a:r>
          </a:p>
          <a:p>
            <a:pPr>
              <a:buSzPct val="100000"/>
            </a:pPr>
            <a:r>
              <a:rPr lang="pt-BR" sz="3200" dirty="0">
                <a:cs typeface="Courier New" panose="02070309020205020404" pitchFamily="49" charset="0"/>
              </a:rPr>
              <a:t>Os conceitos representados pelas classes conceituais são de pleno conhecimento dos participantes do negócio, ou seja, no exemplo anterior, nosso cliente conhece bem os conceitos de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Fornecedor</a:t>
            </a:r>
            <a:r>
              <a:rPr lang="pt-BR" sz="3200" dirty="0">
                <a:cs typeface="Courier New" panose="02070309020205020404" pitchFamily="49" charset="0"/>
              </a:rPr>
              <a:t>, </a:t>
            </a:r>
            <a:r>
              <a:rPr lang="pt-BR" sz="3200" b="1" dirty="0">
                <a:cs typeface="Courier New" panose="02070309020205020404" pitchFamily="49" charset="0"/>
              </a:rPr>
              <a:t>Pedido de Reposição de Estoque</a:t>
            </a:r>
            <a:r>
              <a:rPr lang="pt-BR" sz="3200" dirty="0">
                <a:cs typeface="Courier New" panose="02070309020205020404" pitchFamily="49" charset="0"/>
              </a:rPr>
              <a:t>, etc.</a:t>
            </a:r>
          </a:p>
          <a:p>
            <a:pPr>
              <a:buSzPct val="100000"/>
            </a:pPr>
            <a:r>
              <a:rPr lang="pt-BR" sz="3200" dirty="0">
                <a:cs typeface="Courier New" panose="02070309020205020404" pitchFamily="49" charset="0"/>
              </a:rPr>
              <a:t>Nos diagramas de classes, as classes são representadas por retângulos com um ou mais compartimentos, dependendo do nível de detalhamento. O nome da classe é colocado no primeiro compartimento em negrito e centralizado. Recomenda-se que os nomes sejam substantivos no singular ou expressões breves, preferencialmente com base no jargão usado no negócio. Os nomes são únicos em um </a:t>
            </a:r>
            <a:r>
              <a:rPr lang="pt-BR" sz="3200" i="1" dirty="0">
                <a:cs typeface="Courier New" panose="02070309020205020404" pitchFamily="49" charset="0"/>
              </a:rPr>
              <a:t>espaço de nomes</a:t>
            </a:r>
            <a:r>
              <a:rPr lang="pt-BR" sz="3200" dirty="0">
                <a:cs typeface="Courier New" panose="02070309020205020404" pitchFamily="49" charset="0"/>
              </a:rPr>
              <a:t> (</a:t>
            </a:r>
            <a:r>
              <a:rPr lang="pt-BR" sz="3200" i="1" dirty="0" err="1">
                <a:cs typeface="Courier New" panose="02070309020205020404" pitchFamily="49" charset="0"/>
              </a:rPr>
              <a:t>namespace</a:t>
            </a:r>
            <a:r>
              <a:rPr lang="pt-BR" sz="3200" dirty="0">
                <a:cs typeface="Courier New" panose="02070309020205020404" pitchFamily="49" charset="0"/>
              </a:rPr>
              <a:t>, em inglês), pois identificam univocamente as classes no modelo.</a:t>
            </a:r>
          </a:p>
          <a:p>
            <a:pPr>
              <a:buSzPct val="100000"/>
            </a:pPr>
            <a:r>
              <a:rPr lang="pt-BR" sz="3200" dirty="0">
                <a:cs typeface="Courier New" panose="02070309020205020404" pitchFamily="49" charset="0"/>
              </a:rPr>
              <a:t>Um espaço de nomes é um local abstrato que fornece contexto para os itens colocados nele. Um espaço de nomes é um conjunto abstrato de coisas, um container. Em um dado espaço de nomes, cada elemento nele contido precisa ter um identificador - um nome - que deve ser único nesse espaço. Identificadores podem ser repetidos em espaços de nomes distintos, entretanto, quando compostos com o respectivo espaço de nomes, se tornam únicos no domínio.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100</a:t>
            </a:fld>
            <a:endParaRPr lang="pt-BR"/>
          </a:p>
        </p:txBody>
      </p:sp>
    </p:spTree>
    <p:extLst>
      <p:ext uri="{BB962C8B-B14F-4D97-AF65-F5344CB8AC3E}">
        <p14:creationId xmlns:p14="http://schemas.microsoft.com/office/powerpoint/2010/main" val="209517684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Uma dada classe pode ter mais de uma cópia em um mesmo (ou em outro) diagrama do modelo. A propósito, podemos, sim, ter mais de um diagrama de classes compondo o modelo de classes de um sistema. Isso, por sinal, é até bastante usual, especialmente em sistemas grandes.</a:t>
            </a:r>
          </a:p>
          <a:p>
            <a:pPr>
              <a:buSzPct val="100000"/>
            </a:pPr>
            <a:r>
              <a:rPr lang="pt-BR" sz="3200" dirty="0">
                <a:cs typeface="Courier New" panose="02070309020205020404" pitchFamily="49" charset="0"/>
              </a:rPr>
              <a:t>Durante o desenvolvimento do modelo de classes, o analista deve ter preocupação com o nome que dará a cada classe; o nome, embora deva ser um substantivo ou uma expressão breve, deve transmitir bem o conceito que a classe representa. E modelos conceituais, o trabalho de dar nomes às classes é, de certa forma, facilitado, já que os nomes devem ser preferencialmente retirados do jargão do negócio.</a:t>
            </a:r>
          </a:p>
          <a:p>
            <a:pPr>
              <a:buSzPct val="100000"/>
            </a:pPr>
            <a:r>
              <a:rPr lang="pt-BR" sz="3200" dirty="0">
                <a:cs typeface="Courier New" panose="02070309020205020404" pitchFamily="49" charset="0"/>
              </a:rPr>
              <a:t>Uma boa técnica para descobrirmos se determinada classe é ou não conceitual é perguntar sobre o conceito a ela relacionado ao cliente especialista do negócio que está sendo entrevistado. Se ele não souber responder a respeito, não conhece, nunca usou aquele termo no seu dia-a-dia, provavelmente a classe não deverá fazer parte do modelo conceitual.</a:t>
            </a:r>
          </a:p>
          <a:p>
            <a:pPr>
              <a:buSzPct val="100000"/>
            </a:pPr>
            <a:r>
              <a:rPr lang="pt-BR" sz="3200" dirty="0">
                <a:cs typeface="Courier New" panose="02070309020205020404" pitchFamily="49" charset="0"/>
              </a:rPr>
              <a:t>Objetos são instâncias ou ocorrências das classes. Cada pedido da coleção de pedidos feitos à empresa ZYX, por exemplo, é uma instância da classe </a:t>
            </a:r>
            <a:r>
              <a:rPr lang="pt-BR" sz="3200" b="1" dirty="0">
                <a:cs typeface="Courier New" panose="02070309020205020404" pitchFamily="49" charset="0"/>
              </a:rPr>
              <a:t>Pedido</a:t>
            </a:r>
            <a:r>
              <a:rPr lang="pt-BR" sz="3200" dirty="0">
                <a:cs typeface="Courier New" panose="02070309020205020404" pitchFamily="49" charset="0"/>
              </a:rPr>
              <a:t>. As classes que podemos instanciar, ou seja, das quais podemos solicitar a criação de objetos, são chamadas de </a:t>
            </a:r>
            <a:r>
              <a:rPr lang="pt-BR" sz="3200" b="1" dirty="0">
                <a:cs typeface="Courier New" panose="02070309020205020404" pitchFamily="49" charset="0"/>
              </a:rPr>
              <a:t>classes concretas</a:t>
            </a:r>
            <a:r>
              <a:rPr lang="pt-BR" sz="3200" dirty="0">
                <a:cs typeface="Courier New" panose="02070309020205020404" pitchFamily="49" charset="0"/>
              </a:rPr>
              <a:t>. A classe </a:t>
            </a:r>
            <a:r>
              <a:rPr lang="pt-BR" sz="3200" b="1" dirty="0">
                <a:cs typeface="Courier New" panose="02070309020205020404" pitchFamily="49" charset="0"/>
              </a:rPr>
              <a:t>Pedido</a:t>
            </a:r>
            <a:r>
              <a:rPr lang="pt-BR" sz="3200" dirty="0">
                <a:cs typeface="Courier New" panose="02070309020205020404" pitchFamily="49" charset="0"/>
              </a:rPr>
              <a:t> é, portanto, um exemplo de classe concreta. Outros exemplos de classes concretas na figura anterior são </a:t>
            </a:r>
            <a:r>
              <a:rPr lang="pt-BR" sz="3200" b="1" dirty="0" err="1">
                <a:cs typeface="Courier New" panose="02070309020205020404" pitchFamily="49" charset="0"/>
              </a:rPr>
              <a:t>ItemDePedido</a:t>
            </a:r>
            <a:r>
              <a:rPr lang="pt-BR" sz="3200" dirty="0">
                <a:cs typeface="Courier New" panose="02070309020205020404" pitchFamily="49" charset="0"/>
              </a:rPr>
              <a:t>, </a:t>
            </a:r>
            <a:r>
              <a:rPr lang="pt-BR" sz="3200" b="1" dirty="0">
                <a:cs typeface="Courier New" panose="02070309020205020404" pitchFamily="49" charset="0"/>
              </a:rPr>
              <a:t>Produto</a:t>
            </a:r>
            <a:r>
              <a:rPr lang="pt-BR" sz="3200" dirty="0">
                <a:cs typeface="Courier New" panose="02070309020205020404" pitchFamily="49" charset="0"/>
              </a:rPr>
              <a:t>, </a:t>
            </a:r>
            <a:r>
              <a:rPr lang="pt-BR" sz="3200" b="1" dirty="0" err="1">
                <a:cs typeface="Courier New" panose="02070309020205020404" pitchFamily="49" charset="0"/>
              </a:rPr>
              <a:t>Funcionario</a:t>
            </a:r>
            <a:r>
              <a:rPr lang="pt-BR" sz="3200" dirty="0">
                <a:cs typeface="Courier New" panose="02070309020205020404" pitchFamily="49" charset="0"/>
              </a:rPr>
              <a:t>, </a:t>
            </a:r>
            <a:r>
              <a:rPr lang="pt-BR" sz="3200" b="1" dirty="0" err="1">
                <a:cs typeface="Courier New" panose="02070309020205020404" pitchFamily="49" charset="0"/>
              </a:rPr>
              <a:t>ClientePF</a:t>
            </a:r>
            <a:r>
              <a:rPr lang="pt-BR" sz="3200" dirty="0">
                <a:cs typeface="Courier New" panose="02070309020205020404" pitchFamily="49" charset="0"/>
              </a:rPr>
              <a:t> e </a:t>
            </a:r>
            <a:r>
              <a:rPr lang="pt-BR" sz="3200" b="1" dirty="0" err="1">
                <a:cs typeface="Courier New" panose="02070309020205020404" pitchFamily="49" charset="0"/>
              </a:rPr>
              <a:t>ClientePJ</a:t>
            </a:r>
            <a:r>
              <a:rPr lang="pt-BR" sz="32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101</a:t>
            </a:fld>
            <a:endParaRPr lang="pt-BR"/>
          </a:p>
        </p:txBody>
      </p:sp>
    </p:spTree>
    <p:extLst>
      <p:ext uri="{BB962C8B-B14F-4D97-AF65-F5344CB8AC3E}">
        <p14:creationId xmlns:p14="http://schemas.microsoft.com/office/powerpoint/2010/main" val="1710102136"/>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informações a respeito dos conceitos (por exemplo, o endereço e o telefone do cliente na figura </a:t>
            </a:r>
            <a:r>
              <a:rPr lang="pt-BR" sz="3200" dirty="0" err="1">
                <a:cs typeface="Courier New" panose="02070309020205020404" pitchFamily="49" charset="0"/>
              </a:rPr>
              <a:t>anteriro</a:t>
            </a:r>
            <a:r>
              <a:rPr lang="pt-BR" sz="3200" dirty="0">
                <a:cs typeface="Courier New" panose="02070309020205020404" pitchFamily="49" charset="0"/>
              </a:rPr>
              <a:t>) que gostaríamos de manter em um cadastro são chamadas de </a:t>
            </a:r>
            <a:r>
              <a:rPr lang="pt-BR" sz="3200" b="1" dirty="0">
                <a:cs typeface="Courier New" panose="02070309020205020404" pitchFamily="49" charset="0"/>
              </a:rPr>
              <a:t>atributos</a:t>
            </a:r>
            <a:r>
              <a:rPr lang="pt-BR" sz="3200" dirty="0">
                <a:cs typeface="Courier New" panose="02070309020205020404" pitchFamily="49" charset="0"/>
              </a:rPr>
              <a:t> das classes. A relação de atributos é colocada no segundo compartimento do retângulo da classe, justificada à esquerda. A necessidade de mantermos valores de atributos para as ocorrências de uma determinada classe justifica, como já mencionamos, a existência dessa classe, ou seja, se desejamos armazenar as informações sobre uma categoria de coisas em um negócio, provavelmente essa categoria se tornará uma classe no modelo de classes do sistema.</a:t>
            </a:r>
          </a:p>
          <a:p>
            <a:pPr>
              <a:buSzPct val="100000"/>
            </a:pPr>
            <a:r>
              <a:rPr lang="pt-BR" sz="3200" dirty="0">
                <a:cs typeface="Courier New" panose="02070309020205020404" pitchFamily="49" charset="0"/>
              </a:rPr>
              <a:t>Os atributos que desejamos relacionar no modelo conceitual são aqueles que os especialistas do negócio mencionam. Não é certo relacionarmos atributos nessa fase além daqueles que os especialistas julgam necessários. Podemos, claro, lembrá-los de alguns atributos que são típicos, mas eles é que dão a palavra final sobre a necessidade ou não. Também não é certo nos preocuparmos com detalhes, como os tipos dos atributos, se cadeias de caracteres, se numéricos e com qual precisão numérica etc. No modelo da figura anterior, a classe </a:t>
            </a:r>
            <a:r>
              <a:rPr lang="pt-BR" sz="3200" b="1" dirty="0">
                <a:cs typeface="Courier New" panose="02070309020205020404" pitchFamily="49" charset="0"/>
              </a:rPr>
              <a:t>Fornecedor</a:t>
            </a:r>
            <a:r>
              <a:rPr lang="pt-BR" sz="3200" dirty="0">
                <a:cs typeface="Courier New" panose="02070309020205020404" pitchFamily="49" charset="0"/>
              </a:rPr>
              <a:t> não possui atributos relacionados, o que sugere que ainda não terminamos o modelo conceitual.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102</a:t>
            </a:fld>
            <a:endParaRPr lang="pt-BR"/>
          </a:p>
        </p:txBody>
      </p:sp>
    </p:spTree>
    <p:extLst>
      <p:ext uri="{BB962C8B-B14F-4D97-AF65-F5344CB8AC3E}">
        <p14:creationId xmlns:p14="http://schemas.microsoft.com/office/powerpoint/2010/main" val="199727953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nomes dos atributos são suficientes nos modelos conceituais. Mais adiante, no ciclo de desenvolvimento do sistema, mais especificamente na fase de projeto, devemos completar os nomes dos atributos com outros detalhes. Além dos nomes, a notação UML um pouco mais completa para rótulos de atributos (atributos são referenciados pela UML como propriedades)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e>
                      </m:d>
                      <m:r>
                        <a:rPr lang="pt-BR" sz="3200" b="0" i="1" smtClean="0">
                          <a:latin typeface="Cambria Math" panose="02040503050406030204" pitchFamily="18" charset="0"/>
                          <a:cs typeface="Courier New" panose="02070309020205020404" pitchFamily="49" charset="0"/>
                        </a:rPr>
                        <m:t>𝑛𝑜𝑚𝑒</m:t>
                      </m:r>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m:t>
                      </m:r>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𝑚𝑢𝑙𝑡𝑖𝑝𝑙𝑖𝑐𝑖𝑑𝑎𝑑𝑒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𝑣𝑎𝑙𝑜𝑟𝐷𝑒𝑓𝑎𝑢𝑙𝑡</m:t>
                          </m:r>
                        </m:e>
                      </m:d>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(para privado), "+" (para público) ou "#" (para protegido), que indica se o atributo é visível ou não de outros objetos. Atributos privados só podem ser acessados (consultados diretamente e/ou modificados) pelos objetos que os contêm. Atributos públicos podem ser acessados por outros objetos e atributos protegidos são acessados pelos objetos que os contêm ou por objetos instanciados de classes especializadas. A visibilidade deve ser omitida no modelo conceitual;</a:t>
                </a:r>
              </a:p>
              <a:p>
                <a:pPr lvl="1">
                  <a:buSzPct val="100000"/>
                </a:pPr>
                <a:r>
                  <a:rPr lang="pt-BR" sz="2800" dirty="0">
                    <a:cs typeface="Courier New" panose="02070309020205020404" pitchFamily="49" charset="0"/>
                  </a:rPr>
                  <a:t>A "/" antes do nome indica que o atributo é derivado, ou seja, seu valor pode ser determinado por um algoritmo a partir de outro(s). Por exemplo, se tivermos os atributos </a:t>
                </a:r>
                <a:r>
                  <a:rPr lang="pt-BR" sz="2800" b="1" dirty="0">
                    <a:cs typeface="Courier New" panose="02070309020205020404" pitchFamily="49" charset="0"/>
                  </a:rPr>
                  <a:t>idade</a:t>
                </a:r>
                <a:r>
                  <a:rPr lang="pt-BR" sz="2800" dirty="0">
                    <a:cs typeface="Courier New" panose="02070309020205020404" pitchFamily="49" charset="0"/>
                  </a:rPr>
                  <a:t> e </a:t>
                </a:r>
                <a:r>
                  <a:rPr lang="pt-BR" sz="2800" b="1" dirty="0" err="1">
                    <a:cs typeface="Courier New" panose="02070309020205020404" pitchFamily="49" charset="0"/>
                  </a:rPr>
                  <a:t>dataDeNascimento</a:t>
                </a:r>
                <a:r>
                  <a:rPr lang="pt-BR" sz="2800" dirty="0">
                    <a:cs typeface="Courier New" panose="02070309020205020404" pitchFamily="49" charset="0"/>
                  </a:rPr>
                  <a:t>, o atributo idade deve ser precedido da "/", já que a idade de um indivíduo pode ser determinada a partir da sua data de nascimento;</a:t>
                </a:r>
              </a:p>
              <a:p>
                <a:pPr lvl="1">
                  <a:buSzPct val="100000"/>
                </a:pPr>
                <a:r>
                  <a:rPr lang="pt-BR" sz="2800" i="1" dirty="0">
                    <a:cs typeface="Courier New" panose="02070309020205020404" pitchFamily="49" charset="0"/>
                  </a:rPr>
                  <a:t>Tipo</a:t>
                </a:r>
                <a:r>
                  <a:rPr lang="pt-BR" sz="2800" dirty="0">
                    <a:cs typeface="Courier New" panose="02070309020205020404" pitchFamily="49" charset="0"/>
                  </a:rPr>
                  <a:t> define o tipo de dados: inteiro, real, cadeia de caracteres, data etc.;</a:t>
                </a:r>
              </a:p>
              <a:p>
                <a:pPr lvl="1">
                  <a:buSzPct val="100000"/>
                </a:pPr>
                <a:r>
                  <a:rPr lang="pt-BR" sz="2800" i="1" dirty="0">
                    <a:cs typeface="Courier New" panose="02070309020205020404" pitchFamily="49" charset="0"/>
                  </a:rPr>
                  <a:t>Multiplicidade</a:t>
                </a:r>
                <a:r>
                  <a:rPr lang="pt-BR" sz="2800" dirty="0">
                    <a:cs typeface="Courier New" panose="02070309020205020404" pitchFamily="49" charset="0"/>
                  </a:rPr>
                  <a:t> indica as possíveis cardinalidades5 para a ocorrência do atributo. Se a multiplicidade é omitida, significa que ela é exatamente 1. Veremos multiplicidades em maiores detalhes um pouco mais adiante;</a:t>
                </a:r>
              </a:p>
              <a:p>
                <a:pPr lvl="1">
                  <a:buSzPct val="100000"/>
                </a:pPr>
                <a:r>
                  <a:rPr lang="pt-BR" sz="2800" dirty="0">
                    <a:cs typeface="Courier New" panose="02070309020205020404" pitchFamily="49" charset="0"/>
                  </a:rPr>
                  <a:t>O </a:t>
                </a:r>
                <a:r>
                  <a:rPr lang="pt-BR" sz="2800" i="1" dirty="0">
                    <a:cs typeface="Courier New" panose="02070309020205020404" pitchFamily="49" charset="0"/>
                  </a:rPr>
                  <a:t>valor default</a:t>
                </a:r>
                <a:r>
                  <a:rPr lang="pt-BR" sz="2800" dirty="0">
                    <a:cs typeface="Courier New" panose="02070309020205020404" pitchFamily="49" charset="0"/>
                  </a:rPr>
                  <a:t> é o valor que o atributo assume de início.</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132"/>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103</a:t>
            </a:fld>
            <a:endParaRPr lang="pt-BR"/>
          </a:p>
        </p:txBody>
      </p:sp>
    </p:spTree>
    <p:extLst>
      <p:ext uri="{BB962C8B-B14F-4D97-AF65-F5344CB8AC3E}">
        <p14:creationId xmlns:p14="http://schemas.microsoft.com/office/powerpoint/2010/main" val="3950122968"/>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visibilidade à qual nos referimos anteriormente tem a ver com a ideia de encapsulamento, que recomenda deixarmos escondido o que não é preciso ser mostrado. Aumentamos a facilidade com que damos manutenção em um sistema (manutenibilidade), definindo como privado o maior número possível de atributos (e operações, como veremos adiante). Mesmo os atributos que precisam ser "vistos” por outros objetos devem ser definidos como privados e devem ser criadas operações públicas de acesso para leitura e escrita a eles. Por meio dessas operações garantimos acessos mais “policiados” aos atributos.</a:t>
            </a:r>
          </a:p>
          <a:p>
            <a:pPr>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104</a:t>
            </a:fld>
            <a:endParaRPr lang="pt-BR"/>
          </a:p>
        </p:txBody>
      </p:sp>
    </p:spTree>
    <p:extLst>
      <p:ext uri="{BB962C8B-B14F-4D97-AF65-F5344CB8AC3E}">
        <p14:creationId xmlns:p14="http://schemas.microsoft.com/office/powerpoint/2010/main" val="627572786"/>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Métodos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terceiro compartimento do retângulo da classe contém a lista de operações que os objetos da classe implementam para realizar suas responsabilidades. É praxe, no entanto, que esses compartimentos fiquem vazios no modelo de análise, pois as operações normalmente só começam a ser descobertas quando iniciamos o nível de especificação, ao elaborar os diagramas de sequência.</a:t>
                </a:r>
              </a:p>
              <a:p>
                <a:pPr>
                  <a:buSzPct val="100000"/>
                </a:pPr>
                <a:r>
                  <a:rPr lang="pt-BR" sz="3200" dirty="0">
                    <a:cs typeface="Courier New" panose="02070309020205020404" pitchFamily="49" charset="0"/>
                  </a:rPr>
                  <a:t>Para o propósito de nosso curso, a notação UML suficientemente completa para os rótulos de operações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r>
                        <a:rPr lang="pt-BR" sz="3200" b="0" i="1" smtClean="0">
                          <a:latin typeface="Cambria Math" panose="02040503050406030204" pitchFamily="18" charset="0"/>
                          <a:cs typeface="Courier New" panose="02070309020205020404" pitchFamily="49" charset="0"/>
                        </a:rPr>
                        <m:t>𝑛𝑜𝑚𝑒</m:t>
                      </m:r>
                      <m:d>
                        <m:dPr>
                          <m:ctrlPr>
                            <a:rPr lang="pt-BR" sz="3200" b="0" i="1" smtClean="0">
                              <a:latin typeface="Cambria Math" panose="02040503050406030204" pitchFamily="18" charset="0"/>
                              <a:cs typeface="Courier New" panose="02070309020205020404" pitchFamily="49" charset="0"/>
                            </a:rPr>
                          </m:ctrlPr>
                        </m:dPr>
                        <m:e>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𝑙𝑖𝑠𝑡𝑎𝐷𝑒𝑃𝑎𝑟𝑎𝑚𝑒𝑡𝑟𝑜𝑠</m:t>
                              </m:r>
                            </m:e>
                          </m:d>
                        </m:e>
                      </m:d>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𝑡𝑖𝑝𝑜𝐷𝑒𝑅𝑒𝑡𝑜𝑟𝑛𝑜</m:t>
                      </m:r>
                      <m:r>
                        <a:rPr lang="pt-BR" sz="3200" b="0" i="1" smtClean="0">
                          <a:latin typeface="Cambria Math" panose="02040503050406030204" pitchFamily="18" charset="0"/>
                          <a:cs typeface="Courier New" panose="02070309020205020404" pitchFamily="49" charset="0"/>
                        </a:rPr>
                        <m:t>]</m:t>
                      </m:r>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(privado), "+" (público) ou "#" (protegido) que indica que a operação é visível ou não de outros objetos, do mesmo jeito que com os atributos;</a:t>
                </a:r>
              </a:p>
              <a:p>
                <a:pPr lvl="1">
                  <a:buSzPct val="100000"/>
                </a:pPr>
                <a:r>
                  <a:rPr lang="pt-BR" sz="2800" dirty="0">
                    <a:cs typeface="Courier New" panose="02070309020205020404" pitchFamily="49" charset="0"/>
                  </a:rPr>
                  <a:t>o nome da operação também é formado segundo o padrão </a:t>
                </a:r>
                <a:r>
                  <a:rPr lang="pt-BR" sz="2800" i="1" dirty="0" err="1">
                    <a:cs typeface="Courier New" panose="02070309020205020404" pitchFamily="49" charset="0"/>
                  </a:rPr>
                  <a:t>CamelCase</a:t>
                </a:r>
                <a:r>
                  <a:rPr lang="pt-BR" sz="2800" dirty="0">
                    <a:cs typeface="Courier New" panose="02070309020205020404" pitchFamily="49" charset="0"/>
                  </a:rPr>
                  <a:t>;</a:t>
                </a:r>
              </a:p>
              <a:p>
                <a:pPr lvl="1">
                  <a:buSzPct val="100000"/>
                </a:pPr>
                <a:r>
                  <a:rPr lang="pt-BR" sz="2800" dirty="0">
                    <a:cs typeface="Courier New" panose="02070309020205020404" pitchFamily="49" charset="0"/>
                  </a:rPr>
                  <a:t>Tipo define o tipo de retorno da operação: inteiro, real, cadeia de caracteres, data, etc.;</a:t>
                </a:r>
              </a:p>
              <a:p>
                <a:pPr lvl="1">
                  <a:buSzPct val="100000"/>
                </a:pPr>
                <a:r>
                  <a:rPr lang="pt-BR" sz="2800" dirty="0">
                    <a:cs typeface="Courier New" panose="02070309020205020404" pitchFamily="49" charset="0"/>
                  </a:rPr>
                  <a:t>A lista de parâmetros é formada pelos parâmetros de entrada e saída separados por vírgulas, da seguinte forma: </a:t>
                </a:r>
                <a14:m>
                  <m:oMath xmlns:m="http://schemas.openxmlformats.org/officeDocument/2006/math">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𝑑𝑖𝑟𝑒</m:t>
                    </m:r>
                    <m:r>
                      <a:rPr lang="pt-BR" sz="2800" b="0" i="1" dirty="0" smtClean="0">
                        <a:latin typeface="Cambria Math" panose="02040503050406030204" pitchFamily="18" charset="0"/>
                        <a:cs typeface="Courier New" panose="02070309020205020404" pitchFamily="49" charset="0"/>
                      </a:rPr>
                      <m:t>çã</m:t>
                    </m:r>
                    <m:r>
                      <a:rPr lang="pt-BR" sz="2800" b="0" i="1" dirty="0" smtClean="0">
                        <a:latin typeface="Cambria Math" panose="02040503050406030204" pitchFamily="18" charset="0"/>
                        <a:cs typeface="Courier New" panose="02070309020205020404" pitchFamily="49" charset="0"/>
                      </a:rPr>
                      <m:t>𝑜</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𝑛𝑜𝑚𝑒</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𝑡𝑖𝑝𝑜</m:t>
                    </m:r>
                  </m:oMath>
                </a14:m>
                <a:r>
                  <a:rPr lang="pt-BR" sz="2800" dirty="0">
                    <a:cs typeface="Courier New" panose="02070309020205020404" pitchFamily="49" charset="0"/>
                  </a:rPr>
                  <a:t>, onde </a:t>
                </a:r>
                <a14:m>
                  <m:oMath xmlns:m="http://schemas.openxmlformats.org/officeDocument/2006/math">
                    <m:r>
                      <a:rPr lang="pt-BR" sz="2800" i="1" dirty="0" smtClean="0">
                        <a:latin typeface="Cambria Math" panose="02040503050406030204" pitchFamily="18" charset="0"/>
                        <a:cs typeface="Courier New" panose="02070309020205020404" pitchFamily="49" charset="0"/>
                      </a:rPr>
                      <m:t>𝑑𝑖𝑟𝑒</m:t>
                    </m:r>
                    <m:r>
                      <a:rPr lang="pt-BR" sz="2800" i="1" dirty="0" smtClean="0">
                        <a:latin typeface="Cambria Math" panose="02040503050406030204" pitchFamily="18" charset="0"/>
                        <a:cs typeface="Courier New" panose="02070309020205020404" pitchFamily="49" charset="0"/>
                      </a:rPr>
                      <m:t>çã</m:t>
                    </m:r>
                    <m:r>
                      <a:rPr lang="pt-BR" sz="2800" i="1" dirty="0" smtClean="0">
                        <a:latin typeface="Cambria Math" panose="02040503050406030204" pitchFamily="18" charset="0"/>
                        <a:cs typeface="Courier New" panose="02070309020205020404" pitchFamily="49" charset="0"/>
                      </a:rPr>
                      <m:t>𝑜</m:t>
                    </m:r>
                  </m:oMath>
                </a14:m>
                <a:r>
                  <a:rPr lang="pt-BR" sz="2800" dirty="0">
                    <a:cs typeface="Courier New" panose="02070309020205020404" pitchFamily="49" charset="0"/>
                  </a:rPr>
                  <a:t> (opcional) é "in" ou "out" ou "</a:t>
                </a:r>
                <a:r>
                  <a:rPr lang="pt-BR" sz="2800" dirty="0" err="1">
                    <a:cs typeface="Courier New" panose="02070309020205020404" pitchFamily="49" charset="0"/>
                  </a:rPr>
                  <a:t>inout</a:t>
                </a:r>
                <a:r>
                  <a:rPr lang="pt-BR" sz="2800" dirty="0">
                    <a:cs typeface="Courier New" panose="02070309020205020404" pitchFamily="49" charset="0"/>
                  </a:rPr>
                  <a:t>", significando parâmetro de entrada, de saída e de entrada e saída, respectivamente. O nome e o tipo são da mesma forma que nos atributos.</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045"/>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105</a:t>
            </a:fld>
            <a:endParaRPr lang="pt-BR"/>
          </a:p>
        </p:txBody>
      </p:sp>
    </p:spTree>
    <p:extLst>
      <p:ext uri="{BB962C8B-B14F-4D97-AF65-F5344CB8AC3E}">
        <p14:creationId xmlns:p14="http://schemas.microsoft.com/office/powerpoint/2010/main" val="683860103"/>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conceitos identificados em um dado contexto invariavelmente se ligam de alguma forma. Relacionamentos em diagramas de classes expressam essas ligações, que, por também fazerem parte do conhecimento a respeito do negócio, precisam ser capturadas e especificadas no modelo de classes.</a:t>
            </a:r>
          </a:p>
          <a:p>
            <a:pPr>
              <a:buSzPct val="100000"/>
            </a:pPr>
            <a:r>
              <a:rPr lang="pt-BR" sz="3200" dirty="0">
                <a:cs typeface="Courier New" panose="02070309020205020404" pitchFamily="49" charset="0"/>
              </a:rPr>
              <a:t>Associação entre Classes:</a:t>
            </a:r>
          </a:p>
          <a:p>
            <a:pPr lvl="1">
              <a:buSzPct val="100000"/>
            </a:pPr>
            <a:r>
              <a:rPr lang="pt-BR" sz="2800" dirty="0">
                <a:cs typeface="Courier New" panose="02070309020205020404" pitchFamily="49" charset="0"/>
              </a:rPr>
              <a:t>Associações são o tipo mais comum de relacionamentos entre classes em um diagrama de classes. No diagrama do nosso exemplo, está especificado que um determinado cliente pode estar associado a qualquer número de pedidos (inclusive zero, ou seja, empresas ou pessoas físicas são consideradas clientes mesmo não tendo feito qualquer pedido), e um determinado pedido está associado a somente um cliente.</a:t>
            </a:r>
          </a:p>
          <a:p>
            <a:pPr lvl="1">
              <a:buSzPct val="100000"/>
            </a:pPr>
            <a:r>
              <a:rPr lang="pt-BR" sz="2800" dirty="0">
                <a:cs typeface="Courier New" panose="02070309020205020404" pitchFamily="49" charset="0"/>
              </a:rPr>
              <a:t>As associações são representadas nos diagramas de classes por segmentos de retas, poligonais ou arcos </a:t>
            </a:r>
            <a:br>
              <a:rPr lang="pt-BR" sz="2800" dirty="0">
                <a:cs typeface="Courier New" panose="02070309020205020404" pitchFamily="49" charset="0"/>
              </a:rPr>
            </a:br>
            <a:r>
              <a:rPr lang="pt-BR" sz="2800" dirty="0">
                <a:cs typeface="Courier New" panose="02070309020205020404" pitchFamily="49" charset="0"/>
              </a:rPr>
              <a:t>que ligam as classes associadas. Uma associação é opcionalmente rotulada com o nome da associação, </a:t>
            </a:r>
            <a:br>
              <a:rPr lang="pt-BR" sz="2800" dirty="0">
                <a:cs typeface="Courier New" panose="02070309020205020404" pitchFamily="49" charset="0"/>
              </a:rPr>
            </a:br>
            <a:r>
              <a:rPr lang="pt-BR" sz="2800" dirty="0">
                <a:cs typeface="Courier New" panose="02070309020205020404" pitchFamily="49" charset="0"/>
              </a:rPr>
              <a:t>que deve ser colocado sempre que o significado da associação não é claro no diagrama.</a:t>
            </a:r>
          </a:p>
          <a:p>
            <a:pPr lvl="1">
              <a:buSzPct val="100000"/>
            </a:pPr>
            <a:r>
              <a:rPr lang="pt-BR" sz="2800" dirty="0">
                <a:cs typeface="Courier New" panose="02070309020205020404" pitchFamily="49" charset="0"/>
              </a:rPr>
              <a:t>O nome da associação deve vir acompanhado do símbolo de sentido de leitura (só a ponta cheia de seta) e </a:t>
            </a:r>
            <a:br>
              <a:rPr lang="pt-BR" sz="2800" dirty="0">
                <a:cs typeface="Courier New" panose="02070309020205020404" pitchFamily="49" charset="0"/>
              </a:rPr>
            </a:br>
            <a:r>
              <a:rPr lang="pt-BR" sz="2800" dirty="0">
                <a:cs typeface="Courier New" panose="02070309020205020404" pitchFamily="49" charset="0"/>
              </a:rPr>
              <a:t>deve exprimir bem o significado da associação, sendo preferencialmente um verbo na voz ativa. A </a:t>
            </a:r>
            <a:br>
              <a:rPr lang="pt-BR" sz="2800" dirty="0">
                <a:cs typeface="Courier New" panose="02070309020205020404" pitchFamily="49" charset="0"/>
              </a:rPr>
            </a:br>
            <a:r>
              <a:rPr lang="pt-BR" sz="2800" dirty="0">
                <a:cs typeface="Courier New" panose="02070309020205020404" pitchFamily="49" charset="0"/>
              </a:rPr>
              <a:t>vantagem de usarmos verbos na voz ativa em nomes de associações é que também podemos ler o nome </a:t>
            </a:r>
            <a:br>
              <a:rPr lang="pt-BR" sz="2800" dirty="0">
                <a:cs typeface="Courier New" panose="02070309020205020404" pitchFamily="49" charset="0"/>
              </a:rPr>
            </a:br>
            <a:r>
              <a:rPr lang="pt-BR" sz="2800" dirty="0">
                <a:cs typeface="Courier New" panose="02070309020205020404" pitchFamily="49" charset="0"/>
              </a:rPr>
              <a:t>da associação no sentido contrário ao da seta, bastando mudar o verbo para a voz passiva (exemplos: </a:t>
            </a:r>
            <a:br>
              <a:rPr lang="pt-BR" sz="2800" dirty="0">
                <a:cs typeface="Courier New" panose="02070309020205020404" pitchFamily="49" charset="0"/>
              </a:rPr>
            </a:br>
            <a:r>
              <a:rPr lang="pt-BR" sz="2800" dirty="0">
                <a:cs typeface="Courier New" panose="02070309020205020404" pitchFamily="49" charset="0"/>
              </a:rPr>
              <a:t>"professor é alocado a departamento"; "departamento é chefiado por professor").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106</a:t>
            </a:fld>
            <a:endParaRPr lang="pt-BR"/>
          </a:p>
        </p:txBody>
      </p:sp>
      <p:pic>
        <p:nvPicPr>
          <p:cNvPr id="3" name="Imagem 2">
            <a:extLst>
              <a:ext uri="{FF2B5EF4-FFF2-40B4-BE49-F238E27FC236}">
                <a16:creationId xmlns:a16="http://schemas.microsoft.com/office/drawing/2014/main" id="{60F07D91-D9A1-4430-8D31-EF052B9A605E}"/>
              </a:ext>
            </a:extLst>
          </p:cNvPr>
          <p:cNvPicPr>
            <a:picLocks noChangeAspect="1"/>
          </p:cNvPicPr>
          <p:nvPr/>
        </p:nvPicPr>
        <p:blipFill>
          <a:blip r:embed="rId2"/>
          <a:stretch>
            <a:fillRect/>
          </a:stretch>
        </p:blipFill>
        <p:spPr>
          <a:xfrm>
            <a:off x="19500062" y="6677526"/>
            <a:ext cx="3194838" cy="6012105"/>
          </a:xfrm>
          <a:prstGeom prst="rect">
            <a:avLst/>
          </a:prstGeom>
        </p:spPr>
      </p:pic>
    </p:spTree>
    <p:extLst>
      <p:ext uri="{BB962C8B-B14F-4D97-AF65-F5344CB8AC3E}">
        <p14:creationId xmlns:p14="http://schemas.microsoft.com/office/powerpoint/2010/main" val="1626527048"/>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pontas das associações (no pontos onde elas se encontram com as caixas das classes) chamam-se papéis, que também podem ser usados para dar nomes aos papéis que as classes representam nas associações. Quando não especificamos o rótulo do papel (que deve ficar bem junto do ponto onde a associação encontra a caixa da classe), este leva o nome da classe.</a:t>
            </a:r>
          </a:p>
          <a:p>
            <a:pPr lvl="1">
              <a:buSzPct val="100000"/>
            </a:pPr>
            <a:r>
              <a:rPr lang="pt-BR" sz="2800" dirty="0">
                <a:cs typeface="Courier New" panose="02070309020205020404" pitchFamily="49" charset="0"/>
              </a:rPr>
              <a:t>As pontas de uma associação entre classes devem especificar também as multiplicidades, que indicam quantas instâncias das classes podem participar da associação. Essa indicação é feita por meio dos valores máximo e mínimo. As multiplicidades podem ser:</a:t>
            </a:r>
          </a:p>
          <a:p>
            <a:pPr lvl="2">
              <a:buSzPct val="100000"/>
            </a:pPr>
            <a:r>
              <a:rPr lang="pt-BR" sz="2400" dirty="0">
                <a:cs typeface="Courier New" panose="02070309020205020404" pitchFamily="49" charset="0"/>
              </a:rPr>
              <a:t>Obrigatórias, quando especificadas por meio de um número natural diferente de zero;</a:t>
            </a:r>
          </a:p>
          <a:p>
            <a:pPr lvl="2">
              <a:buSzPct val="100000"/>
            </a:pPr>
            <a:r>
              <a:rPr lang="pt-BR" sz="2400" dirty="0">
                <a:cs typeface="Courier New" panose="02070309020205020404" pitchFamily="49" charset="0"/>
              </a:rPr>
              <a:t>Opcionais, se “0..1”;</a:t>
            </a:r>
          </a:p>
          <a:p>
            <a:pPr lvl="2">
              <a:buSzPct val="100000"/>
            </a:pPr>
            <a:r>
              <a:rPr lang="pt-BR" sz="2400" dirty="0">
                <a:cs typeface="Courier New" panose="02070309020205020404" pitchFamily="49" charset="0"/>
              </a:rPr>
              <a:t>Multivaloradas, se “*” ou “0..*” (as duas notações têm o mesmo significado).</a:t>
            </a:r>
          </a:p>
          <a:p>
            <a:pPr lvl="1">
              <a:buSzPct val="100000"/>
            </a:pPr>
            <a:r>
              <a:rPr lang="pt-BR" sz="2800" dirty="0">
                <a:cs typeface="Courier New" panose="02070309020205020404" pitchFamily="49" charset="0"/>
              </a:rPr>
              <a:t>Intervalos de multiplicidades podem ser especificados com os “..” (exemplo, “1..3”, para 1, 2 ou 3, ou de 1 </a:t>
            </a:r>
            <a:br>
              <a:rPr lang="pt-BR" sz="2800" dirty="0">
                <a:cs typeface="Courier New" panose="02070309020205020404" pitchFamily="49" charset="0"/>
              </a:rPr>
            </a:br>
            <a:r>
              <a:rPr lang="pt-BR" sz="2800" dirty="0">
                <a:cs typeface="Courier New" panose="02070309020205020404" pitchFamily="49" charset="0"/>
              </a:rPr>
              <a:t>a 3). Se houver mais de um intervalo, eles são especificados entre vírgulas (exemplos: “1..3, 5..7”).</a:t>
            </a:r>
          </a:p>
          <a:p>
            <a:pPr lvl="1">
              <a:buSzPct val="100000"/>
            </a:pPr>
            <a:r>
              <a:rPr lang="pt-BR" sz="2800" dirty="0">
                <a:cs typeface="Courier New" panose="02070309020205020404" pitchFamily="49" charset="0"/>
              </a:rPr>
              <a:t>As pontas das associações também podem conter o sinal de </a:t>
            </a:r>
            <a:r>
              <a:rPr lang="pt-BR" sz="2800" i="1" dirty="0">
                <a:cs typeface="Courier New" panose="02070309020205020404" pitchFamily="49" charset="0"/>
              </a:rPr>
              <a:t>navegabilidade</a:t>
            </a:r>
            <a:r>
              <a:rPr lang="pt-BR" sz="2800" dirty="0">
                <a:cs typeface="Courier New" panose="02070309020205020404" pitchFamily="49" charset="0"/>
              </a:rPr>
              <a:t>, indicada por uma seta </a:t>
            </a:r>
            <a:br>
              <a:rPr lang="pt-BR" sz="2800" dirty="0">
                <a:cs typeface="Courier New" panose="02070309020205020404" pitchFamily="49" charset="0"/>
              </a:rPr>
            </a:br>
            <a:r>
              <a:rPr lang="pt-BR" sz="2800" dirty="0">
                <a:cs typeface="Courier New" panose="02070309020205020404" pitchFamily="49" charset="0"/>
              </a:rPr>
              <a:t>aberta, que representa a responsabilidade que um objeto tem de localizar os objetos da outra classe com </a:t>
            </a:r>
            <a:br>
              <a:rPr lang="pt-BR" sz="2800" dirty="0">
                <a:cs typeface="Courier New" panose="02070309020205020404" pitchFamily="49" charset="0"/>
              </a:rPr>
            </a:br>
            <a:r>
              <a:rPr lang="pt-BR" sz="2800" dirty="0">
                <a:cs typeface="Courier New" panose="02070309020205020404" pitchFamily="49" charset="0"/>
              </a:rPr>
              <a:t>os quais se associa. No nosso exemplo, os objetos da classe </a:t>
            </a:r>
            <a:r>
              <a:rPr lang="pt-BR" sz="2800" b="1" dirty="0">
                <a:cs typeface="Courier New" panose="02070309020205020404" pitchFamily="49" charset="0"/>
              </a:rPr>
              <a:t>Pedido</a:t>
            </a:r>
            <a:r>
              <a:rPr lang="pt-BR" sz="2800" dirty="0">
                <a:cs typeface="Courier New" panose="02070309020205020404" pitchFamily="49" charset="0"/>
              </a:rPr>
              <a:t> “têm a responsabilidade” de localizar </a:t>
            </a:r>
            <a:br>
              <a:rPr lang="pt-BR" sz="2800" dirty="0">
                <a:cs typeface="Courier New" panose="02070309020205020404" pitchFamily="49" charset="0"/>
              </a:rPr>
            </a:br>
            <a:r>
              <a:rPr lang="pt-BR" sz="2800" dirty="0">
                <a:cs typeface="Courier New" panose="02070309020205020404" pitchFamily="49" charset="0"/>
              </a:rPr>
              <a:t>os clientes a eles relacionados que, em outras palavras, quer dizer que os objetos da classe </a:t>
            </a:r>
            <a:r>
              <a:rPr lang="pt-BR" sz="2800" b="1" dirty="0">
                <a:cs typeface="Courier New" panose="02070309020205020404" pitchFamily="49" charset="0"/>
              </a:rPr>
              <a:t>Pedido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devem dispor de recursos para localizar os clientes a eles relacionados. Isso equivale a dizer no negócio </a:t>
            </a:r>
            <a:br>
              <a:rPr lang="pt-BR" sz="2800" dirty="0">
                <a:cs typeface="Courier New" panose="02070309020205020404" pitchFamily="49" charset="0"/>
              </a:rPr>
            </a:br>
            <a:r>
              <a:rPr lang="pt-BR" sz="2800" dirty="0">
                <a:cs typeface="Courier New" panose="02070309020205020404" pitchFamily="49" charset="0"/>
              </a:rPr>
              <a:t>que um pedido deve conter informações para a localização do cliente que o colocou, possivelmente o </a:t>
            </a:r>
            <a:br>
              <a:rPr lang="pt-BR" sz="2800" dirty="0">
                <a:cs typeface="Courier New" panose="02070309020205020404" pitchFamily="49" charset="0"/>
              </a:rPr>
            </a:br>
            <a:r>
              <a:rPr lang="pt-BR" sz="2800" dirty="0">
                <a:cs typeface="Courier New" panose="02070309020205020404" pitchFamily="49" charset="0"/>
              </a:rPr>
              <a:t>nome dele ou seu código para a localização no cadastro de clientes.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107</a:t>
            </a:fld>
            <a:endParaRPr lang="pt-BR"/>
          </a:p>
        </p:txBody>
      </p:sp>
      <p:pic>
        <p:nvPicPr>
          <p:cNvPr id="6" name="Imagem 5">
            <a:extLst>
              <a:ext uri="{FF2B5EF4-FFF2-40B4-BE49-F238E27FC236}">
                <a16:creationId xmlns:a16="http://schemas.microsoft.com/office/drawing/2014/main" id="{60E022AE-986B-4F28-AF95-88602525F6DE}"/>
              </a:ext>
            </a:extLst>
          </p:cNvPr>
          <p:cNvPicPr>
            <a:picLocks noChangeAspect="1"/>
          </p:cNvPicPr>
          <p:nvPr/>
        </p:nvPicPr>
        <p:blipFill>
          <a:blip r:embed="rId2"/>
          <a:stretch>
            <a:fillRect/>
          </a:stretch>
        </p:blipFill>
        <p:spPr>
          <a:xfrm>
            <a:off x="19282043" y="6677526"/>
            <a:ext cx="3279329" cy="6012104"/>
          </a:xfrm>
          <a:prstGeom prst="rect">
            <a:avLst/>
          </a:prstGeom>
        </p:spPr>
      </p:pic>
    </p:spTree>
    <p:extLst>
      <p:ext uri="{BB962C8B-B14F-4D97-AF65-F5344CB8AC3E}">
        <p14:creationId xmlns:p14="http://schemas.microsoft.com/office/powerpoint/2010/main" val="3820002487"/>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navegabilidades podem ser unidirecionais (uma seta), bidirecionais (duas setas ou nenhuma seta, se for assim  convencionado) ou indeterminada (nenhuma seta). Navegabilidades são usualmente raras em modelos conceituais, pois normalmente refletem a preocupação dos projetistas com a rapidez de acesso aos objetos na memória e a economia de espaço em disco, preocupações estas associadas à fase de projeto dos sistemas.</a:t>
            </a:r>
          </a:p>
          <a:p>
            <a:pPr lvl="1">
              <a:buSzPct val="100000"/>
            </a:pPr>
            <a:r>
              <a:rPr lang="pt-BR" sz="2800" dirty="0" err="1">
                <a:cs typeface="Courier New" panose="02070309020205020404" pitchFamily="49" charset="0"/>
              </a:rPr>
              <a:t>Autoassociações</a:t>
            </a:r>
            <a:r>
              <a:rPr lang="pt-BR" sz="2800" dirty="0">
                <a:cs typeface="Courier New" panose="02070309020205020404" pitchFamily="49" charset="0"/>
              </a:rPr>
              <a:t> são associações entre objetos da mesma classe. São representadas no diagrama de classes usando-se poligonais ou arcos partindo de uma classe e chegando nela própria.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108</a:t>
            </a:fld>
            <a:endParaRPr lang="pt-BR"/>
          </a:p>
        </p:txBody>
      </p:sp>
      <p:pic>
        <p:nvPicPr>
          <p:cNvPr id="3" name="Imagem 2">
            <a:extLst>
              <a:ext uri="{FF2B5EF4-FFF2-40B4-BE49-F238E27FC236}">
                <a16:creationId xmlns:a16="http://schemas.microsoft.com/office/drawing/2014/main" id="{9B17F6BF-392F-4034-93AC-C9234539A95F}"/>
              </a:ext>
            </a:extLst>
          </p:cNvPr>
          <p:cNvPicPr>
            <a:picLocks noChangeAspect="1"/>
          </p:cNvPicPr>
          <p:nvPr/>
        </p:nvPicPr>
        <p:blipFill>
          <a:blip r:embed="rId2"/>
          <a:stretch>
            <a:fillRect/>
          </a:stretch>
        </p:blipFill>
        <p:spPr>
          <a:xfrm>
            <a:off x="18816307" y="6042160"/>
            <a:ext cx="3878593" cy="2448697"/>
          </a:xfrm>
          <a:prstGeom prst="rect">
            <a:avLst/>
          </a:prstGeom>
        </p:spPr>
      </p:pic>
    </p:spTree>
    <p:extLst>
      <p:ext uri="{BB962C8B-B14F-4D97-AF65-F5344CB8AC3E}">
        <p14:creationId xmlns:p14="http://schemas.microsoft.com/office/powerpoint/2010/main" val="42500972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A nossa empresa fictícia ZYX necessita manter em seu cadastro dois tipos diferentes de clientes: pessoas físicas (classe </a:t>
            </a:r>
            <a:r>
              <a:rPr lang="pt-BR" sz="2800" b="1" dirty="0" err="1">
                <a:cs typeface="Courier New" panose="02070309020205020404" pitchFamily="49" charset="0"/>
              </a:rPr>
              <a:t>ClientePF</a:t>
            </a:r>
            <a:r>
              <a:rPr lang="pt-BR" sz="2800" dirty="0">
                <a:cs typeface="Courier New" panose="02070309020205020404" pitchFamily="49" charset="0"/>
              </a:rPr>
              <a:t>) e pessoas jurídicas (classe </a:t>
            </a:r>
            <a:r>
              <a:rPr lang="pt-BR" sz="2800" b="1" dirty="0" err="1">
                <a:cs typeface="Courier New" panose="02070309020205020404" pitchFamily="49" charset="0"/>
              </a:rPr>
              <a:t>ClientePJ</a:t>
            </a:r>
            <a:r>
              <a:rPr lang="pt-BR" sz="2800" dirty="0">
                <a:cs typeface="Courier New" panose="02070309020205020404" pitchFamily="49" charset="0"/>
              </a:rPr>
              <a:t>), que possuem semelhanças e diferenças entre si: os endereços e telefones devem ser armazenados nos cadastros para todos os clientes, independentemente se são pessoas físicas ou jurídicas, os nomes são necessários apenas para as pessoas físicas e as razões sociais e nomes de contato são necessários apenas para as pessoas jurídicas.</a:t>
            </a:r>
          </a:p>
          <a:p>
            <a:pPr lvl="1">
              <a:buSzPct val="100000"/>
            </a:pPr>
            <a:r>
              <a:rPr lang="pt-BR" sz="2800" dirty="0">
                <a:cs typeface="Courier New" panose="02070309020205020404" pitchFamily="49" charset="0"/>
              </a:rPr>
              <a:t>Utilizando o relacionamento de especialização-generalização, os atributos, </a:t>
            </a:r>
            <a:br>
              <a:rPr lang="pt-BR" sz="2800" dirty="0">
                <a:cs typeface="Courier New" panose="02070309020205020404" pitchFamily="49" charset="0"/>
              </a:rPr>
            </a:br>
            <a:r>
              <a:rPr lang="pt-BR" sz="2800" dirty="0">
                <a:cs typeface="Courier New" panose="02070309020205020404" pitchFamily="49" charset="0"/>
              </a:rPr>
              <a:t>operações e relacionamentos comuns ficam na classe que chamamos de </a:t>
            </a:r>
            <a:br>
              <a:rPr lang="pt-BR" sz="2800" dirty="0">
                <a:cs typeface="Courier New" panose="02070309020205020404" pitchFamily="49" charset="0"/>
              </a:rPr>
            </a:br>
            <a:r>
              <a:rPr lang="pt-BR" sz="2800" dirty="0">
                <a:cs typeface="Courier New" panose="02070309020205020404" pitchFamily="49" charset="0"/>
              </a:rPr>
              <a:t>superclasse ou classe-base, enquanto as diferenças vão para as subclasses, </a:t>
            </a:r>
            <a:br>
              <a:rPr lang="pt-BR" sz="2800" dirty="0">
                <a:cs typeface="Courier New" panose="02070309020205020404" pitchFamily="49" charset="0"/>
              </a:rPr>
            </a:br>
            <a:r>
              <a:rPr lang="pt-BR" sz="2800" dirty="0">
                <a:cs typeface="Courier New" panose="02070309020205020404" pitchFamily="49" charset="0"/>
              </a:rPr>
              <a:t>também chamadas de classes derivadas. Estas herdam da superclasse os </a:t>
            </a:r>
            <a:br>
              <a:rPr lang="pt-BR" sz="2800" dirty="0">
                <a:cs typeface="Courier New" panose="02070309020205020404" pitchFamily="49" charset="0"/>
              </a:rPr>
            </a:br>
            <a:r>
              <a:rPr lang="pt-BR" sz="2800" dirty="0">
                <a:cs typeface="Courier New" panose="02070309020205020404" pitchFamily="49" charset="0"/>
              </a:rPr>
              <a:t>atributos, as operações e os relacionamentos comuns.</a:t>
            </a:r>
          </a:p>
          <a:p>
            <a:pPr lvl="1">
              <a:buSzPct val="100000"/>
            </a:pPr>
            <a:r>
              <a:rPr lang="pt-BR" sz="2800" dirty="0">
                <a:cs typeface="Courier New" panose="02070309020205020404" pitchFamily="49" charset="0"/>
              </a:rPr>
              <a:t>Sendo assim, os clientes pessoas físicas do modelo ao lado têm endereço, </a:t>
            </a:r>
            <a:br>
              <a:rPr lang="pt-BR" sz="2800" dirty="0">
                <a:cs typeface="Courier New" panose="02070309020205020404" pitchFamily="49" charset="0"/>
              </a:rPr>
            </a:br>
            <a:r>
              <a:rPr lang="pt-BR" sz="2800" dirty="0">
                <a:cs typeface="Courier New" panose="02070309020205020404" pitchFamily="49" charset="0"/>
              </a:rPr>
              <a:t>telefone e nome como atributos e estão associados a qualquer número de </a:t>
            </a:r>
            <a:br>
              <a:rPr lang="pt-BR" sz="2800" dirty="0">
                <a:cs typeface="Courier New" panose="02070309020205020404" pitchFamily="49" charset="0"/>
              </a:rPr>
            </a:br>
            <a:r>
              <a:rPr lang="pt-BR" sz="2800" dirty="0">
                <a:cs typeface="Courier New" panose="02070309020205020404" pitchFamily="49" charset="0"/>
              </a:rPr>
              <a:t>pedidos. Os clientes pessoas jurídicas, além do endereço e telefone, têm </a:t>
            </a:r>
            <a:br>
              <a:rPr lang="pt-BR" sz="2800" dirty="0">
                <a:cs typeface="Courier New" panose="02070309020205020404" pitchFamily="49" charset="0"/>
              </a:rPr>
            </a:br>
            <a:r>
              <a:rPr lang="pt-BR" sz="2800" dirty="0">
                <a:cs typeface="Courier New" panose="02070309020205020404" pitchFamily="49" charset="0"/>
              </a:rPr>
              <a:t>como atributos a razão social e o contato e estão associados a qualquer </a:t>
            </a:r>
            <a:br>
              <a:rPr lang="pt-BR" sz="2800" dirty="0">
                <a:cs typeface="Courier New" panose="02070309020205020404" pitchFamily="49" charset="0"/>
              </a:rPr>
            </a:br>
            <a:r>
              <a:rPr lang="pt-BR" sz="2800" dirty="0">
                <a:cs typeface="Courier New" panose="02070309020205020404" pitchFamily="49" charset="0"/>
              </a:rPr>
              <a:t>número de pedidos. Podem possuir, ainda, um representante de vendas, </a:t>
            </a:r>
            <a:br>
              <a:rPr lang="pt-BR" sz="2800" dirty="0">
                <a:cs typeface="Courier New" panose="02070309020205020404" pitchFamily="49" charset="0"/>
              </a:rPr>
            </a:br>
            <a:r>
              <a:rPr lang="pt-BR" sz="2800" dirty="0">
                <a:cs typeface="Courier New" panose="02070309020205020404" pitchFamily="49" charset="0"/>
              </a:rPr>
              <a:t>que é um funcionário da ZYX. Os relacionamentos de </a:t>
            </a:r>
            <a:br>
              <a:rPr lang="pt-BR" sz="2800" dirty="0">
                <a:cs typeface="Courier New" panose="02070309020205020404" pitchFamily="49" charset="0"/>
              </a:rPr>
            </a:br>
            <a:r>
              <a:rPr lang="pt-BR" sz="2800" dirty="0">
                <a:cs typeface="Courier New" panose="02070309020205020404" pitchFamily="49" charset="0"/>
              </a:rPr>
              <a:t>generalização-especialização são representados por setas com pontas </a:t>
            </a:r>
            <a:br>
              <a:rPr lang="pt-BR" sz="2800" dirty="0">
                <a:cs typeface="Courier New" panose="02070309020205020404" pitchFamily="49" charset="0"/>
              </a:rPr>
            </a:br>
            <a:r>
              <a:rPr lang="pt-BR" sz="2800" dirty="0">
                <a:cs typeface="Courier New" panose="02070309020205020404" pitchFamily="49" charset="0"/>
              </a:rPr>
              <a:t>triangulares vazadas.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109</a:t>
            </a:fld>
            <a:endParaRPr lang="pt-BR"/>
          </a:p>
        </p:txBody>
      </p:sp>
      <p:pic>
        <p:nvPicPr>
          <p:cNvPr id="6" name="Imagem 5">
            <a:extLst>
              <a:ext uri="{FF2B5EF4-FFF2-40B4-BE49-F238E27FC236}">
                <a16:creationId xmlns:a16="http://schemas.microsoft.com/office/drawing/2014/main" id="{FD6AE649-7B59-464F-87E2-8CBBD3607CE5}"/>
              </a:ext>
            </a:extLst>
          </p:cNvPr>
          <p:cNvPicPr>
            <a:picLocks noChangeAspect="1"/>
          </p:cNvPicPr>
          <p:nvPr/>
        </p:nvPicPr>
        <p:blipFill>
          <a:blip r:embed="rId2"/>
          <a:stretch>
            <a:fillRect/>
          </a:stretch>
        </p:blipFill>
        <p:spPr>
          <a:xfrm>
            <a:off x="14797917" y="6095206"/>
            <a:ext cx="7896983" cy="6985794"/>
          </a:xfrm>
          <a:prstGeom prst="rect">
            <a:avLst/>
          </a:prstGeom>
        </p:spPr>
      </p:pic>
    </p:spTree>
    <p:extLst>
      <p:ext uri="{BB962C8B-B14F-4D97-AF65-F5344CB8AC3E}">
        <p14:creationId xmlns:p14="http://schemas.microsoft.com/office/powerpoint/2010/main" val="40788640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Cabe aqui explicar um detalhe sobre outro tipo de visibilidade de atributos e métodos que deixamos de explicar anteriormente porque ainda não tínhamos visto os relacionamentos de especialização-generalização: os atributos e métodos protegidos.</a:t>
            </a:r>
          </a:p>
          <a:p>
            <a:pPr lvl="1">
              <a:buSzPct val="100000"/>
            </a:pPr>
            <a:r>
              <a:rPr lang="pt-BR" sz="2800" dirty="0">
                <a:cs typeface="Courier New" panose="02070309020205020404" pitchFamily="49" charset="0"/>
              </a:rPr>
              <a:t>Em uma classe, ser protegido significa que o atributo ou método é protegido do acesso externo de forma geral, mas pode ser acessado pelos métodos das classes que a especializam. Um atributo ou método protegido tem sua visibilidade denotada por um #.</a:t>
            </a:r>
          </a:p>
          <a:p>
            <a:pPr lvl="1">
              <a:buSzPct val="100000"/>
            </a:pPr>
            <a:r>
              <a:rPr lang="pt-BR" sz="2800" dirty="0">
                <a:cs typeface="Courier New" panose="02070309020205020404" pitchFamily="49" charset="0"/>
              </a:rPr>
              <a:t>Como ilustra o diagrama abaixo, o atributo nome da classe </a:t>
            </a:r>
            <a:r>
              <a:rPr lang="pt-BR" sz="2800" b="1" dirty="0" err="1">
                <a:cs typeface="Courier New" panose="02070309020205020404" pitchFamily="49" charset="0"/>
              </a:rPr>
              <a:t>Funcionario</a:t>
            </a:r>
            <a:r>
              <a:rPr lang="pt-BR" sz="2800" dirty="0">
                <a:cs typeface="Courier New" panose="02070309020205020404" pitchFamily="49" charset="0"/>
              </a:rPr>
              <a:t> só pode ser acessado diretamente pelo próprio objeto instanciado dessa classe, porque o atributo está marcado como sendo privado. Nesse caso, nem um objeto da classe </a:t>
            </a:r>
            <a:r>
              <a:rPr lang="pt-BR" sz="2800" b="1" dirty="0">
                <a:cs typeface="Courier New" panose="02070309020205020404" pitchFamily="49" charset="0"/>
              </a:rPr>
              <a:t>Engenheiro</a:t>
            </a:r>
            <a:r>
              <a:rPr lang="pt-BR" sz="2800" dirty="0">
                <a:cs typeface="Courier New" panose="02070309020205020404" pitchFamily="49" charset="0"/>
              </a:rPr>
              <a:t> tem acesso direto a esse atributo. Já no diagrama ao lado, o atributo </a:t>
            </a:r>
            <a:r>
              <a:rPr lang="pt-BR" sz="2800" b="1" dirty="0">
                <a:cs typeface="Courier New" panose="02070309020205020404" pitchFamily="49" charset="0"/>
              </a:rPr>
              <a:t>nome</a:t>
            </a:r>
            <a:r>
              <a:rPr lang="pt-BR" sz="2800" dirty="0">
                <a:cs typeface="Courier New" panose="02070309020205020404" pitchFamily="49" charset="0"/>
              </a:rPr>
              <a:t> pode ser acessado diretamente por objetos das classes </a:t>
            </a:r>
            <a:r>
              <a:rPr lang="pt-BR" sz="2800" b="1" dirty="0" err="1">
                <a:cs typeface="Courier New" panose="02070309020205020404" pitchFamily="49" charset="0"/>
              </a:rPr>
              <a:t>Funcionario</a:t>
            </a:r>
            <a:r>
              <a:rPr lang="pt-BR" sz="2800" dirty="0">
                <a:cs typeface="Courier New" panose="02070309020205020404" pitchFamily="49" charset="0"/>
              </a:rPr>
              <a:t> e </a:t>
            </a:r>
            <a:r>
              <a:rPr lang="pt-BR" sz="2800" b="1" dirty="0">
                <a:cs typeface="Courier New" panose="02070309020205020404" pitchFamily="49" charset="0"/>
              </a:rPr>
              <a:t>Arquiteto</a:t>
            </a:r>
            <a:r>
              <a:rPr lang="pt-BR" sz="2800" dirty="0">
                <a:cs typeface="Courier New" panose="02070309020205020404" pitchFamily="49" charset="0"/>
              </a:rPr>
              <a:t>.</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110</a:t>
            </a:fld>
            <a:endParaRPr lang="pt-BR"/>
          </a:p>
        </p:txBody>
      </p:sp>
      <p:pic>
        <p:nvPicPr>
          <p:cNvPr id="3" name="Imagem 2">
            <a:extLst>
              <a:ext uri="{FF2B5EF4-FFF2-40B4-BE49-F238E27FC236}">
                <a16:creationId xmlns:a16="http://schemas.microsoft.com/office/drawing/2014/main" id="{3471FA38-DF87-4D9B-BFD5-63350681BBDA}"/>
              </a:ext>
            </a:extLst>
          </p:cNvPr>
          <p:cNvPicPr>
            <a:picLocks noChangeAspect="1"/>
          </p:cNvPicPr>
          <p:nvPr/>
        </p:nvPicPr>
        <p:blipFill rotWithShape="1">
          <a:blip r:embed="rId2"/>
          <a:srcRect b="19864"/>
          <a:stretch/>
        </p:blipFill>
        <p:spPr>
          <a:xfrm>
            <a:off x="7197969" y="8315950"/>
            <a:ext cx="9988062" cy="4828167"/>
          </a:xfrm>
          <a:prstGeom prst="rect">
            <a:avLst/>
          </a:prstGeom>
        </p:spPr>
      </p:pic>
    </p:spTree>
    <p:extLst>
      <p:ext uri="{BB962C8B-B14F-4D97-AF65-F5344CB8AC3E}">
        <p14:creationId xmlns:p14="http://schemas.microsoft.com/office/powerpoint/2010/main" val="2865599210"/>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Há situações em que não queremos que uma classe possa ser instanciada, ou seja, que não possa haver objetos criados dela (ao contrário das classes concretas, que já vimos). Essas classes são chamadas de classes </a:t>
            </a:r>
            <a:r>
              <a:rPr lang="pt-BR" sz="2800" b="1" dirty="0">
                <a:cs typeface="Courier New" panose="02070309020205020404" pitchFamily="49" charset="0"/>
              </a:rPr>
              <a:t>abstratas</a:t>
            </a:r>
            <a:r>
              <a:rPr lang="pt-BR" sz="2800" dirty="0">
                <a:cs typeface="Courier New" panose="02070309020205020404" pitchFamily="49" charset="0"/>
              </a:rPr>
              <a:t>. Por exemplo: no modelo anterior, a classe </a:t>
            </a:r>
            <a:r>
              <a:rPr lang="pt-BR" sz="2800" b="1" dirty="0">
                <a:cs typeface="Courier New" panose="02070309020205020404" pitchFamily="49" charset="0"/>
              </a:rPr>
              <a:t>Cliente</a:t>
            </a:r>
            <a:r>
              <a:rPr lang="pt-BR" sz="2800" dirty="0">
                <a:cs typeface="Courier New" panose="02070309020205020404" pitchFamily="49" charset="0"/>
              </a:rPr>
              <a:t> foi definida como uma classe abstrata porque não pode haver objetos instanciados dessa classe, ou seja, não há nenhum cliente da ZYX que não seja pessoa física nem pessoa jurídica (eles têm de ser, obrigatoriamente, instâncias de </a:t>
            </a:r>
            <a:r>
              <a:rPr lang="pt-BR" sz="2800" b="1" dirty="0" err="1">
                <a:cs typeface="Courier New" panose="02070309020205020404" pitchFamily="49" charset="0"/>
              </a:rPr>
              <a:t>ClientePF</a:t>
            </a:r>
            <a:r>
              <a:rPr lang="pt-BR" sz="2800" dirty="0">
                <a:cs typeface="Courier New" panose="02070309020205020404" pitchFamily="49" charset="0"/>
              </a:rPr>
              <a:t> ou </a:t>
            </a:r>
            <a:r>
              <a:rPr lang="pt-BR" sz="2800" b="1" dirty="0" err="1">
                <a:cs typeface="Courier New" panose="02070309020205020404" pitchFamily="49" charset="0"/>
              </a:rPr>
              <a:t>ClientePJ</a:t>
            </a:r>
            <a:r>
              <a:rPr lang="pt-BR" sz="2800" dirty="0">
                <a:cs typeface="Courier New" panose="02070309020205020404" pitchFamily="49" charset="0"/>
              </a:rPr>
              <a:t> – quem nos disse isso foi o especialista do negócio na ZYX).</a:t>
            </a:r>
          </a:p>
          <a:p>
            <a:pPr lvl="1">
              <a:buSzPct val="100000"/>
            </a:pPr>
            <a:r>
              <a:rPr lang="pt-BR" sz="2800" dirty="0">
                <a:cs typeface="Courier New" panose="02070309020205020404" pitchFamily="49" charset="0"/>
              </a:rPr>
              <a:t>Classes abstratas existem no modelo somente para agruparmos em uma só classe os atributos, operações e associações comuns a duas ou mais classes. A esse processo de agrupamento, em superclasses, de atributos e operações comuns a duas ou mais classes damos o nome de </a:t>
            </a:r>
            <a:r>
              <a:rPr lang="pt-BR" sz="2800" b="1" dirty="0">
                <a:cs typeface="Courier New" panose="02070309020205020404" pitchFamily="49" charset="0"/>
              </a:rPr>
              <a:t>fatoração</a:t>
            </a:r>
            <a:r>
              <a:rPr lang="pt-BR" sz="2800" dirty="0">
                <a:cs typeface="Courier New" panose="02070309020205020404" pitchFamily="49" charset="0"/>
              </a:rPr>
              <a:t>.</a:t>
            </a:r>
          </a:p>
          <a:p>
            <a:pPr lvl="1">
              <a:buSzPct val="100000"/>
            </a:pPr>
            <a:r>
              <a:rPr lang="pt-BR" sz="2800" dirty="0">
                <a:cs typeface="Courier New" panose="02070309020205020404" pitchFamily="49" charset="0"/>
              </a:rPr>
              <a:t>Classes abstratas são denotadas na UML com seus nomes em itálico ou colocando </a:t>
            </a:r>
            <a:r>
              <a:rPr lang="pt-BR" sz="2800" i="1" dirty="0">
                <a:cs typeface="Courier New" panose="02070309020205020404" pitchFamily="49" charset="0"/>
              </a:rPr>
              <a:t>abstract</a:t>
            </a:r>
            <a:r>
              <a:rPr lang="pt-BR" sz="2800" dirty="0">
                <a:cs typeface="Courier New" panose="02070309020205020404" pitchFamily="49" charset="0"/>
              </a:rPr>
              <a:t> logo abaixo de seus nomes, dentro do compartimento do nome na caixa da classe.</a:t>
            </a:r>
          </a:p>
          <a:p>
            <a:pPr lvl="1">
              <a:buSzPct val="100000"/>
            </a:pPr>
            <a:r>
              <a:rPr lang="pt-BR" sz="2800" dirty="0">
                <a:cs typeface="Courier New" panose="02070309020205020404" pitchFamily="49" charset="0"/>
              </a:rPr>
              <a:t>Por fim, nada impede que façamos especializações de especializações em qualquer quantidade de níveis. A única  recomendação é que muitos níveis de especialização (mais do que cinco, conforme cita a literatura) prejudicam o entendimento do modelo.</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111</a:t>
            </a:fld>
            <a:endParaRPr lang="pt-BR"/>
          </a:p>
        </p:txBody>
      </p:sp>
    </p:spTree>
    <p:extLst>
      <p:ext uri="{BB962C8B-B14F-4D97-AF65-F5344CB8AC3E}">
        <p14:creationId xmlns:p14="http://schemas.microsoft.com/office/powerpoint/2010/main" val="205906118"/>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a:t>
            </a:r>
          </a:p>
          <a:p>
            <a:pPr lvl="1">
              <a:buSzPct val="100000"/>
            </a:pPr>
            <a:r>
              <a:rPr lang="pt-BR" sz="2800" dirty="0">
                <a:cs typeface="Courier New" panose="02070309020205020404" pitchFamily="49" charset="0"/>
              </a:rPr>
              <a:t>Há situações em que precisamos especificar conceitos que representam conjuntos de entidades. Nesse caso, além das entidades que correspondem às partes, os conjuntos também são entidades que devem ser representadas em nosso modelo. O conjuntos e as partes são ligadas entre si por meio de relacionamentos ditos de </a:t>
            </a:r>
            <a:r>
              <a:rPr lang="pt-BR" sz="2800" b="1" dirty="0">
                <a:cs typeface="Courier New" panose="02070309020205020404" pitchFamily="49" charset="0"/>
              </a:rPr>
              <a:t>agregação</a:t>
            </a:r>
            <a:r>
              <a:rPr lang="pt-BR" sz="2800" dirty="0">
                <a:cs typeface="Courier New" panose="02070309020205020404" pitchFamily="49" charset="0"/>
              </a:rPr>
              <a:t> – pois conjuntos agregam suas partes. Exemplos de conjuntos e suas partes são times de futebol e seus jogadores, empregados e seus dependentes, departamentos e suas divisões, divisões e seus colaboradores, etc.</a:t>
            </a:r>
          </a:p>
          <a:p>
            <a:pPr lvl="1">
              <a:buSzPct val="100000"/>
            </a:pPr>
            <a:r>
              <a:rPr lang="pt-BR" sz="2800" dirty="0">
                <a:cs typeface="Courier New" panose="02070309020205020404" pitchFamily="49" charset="0"/>
              </a:rPr>
              <a:t>O relacionamento de agregação é um relacionamento do tipo todo-parte; representamos o "todo" associado às "partes" que o compõem.</a:t>
            </a:r>
          </a:p>
          <a:p>
            <a:pPr lvl="1">
              <a:buSzPct val="100000"/>
            </a:pPr>
            <a:r>
              <a:rPr lang="pt-BR" sz="2800" dirty="0">
                <a:cs typeface="Courier New" panose="02070309020205020404" pitchFamily="49" charset="0"/>
              </a:rPr>
              <a:t>A UML possui uma notação especial para agregações: um losango vazado, conforme ilustrado abaixo. Nessa figura representamos os funcionários em uma organização e seus dependentes: cada dependente está associado a um funcionário específico, enquanto funcionários têm qualquer número de dependentes, eventualmente nenhum.</a:t>
            </a:r>
          </a:p>
          <a:p>
            <a:pPr lvl="1">
              <a:buSzPct val="100000"/>
            </a:pPr>
            <a:r>
              <a:rPr lang="pt-BR" sz="2800" dirty="0">
                <a:cs typeface="Courier New" panose="02070309020205020404" pitchFamily="49" charset="0"/>
              </a:rPr>
              <a:t>Abaixo, à esquerda, é indicada uma situação em que um time é composto de 11 a 22 jogadores e que cada jogador ou não está associado a um time ou está associado a, no máximo, um time.</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112</a:t>
            </a:fld>
            <a:endParaRPr lang="pt-BR"/>
          </a:p>
        </p:txBody>
      </p:sp>
      <p:pic>
        <p:nvPicPr>
          <p:cNvPr id="3" name="Imagem 2">
            <a:extLst>
              <a:ext uri="{FF2B5EF4-FFF2-40B4-BE49-F238E27FC236}">
                <a16:creationId xmlns:a16="http://schemas.microsoft.com/office/drawing/2014/main" id="{306F792A-CC15-4F5C-96E1-FA1DBC6B469A}"/>
              </a:ext>
            </a:extLst>
          </p:cNvPr>
          <p:cNvPicPr>
            <a:picLocks noChangeAspect="1"/>
          </p:cNvPicPr>
          <p:nvPr/>
        </p:nvPicPr>
        <p:blipFill>
          <a:blip r:embed="rId2"/>
          <a:stretch>
            <a:fillRect/>
          </a:stretch>
        </p:blipFill>
        <p:spPr>
          <a:xfrm>
            <a:off x="4750114" y="11204775"/>
            <a:ext cx="7284214" cy="1636902"/>
          </a:xfrm>
          <a:prstGeom prst="rect">
            <a:avLst/>
          </a:prstGeom>
        </p:spPr>
      </p:pic>
      <p:pic>
        <p:nvPicPr>
          <p:cNvPr id="8" name="Imagem 7">
            <a:extLst>
              <a:ext uri="{FF2B5EF4-FFF2-40B4-BE49-F238E27FC236}">
                <a16:creationId xmlns:a16="http://schemas.microsoft.com/office/drawing/2014/main" id="{45E4CE79-3540-4906-A287-769C15A13934}"/>
              </a:ext>
            </a:extLst>
          </p:cNvPr>
          <p:cNvPicPr>
            <a:picLocks noChangeAspect="1"/>
          </p:cNvPicPr>
          <p:nvPr/>
        </p:nvPicPr>
        <p:blipFill>
          <a:blip r:embed="rId3"/>
          <a:stretch>
            <a:fillRect/>
          </a:stretch>
        </p:blipFill>
        <p:spPr>
          <a:xfrm>
            <a:off x="12938295" y="11204775"/>
            <a:ext cx="6381335" cy="1635491"/>
          </a:xfrm>
          <a:prstGeom prst="rect">
            <a:avLst/>
          </a:prstGeom>
        </p:spPr>
      </p:pic>
    </p:spTree>
    <p:extLst>
      <p:ext uri="{BB962C8B-B14F-4D97-AF65-F5344CB8AC3E}">
        <p14:creationId xmlns:p14="http://schemas.microsoft.com/office/powerpoint/2010/main" val="1775952910"/>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 compostas (ou composições):</a:t>
            </a:r>
          </a:p>
          <a:p>
            <a:pPr lvl="1">
              <a:buSzPct val="100000"/>
            </a:pPr>
            <a:r>
              <a:rPr lang="pt-BR" sz="2800" dirty="0">
                <a:cs typeface="Courier New" panose="02070309020205020404" pitchFamily="49" charset="0"/>
              </a:rPr>
              <a:t>Agregação composta, também chamada composição, é um tipo mais forte de agregação. É também um relacionamento todo-parte representado por um losango cheio (veja abaixo). A principal, e fundamental, diferença entre composições e agregações é que nas composições as partes não podem pertencer, em um mesmo instante, a mais do que um todo. Como consequência, se o todo deixa de existir, as partes também deixam. É importante notar que, quando permitido pela multiplicidade, uma parte pode ser removida da composição antes de ela deixar de existir.</a:t>
            </a:r>
          </a:p>
          <a:p>
            <a:pPr lvl="1">
              <a:buSzPct val="100000"/>
            </a:pPr>
            <a:r>
              <a:rPr lang="pt-BR" sz="2800" dirty="0">
                <a:cs typeface="Courier New" panose="02070309020205020404" pitchFamily="49" charset="0"/>
              </a:rPr>
              <a:t>As composições são indispensáveis quando, no modelo, uma entidade parte está associada a mais de uma entidade todo e queremos especificar que uma instância da parte não pode estar associada, ao mesmo tempo, a mais de uma instância de entidade todo. Por exemplo, segundo a figura abaixo, à direita, se um determinado funcionário está associado a uma determinada empresa, não pode estar associado, ao mesmo tempo, a um sindicato.</a:t>
            </a:r>
          </a:p>
          <a:p>
            <a:pPr lvl="1">
              <a:buSzPct val="100000"/>
            </a:pPr>
            <a:r>
              <a:rPr lang="pt-BR" sz="2800" dirty="0">
                <a:cs typeface="Courier New" panose="02070309020205020404" pitchFamily="49" charset="0"/>
              </a:rPr>
              <a:t>Na figura, uma empresa (o todo) tem qualquer número de funcionários (as partes) </a:t>
            </a:r>
            <a:br>
              <a:rPr lang="pt-BR" sz="2800" dirty="0">
                <a:cs typeface="Courier New" panose="02070309020205020404" pitchFamily="49" charset="0"/>
              </a:rPr>
            </a:br>
            <a:r>
              <a:rPr lang="pt-BR" sz="2800" dirty="0">
                <a:cs typeface="Courier New" panose="02070309020205020404" pitchFamily="49" charset="0"/>
              </a:rPr>
              <a:t>associados a ela, da mesma forma que sindicatos (o outro todo). Além disso, um </a:t>
            </a:r>
            <a:br>
              <a:rPr lang="pt-BR" sz="2800" dirty="0">
                <a:cs typeface="Courier New" panose="02070309020205020404" pitchFamily="49" charset="0"/>
              </a:rPr>
            </a:br>
            <a:r>
              <a:rPr lang="pt-BR" sz="2800" dirty="0">
                <a:cs typeface="Courier New" panose="02070309020205020404" pitchFamily="49" charset="0"/>
              </a:rPr>
              <a:t>funcionário pode estar associado a nenhuma ou uma empresa ou a nenhum ou a </a:t>
            </a:r>
            <a:br>
              <a:rPr lang="pt-BR" sz="2800" dirty="0">
                <a:cs typeface="Courier New" panose="02070309020205020404" pitchFamily="49" charset="0"/>
              </a:rPr>
            </a:br>
            <a:r>
              <a:rPr lang="pt-BR" sz="2800" dirty="0">
                <a:cs typeface="Courier New" panose="02070309020205020404" pitchFamily="49" charset="0"/>
              </a:rPr>
              <a:t>um sindicato. O que o modelo especifica ainda, por se tratar de composições, é </a:t>
            </a:r>
            <a:br>
              <a:rPr lang="pt-BR" sz="2800" dirty="0">
                <a:cs typeface="Courier New" panose="02070309020205020404" pitchFamily="49" charset="0"/>
              </a:rPr>
            </a:br>
            <a:r>
              <a:rPr lang="pt-BR" sz="2800" dirty="0">
                <a:cs typeface="Courier New" panose="02070309020205020404" pitchFamily="49" charset="0"/>
              </a:rPr>
              <a:t>que, se um funcionário está associado a uma  empresa, não pode estar associado </a:t>
            </a:r>
            <a:br>
              <a:rPr lang="pt-BR" sz="2800" dirty="0">
                <a:cs typeface="Courier New" panose="02070309020205020404" pitchFamily="49" charset="0"/>
              </a:rPr>
            </a:br>
            <a:r>
              <a:rPr lang="pt-BR" sz="2800" dirty="0">
                <a:cs typeface="Courier New" panose="02070309020205020404" pitchFamily="49" charset="0"/>
              </a:rPr>
              <a:t>ao mesmo tempo a um sindicato1 , já que uma parte não pode pertencer a mais de </a:t>
            </a:r>
            <a:br>
              <a:rPr lang="pt-BR" sz="2800" dirty="0">
                <a:cs typeface="Courier New" panose="02070309020205020404" pitchFamily="49" charset="0"/>
              </a:rPr>
            </a:br>
            <a:r>
              <a:rPr lang="pt-BR" sz="2800" dirty="0">
                <a:cs typeface="Courier New" panose="02070309020205020404" pitchFamily="49" charset="0"/>
              </a:rPr>
              <a:t>um todo nas composições.</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113</a:t>
            </a:fld>
            <a:endParaRPr lang="pt-BR"/>
          </a:p>
        </p:txBody>
      </p:sp>
      <p:pic>
        <p:nvPicPr>
          <p:cNvPr id="10" name="Imagem 9">
            <a:extLst>
              <a:ext uri="{FF2B5EF4-FFF2-40B4-BE49-F238E27FC236}">
                <a16:creationId xmlns:a16="http://schemas.microsoft.com/office/drawing/2014/main" id="{271A1BFE-B88A-4676-99FE-9A040FEBFB89}"/>
              </a:ext>
            </a:extLst>
          </p:cNvPr>
          <p:cNvPicPr>
            <a:picLocks noChangeAspect="1"/>
          </p:cNvPicPr>
          <p:nvPr/>
        </p:nvPicPr>
        <p:blipFill>
          <a:blip r:embed="rId2"/>
          <a:stretch>
            <a:fillRect/>
          </a:stretch>
        </p:blipFill>
        <p:spPr>
          <a:xfrm>
            <a:off x="15713642" y="7930692"/>
            <a:ext cx="7258869" cy="4491218"/>
          </a:xfrm>
          <a:prstGeom prst="rect">
            <a:avLst/>
          </a:prstGeom>
        </p:spPr>
      </p:pic>
    </p:spTree>
    <p:extLst>
      <p:ext uri="{BB962C8B-B14F-4D97-AF65-F5344CB8AC3E}">
        <p14:creationId xmlns:p14="http://schemas.microsoft.com/office/powerpoint/2010/main" val="3680260391"/>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relacionais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876975162"/>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conceito de herança nada mais é do que uma possibilidade de representar algo que já existe no mundo real. Um exemplo clássico disto é quando, na escola, estudamos sobre “classificação biológica” na aula de ciências. Nela, é feita a seguinte divisão entre os seres vivos: Reino, Filo, Classe, Ordem, Família, Gênero, Espécie.</a:t>
            </a:r>
          </a:p>
          <a:p>
            <a:pPr>
              <a:buSzPct val="100000"/>
            </a:pPr>
            <a:r>
              <a:rPr lang="pt-BR" sz="3200" dirty="0">
                <a:cs typeface="Courier New" panose="02070309020205020404" pitchFamily="49" charset="0"/>
              </a:rPr>
              <a:t>Cada divisão mais baixa herda o que for necessário da divisão superior, e isto ocorre porque a mais baixa é um subtipo da divisão acima. Espécie herda de Gênero, que, por sua vez, herda de Família e assim por diante.</a:t>
            </a:r>
          </a:p>
          <a:p>
            <a:pPr>
              <a:buSzPct val="100000"/>
            </a:pPr>
            <a:r>
              <a:rPr lang="pt-BR" sz="3200" dirty="0">
                <a:cs typeface="Courier New" panose="02070309020205020404" pitchFamily="49" charset="0"/>
              </a:rPr>
              <a:t>Dentro da Orientação a Objetos, quando desejamos usar o conceito de herança, é necessário fazer uma classe herdar de outra.</a:t>
            </a:r>
          </a:p>
          <a:p>
            <a:pPr>
              <a:buSzPct val="100000"/>
            </a:pPr>
            <a:r>
              <a:rPr lang="pt-BR" sz="3200" i="1" dirty="0">
                <a:cs typeface="Courier New" panose="02070309020205020404" pitchFamily="49" charset="0"/>
              </a:rPr>
              <a:t>Herança é o relacionamento entre classes em que uma classe chamada de subclasse (classe filha, classe derivada) é uma extensão, um subtipo, de outra classe chamada de superclasse (classe pai, classe mão, classe base). Devido a isto, a subclasse consegue reaproveitar os atributos e métodos dela. Além dos que venham a ser herdados, a subclasse pode definir seus próprios membros.</a:t>
            </a:r>
          </a:p>
          <a:p>
            <a:pPr>
              <a:buSzPct val="100000"/>
            </a:pPr>
            <a:r>
              <a:rPr lang="pt-BR" sz="3200" dirty="0">
                <a:cs typeface="Courier New" panose="02070309020205020404" pitchFamily="49" charset="0"/>
              </a:rPr>
              <a:t>Essa definição deixa bem claro que herança só ocorre entre classes, então é incorreto dizer que “o objeto X herdou de Y”. Isto ocorre porque objetos só existem em tempo de execução, impossibilitando assim sua alteração estrutural. Já as classes, por serem do tempo de desenvolvimento (compilação), poderão definir a estrutura de novas classes e, consequentemente, de objetos criados a partir destas.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115</a:t>
            </a:fld>
            <a:endParaRPr lang="pt-BR" dirty="0"/>
          </a:p>
        </p:txBody>
      </p:sp>
    </p:spTree>
    <p:extLst>
      <p:ext uri="{BB962C8B-B14F-4D97-AF65-F5344CB8AC3E}">
        <p14:creationId xmlns:p14="http://schemas.microsoft.com/office/powerpoint/2010/main" val="1367623058"/>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herança pode ocorrer em quantos níveis forem necessários. Porém, uma boa quantidade de níveis é de, no máximo, 4. Quanto mais níveis existirem, mais difícil de entender o código será, pois cada vez mais é gerado um distanciamento do conceito base. Esses níveis são chamados de Hierarquia de Classe.</a:t>
            </a:r>
          </a:p>
          <a:p>
            <a:pPr>
              <a:buSzPct val="100000"/>
            </a:pPr>
            <a:r>
              <a:rPr lang="pt-BR" sz="3200" dirty="0">
                <a:cs typeface="Courier New" panose="02070309020205020404" pitchFamily="49" charset="0"/>
              </a:rPr>
              <a:t>O fundamento de reuso que já vimos é intrinsecamente ligado à herança e também à abstração. Quando definimos uma classe da forma mais abstrata possível, é porque necessitamos reusar seu conceito e seus membros em outros conceitos similares. A herança deve ser aplicada para isso.</a:t>
            </a:r>
          </a:p>
          <a:p>
            <a:pPr>
              <a:buSzPct val="100000"/>
            </a:pPr>
            <a:r>
              <a:rPr lang="pt-BR" sz="3200" dirty="0">
                <a:cs typeface="Courier New" panose="02070309020205020404" pitchFamily="49" charset="0"/>
              </a:rPr>
              <a:t>Quando uma classe herdar de outra, ela poderá acrescentar novos membros, mas não excluir. Ora, se a ideia é reusar para evitar repetição, não teria lógica excluir código. Além disto, a grande vantagem da herança é a definição de subtipos. Embora o reuso seja importante, na verdade ele é uma consequência da herança, já que é possível também termos reuso através de outros relacionamentos.</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116</a:t>
            </a:fld>
            <a:endParaRPr lang="pt-BR" dirty="0"/>
          </a:p>
        </p:txBody>
      </p:sp>
      <p:pic>
        <p:nvPicPr>
          <p:cNvPr id="3" name="Imagem 2">
            <a:extLst>
              <a:ext uri="{FF2B5EF4-FFF2-40B4-BE49-F238E27FC236}">
                <a16:creationId xmlns:a16="http://schemas.microsoft.com/office/drawing/2014/main" id="{EDFAD138-DF59-4AE4-AC31-0AA6E57913D8}"/>
              </a:ext>
            </a:extLst>
          </p:cNvPr>
          <p:cNvPicPr>
            <a:picLocks noChangeAspect="1"/>
          </p:cNvPicPr>
          <p:nvPr/>
        </p:nvPicPr>
        <p:blipFill>
          <a:blip r:embed="rId2"/>
          <a:stretch>
            <a:fillRect/>
          </a:stretch>
        </p:blipFill>
        <p:spPr>
          <a:xfrm>
            <a:off x="8619626" y="8409541"/>
            <a:ext cx="7144747" cy="4305901"/>
          </a:xfrm>
          <a:prstGeom prst="rect">
            <a:avLst/>
          </a:prstGeom>
        </p:spPr>
      </p:pic>
    </p:spTree>
    <p:extLst>
      <p:ext uri="{BB962C8B-B14F-4D97-AF65-F5344CB8AC3E}">
        <p14:creationId xmlns:p14="http://schemas.microsoft.com/office/powerpoint/2010/main" val="4137697210"/>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processo de definir o mais genérico nas classes bases e ir acrescentando nas filhas o mais específico é conhecido como </a:t>
            </a:r>
            <a:r>
              <a:rPr lang="pt-BR" sz="3200" i="1" dirty="0">
                <a:cs typeface="Courier New" panose="02070309020205020404" pitchFamily="49" charset="0"/>
              </a:rPr>
              <a:t>Generalização</a:t>
            </a:r>
            <a:r>
              <a:rPr lang="pt-BR" sz="3200" dirty="0">
                <a:cs typeface="Courier New" panose="02070309020205020404" pitchFamily="49" charset="0"/>
              </a:rPr>
              <a:t> e </a:t>
            </a:r>
            <a:r>
              <a:rPr lang="pt-BR" sz="3200" i="1" dirty="0">
                <a:cs typeface="Courier New" panose="02070309020205020404" pitchFamily="49" charset="0"/>
              </a:rPr>
              <a:t>Especialização</a:t>
            </a:r>
            <a:r>
              <a:rPr lang="pt-BR" sz="3200" dirty="0">
                <a:cs typeface="Courier New" panose="02070309020205020404" pitchFamily="49" charset="0"/>
              </a:rPr>
              <a:t>, respectivamente. Quando mais se sobe na Hierarquia de Classe, mais genérico fica, e quanto mais desce, mais específico.</a:t>
            </a:r>
          </a:p>
          <a:p>
            <a:pPr>
              <a:buSzPct val="100000"/>
            </a:pPr>
            <a:r>
              <a:rPr lang="pt-BR" sz="3200" dirty="0">
                <a:cs typeface="Courier New" panose="02070309020205020404" pitchFamily="49" charset="0"/>
              </a:rPr>
              <a:t>Alguns cuidados devem ser tomados quando usamos a herança, como onde colocar os atributos e métodos, e quando realmente devemos usá-la. Caso os membros sejam definidos na classe errada, situações estranhas podem ocorrer, pois não representarão a realidade.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117</a:t>
            </a:fld>
            <a:endParaRPr lang="pt-BR" dirty="0"/>
          </a:p>
        </p:txBody>
      </p:sp>
      <p:pic>
        <p:nvPicPr>
          <p:cNvPr id="6" name="Imagem 5">
            <a:extLst>
              <a:ext uri="{FF2B5EF4-FFF2-40B4-BE49-F238E27FC236}">
                <a16:creationId xmlns:a16="http://schemas.microsoft.com/office/drawing/2014/main" id="{D447DE7C-5E50-4A25-9C63-56B0494F08B9}"/>
              </a:ext>
            </a:extLst>
          </p:cNvPr>
          <p:cNvPicPr>
            <a:picLocks noChangeAspect="1"/>
          </p:cNvPicPr>
          <p:nvPr/>
        </p:nvPicPr>
        <p:blipFill>
          <a:blip r:embed="rId2"/>
          <a:stretch>
            <a:fillRect/>
          </a:stretch>
        </p:blipFill>
        <p:spPr>
          <a:xfrm>
            <a:off x="6628899" y="6858000"/>
            <a:ext cx="11126202" cy="5791202"/>
          </a:xfrm>
          <a:prstGeom prst="rect">
            <a:avLst/>
          </a:prstGeom>
        </p:spPr>
      </p:pic>
    </p:spTree>
    <p:extLst>
      <p:ext uri="{BB962C8B-B14F-4D97-AF65-F5344CB8AC3E}">
        <p14:creationId xmlns:p14="http://schemas.microsoft.com/office/powerpoint/2010/main" val="1174631500"/>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abstratas:</a:t>
            </a:r>
          </a:p>
          <a:p>
            <a:pPr lvl="1">
              <a:buSzPct val="100000"/>
            </a:pPr>
            <a:r>
              <a:rPr lang="pt-BR" sz="2800" dirty="0">
                <a:cs typeface="Courier New" panose="02070309020205020404" pitchFamily="49" charset="0"/>
              </a:rPr>
              <a:t>Uma classe abstrata tem como principal função ser a implementação completa do conceito de abstração. São classes que representam conceitos tão genéricos que não vale a pena trabalhar com elas diretamente. Elas são incompletas e devem ser completadas pelas classes que herdarem delas, ou seja, seus subtipos.</a:t>
            </a:r>
          </a:p>
          <a:p>
            <a:pPr lvl="1">
              <a:buSzPct val="100000"/>
            </a:pPr>
            <a:r>
              <a:rPr lang="pt-BR" sz="2800" dirty="0">
                <a:cs typeface="Courier New" panose="02070309020205020404" pitchFamily="49" charset="0"/>
              </a:rPr>
              <a:t>Por não valer a pena trabalhar diretamente com elas, essas classes têm uma característica importante: não podem ser instanciadas. Ou seja, não podemos criar objetos diretamente a partir delas. Ao tentarmos usar o operador </a:t>
            </a:r>
            <a:r>
              <a:rPr lang="pt-BR" sz="2800" b="1" dirty="0">
                <a:cs typeface="Courier New" panose="02070309020205020404" pitchFamily="49" charset="0"/>
              </a:rPr>
              <a:t>new</a:t>
            </a:r>
            <a:r>
              <a:rPr lang="pt-BR" sz="2800" dirty="0">
                <a:cs typeface="Courier New" panose="02070309020205020404" pitchFamily="49" charset="0"/>
              </a:rPr>
              <a:t> com uma classe abstrata, um erro do compilador informará que classes abstratas não podem ser instanciadas.</a:t>
            </a:r>
          </a:p>
          <a:p>
            <a:pPr lvl="1">
              <a:buSzPct val="100000"/>
            </a:pPr>
            <a:r>
              <a:rPr lang="pt-BR" sz="2800" dirty="0">
                <a:cs typeface="Courier New" panose="02070309020205020404" pitchFamily="49" charset="0"/>
              </a:rPr>
              <a:t>Por serem de uso indireto, geralmente classes abstratas estão no topo da hierarquia de classe. Por exemplo, em uma especialização da superclasse </a:t>
            </a:r>
            <a:r>
              <a:rPr lang="pt-BR" sz="2800" b="1" dirty="0">
                <a:cs typeface="Courier New" panose="02070309020205020404" pitchFamily="49" charset="0"/>
              </a:rPr>
              <a:t>Pessoa</a:t>
            </a:r>
            <a:r>
              <a:rPr lang="pt-BR" sz="2800" dirty="0">
                <a:cs typeface="Courier New" panose="02070309020205020404" pitchFamily="49" charset="0"/>
              </a:rPr>
              <a:t> em classes </a:t>
            </a:r>
            <a:r>
              <a:rPr lang="pt-BR" sz="2800" b="1" dirty="0">
                <a:cs typeface="Courier New" panose="02070309020205020404" pitchFamily="49" charset="0"/>
              </a:rPr>
              <a:t>Funcionário</a:t>
            </a:r>
            <a:r>
              <a:rPr lang="pt-BR" sz="2800" dirty="0">
                <a:cs typeface="Courier New" panose="02070309020205020404" pitchFamily="49" charset="0"/>
              </a:rPr>
              <a:t> e </a:t>
            </a:r>
            <a:r>
              <a:rPr lang="pt-BR" sz="2800" b="1" dirty="0">
                <a:cs typeface="Courier New" panose="02070309020205020404" pitchFamily="49" charset="0"/>
              </a:rPr>
              <a:t>Paciente</a:t>
            </a:r>
            <a:r>
              <a:rPr lang="pt-BR" sz="2800" dirty="0">
                <a:cs typeface="Courier New" panose="02070309020205020404" pitchFamily="49" charset="0"/>
              </a:rPr>
              <a:t> em um sistema hospitalar, talvez não seja útil utilizar diretamente objetos do tipo </a:t>
            </a:r>
            <a:r>
              <a:rPr lang="pt-BR" sz="2800" b="1" dirty="0">
                <a:cs typeface="Courier New" panose="02070309020205020404" pitchFamily="49" charset="0"/>
              </a:rPr>
              <a:t>Pessoa</a:t>
            </a:r>
            <a:r>
              <a:rPr lang="pt-BR" sz="2800" dirty="0">
                <a:cs typeface="Courier New" panose="02070309020205020404" pitchFamily="49" charset="0"/>
              </a:rPr>
              <a:t>, afinal é importante distinguir quem é funcionário e quem é paciente. Cada um executará uma tarefa diferente dentro do hospital e deverá ser tratado da forma adequada.</a:t>
            </a:r>
          </a:p>
          <a:p>
            <a:pPr lvl="1">
              <a:buSzPct val="100000"/>
            </a:pPr>
            <a:r>
              <a:rPr lang="pt-BR" sz="2800" dirty="0">
                <a:cs typeface="Courier New" panose="02070309020205020404" pitchFamily="49" charset="0"/>
              </a:rPr>
              <a:t>Além de definir a classe como abstrata - que servirá de molde para outras classes -, podemos também definir métodos como abstratos. A ideia de definir um método como abstrato é para que ele também sirva de molde. Para isso, ele não deve possuir uma implementação, mas sim apenas a definição de sua assinatura.</a:t>
            </a:r>
          </a:p>
          <a:p>
            <a:pPr lvl="1">
              <a:buSzPct val="100000"/>
            </a:pPr>
            <a:r>
              <a:rPr lang="pt-BR" sz="2800" dirty="0">
                <a:cs typeface="Courier New" panose="02070309020205020404" pitchFamily="49" charset="0"/>
              </a:rPr>
              <a:t>Métodos abstratos só podem ser definidos em classes abstratas. Porém, classes abstratas podem também possuir métodos não abstratos, ou seja, que possuam sua implementação.</a:t>
            </a:r>
          </a:p>
          <a:p>
            <a:pPr lvl="1">
              <a:buSzPct val="100000"/>
            </a:pPr>
            <a:r>
              <a:rPr lang="pt-BR" sz="2800" dirty="0">
                <a:cs typeface="Courier New" panose="02070309020205020404" pitchFamily="49" charset="0"/>
              </a:rPr>
              <a:t>É importante destacar que não existe “atributo abstrato”!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118</a:t>
            </a:fld>
            <a:endParaRPr lang="pt-BR" dirty="0"/>
          </a:p>
        </p:txBody>
      </p:sp>
    </p:spTree>
    <p:extLst>
      <p:ext uri="{BB962C8B-B14F-4D97-AF65-F5344CB8AC3E}">
        <p14:creationId xmlns:p14="http://schemas.microsoft.com/office/powerpoint/2010/main" val="3228875040"/>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concretas:</a:t>
            </a:r>
          </a:p>
          <a:p>
            <a:pPr lvl="1">
              <a:buSzPct val="100000"/>
            </a:pPr>
            <a:r>
              <a:rPr lang="pt-BR" sz="2800" dirty="0">
                <a:cs typeface="Courier New" panose="02070309020205020404" pitchFamily="49" charset="0"/>
              </a:rPr>
              <a:t>Quando uma classe não é abstrata, ela só pode ser concreta. Ao contrário das abstratas, estas não são genéricas, e sim bem específicas. Elas representam o conceito de uso direto que deve ser trabalhado e, por isso, não só podem, como devem, ser instanciadas. Manipulá-las é vital para o bom funcionamento da aplicação.</a:t>
            </a:r>
          </a:p>
          <a:p>
            <a:pPr lvl="1">
              <a:buSzPct val="100000"/>
            </a:pPr>
            <a:r>
              <a:rPr lang="pt-BR" sz="2800" dirty="0">
                <a:cs typeface="Courier New" panose="02070309020205020404" pitchFamily="49" charset="0"/>
              </a:rPr>
              <a:t>Para definir classes como concretas, basta definir as classes como já vínhamos fazendo, antes de explicar o conceito das abstratas. No caso, basta usar a palavra </a:t>
            </a:r>
            <a:r>
              <a:rPr lang="pt-BR" sz="2800" b="1" dirty="0" err="1">
                <a:cs typeface="Courier New" panose="02070309020205020404" pitchFamily="49" charset="0"/>
              </a:rPr>
              <a:t>class</a:t>
            </a:r>
            <a:r>
              <a:rPr lang="pt-BR" sz="2800" dirty="0">
                <a:cs typeface="Courier New" panose="02070309020205020404" pitchFamily="49" charset="0"/>
              </a:rPr>
              <a:t> seguida no nome da classe. O que separa uma classe abstrata de uma concreta é apenas uma questão conceitual, que deve ser bem entendida.</a:t>
            </a:r>
          </a:p>
          <a:p>
            <a:pPr lvl="1">
              <a:buSzPct val="100000"/>
            </a:pPr>
            <a:r>
              <a:rPr lang="pt-BR" sz="2800" dirty="0">
                <a:cs typeface="Courier New" panose="02070309020205020404" pitchFamily="49" charset="0"/>
              </a:rPr>
              <a:t>Então, o uso da palavra </a:t>
            </a:r>
            <a:r>
              <a:rPr lang="pt-BR" sz="2800" b="1" dirty="0">
                <a:cs typeface="Courier New" panose="02070309020205020404" pitchFamily="49" charset="0"/>
              </a:rPr>
              <a:t>abstract</a:t>
            </a:r>
            <a:r>
              <a:rPr lang="pt-BR" sz="2800" dirty="0">
                <a:cs typeface="Courier New" panose="02070309020205020404" pitchFamily="49" charset="0"/>
              </a:rPr>
              <a:t> para a definição de classes abstratas deve ser utilizado quando houver a necessidade de aplicar esse conceito de abstração, ou seja, quando for de grande valor conceitual e relevante para nossa situação. Caso isso não se aplique, é só não usar essa palavra, assim estaremos criando classes concretas que deverão ser manipuladas diretamente.</a:t>
            </a:r>
          </a:p>
          <a:p>
            <a:pPr lvl="1">
              <a:buSzPct val="100000"/>
            </a:pPr>
            <a:r>
              <a:rPr lang="pt-BR" sz="2800" dirty="0">
                <a:cs typeface="Courier New" panose="02070309020205020404" pitchFamily="49" charset="0"/>
              </a:rPr>
              <a:t>Quando classes concretas herdam a partir de uma classe abstrata que possua métodos abstratos, elas terão a obrigatoriedade de prover a implementação para tais métodos. Porém, se uma classe abstrata herdar de outra abstrata, essa obrigatoriedade não é válida.</a:t>
            </a:r>
          </a:p>
          <a:p>
            <a:pPr lvl="1">
              <a:buSzPct val="100000"/>
            </a:pPr>
            <a:r>
              <a:rPr lang="pt-BR" sz="2800" dirty="0">
                <a:cs typeface="Courier New" panose="02070309020205020404" pitchFamily="49" charset="0"/>
              </a:rPr>
              <a:t>Para finalizar, embora seja possível fazer uma classe concreta herdar de outra concreta, isto deve ser desencorajado ou mesmo nunca realizado.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119</a:t>
            </a:fld>
            <a:endParaRPr lang="pt-BR" dirty="0"/>
          </a:p>
        </p:txBody>
      </p:sp>
    </p:spTree>
    <p:extLst>
      <p:ext uri="{BB962C8B-B14F-4D97-AF65-F5344CB8AC3E}">
        <p14:creationId xmlns:p14="http://schemas.microsoft.com/office/powerpoint/2010/main" val="37641432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Tipos de herança:</a:t>
            </a:r>
          </a:p>
          <a:p>
            <a:pPr lvl="1">
              <a:buSzPct val="100000"/>
            </a:pPr>
            <a:r>
              <a:rPr lang="pt-BR" sz="2800" dirty="0">
                <a:cs typeface="Courier New" panose="02070309020205020404" pitchFamily="49" charset="0"/>
              </a:rPr>
              <a:t>Existem dois tipos de herança: a simples e a múltipla. A simples ocorre quando uma subclasse tem apenas uma superclasse. Neste caso, a classe filha precisou apenas especializar e reutilizar membros de apenas um conceito, uma classe mão da aplicação.</a:t>
            </a:r>
          </a:p>
          <a:p>
            <a:pPr lvl="1">
              <a:buSzPct val="100000"/>
            </a:pPr>
            <a:r>
              <a:rPr lang="pt-BR" sz="2800" dirty="0">
                <a:cs typeface="Courier New" panose="02070309020205020404" pitchFamily="49" charset="0"/>
              </a:rPr>
              <a:t>A herança múltipla ocorre quando uma subclasse necessita não de apenas uma, mas duas ou mais superclasses. Assim, essa classe filha poderá especializar mais de um conceito de uma aplicação. Podemos pensar no seguinte como exemplo:</a:t>
            </a:r>
          </a:p>
          <a:p>
            <a:pPr lvl="2">
              <a:buSzPct val="100000"/>
            </a:pPr>
            <a:r>
              <a:rPr lang="pt-BR" sz="2400" dirty="0">
                <a:cs typeface="Courier New" panose="02070309020205020404" pitchFamily="49" charset="0"/>
              </a:rPr>
              <a:t>Um sistema hospitalar possui como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 Pode existir uma situação na qual um médico assume um papel de chefe de departamento, e ele pode executar ações gerenciais, como aprovação de férias. Sendo assim, poderíamos criar uma subclasse </a:t>
            </a:r>
            <a:r>
              <a:rPr lang="pt-BR" sz="2400" b="1" dirty="0" err="1">
                <a:cs typeface="Courier New" panose="02070309020205020404" pitchFamily="49" charset="0"/>
              </a:rPr>
              <a:t>ChefeDeDepartamento</a:t>
            </a:r>
            <a:r>
              <a:rPr lang="pt-BR" sz="2400" dirty="0">
                <a:cs typeface="Courier New" panose="02070309020205020404" pitchFamily="49" charset="0"/>
              </a:rPr>
              <a:t>, que herdaria das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a:t>
            </a:r>
          </a:p>
          <a:p>
            <a:pPr lvl="1">
              <a:buSzPct val="100000"/>
            </a:pPr>
            <a:r>
              <a:rPr lang="pt-BR" sz="2800" dirty="0">
                <a:cs typeface="Courier New" panose="02070309020205020404" pitchFamily="49" charset="0"/>
              </a:rPr>
              <a:t>A linguagem Java não possui suporte para heranças múltiplas. Esta foi uma decisão de projeto dos criadores dessa linguagem, e o principal motivo para isso é para evitar </a:t>
            </a:r>
            <a:r>
              <a:rPr lang="pt-BR" sz="2800" i="1" dirty="0">
                <a:cs typeface="Courier New" panose="02070309020205020404" pitchFamily="49" charset="0"/>
              </a:rPr>
              <a:t>conflito de nomes</a:t>
            </a:r>
            <a:r>
              <a:rPr lang="pt-BR" sz="2800" dirty="0">
                <a:cs typeface="Courier New" panose="02070309020205020404" pitchFamily="49" charset="0"/>
              </a:rPr>
              <a:t>, o que é um risco nas linguagens que suportam. Esse conflito se dá quando as duas superclasses possuem atributos ou métodos com os mesmos nomes. Por exemplo, tanto </a:t>
            </a:r>
            <a:r>
              <a:rPr lang="pt-BR" sz="2800" b="1" dirty="0">
                <a:cs typeface="Courier New" panose="02070309020205020404" pitchFamily="49" charset="0"/>
              </a:rPr>
              <a:t>Gerente</a:t>
            </a:r>
            <a:r>
              <a:rPr lang="pt-BR" sz="2800" dirty="0">
                <a:cs typeface="Courier New" panose="02070309020205020404" pitchFamily="49" charset="0"/>
              </a:rPr>
              <a:t> quanto </a:t>
            </a:r>
            <a:r>
              <a:rPr lang="pt-BR" sz="2800" b="1" dirty="0">
                <a:cs typeface="Courier New" panose="02070309020205020404" pitchFamily="49" charset="0"/>
              </a:rPr>
              <a:t>Médico</a:t>
            </a:r>
            <a:r>
              <a:rPr lang="pt-BR" sz="2800" dirty="0">
                <a:cs typeface="Courier New" panose="02070309020205020404" pitchFamily="49" charset="0"/>
              </a:rPr>
              <a:t> poderiam ter o atributo </a:t>
            </a:r>
            <a:r>
              <a:rPr lang="pt-BR" sz="2800" b="1" dirty="0" err="1">
                <a:cs typeface="Courier New" panose="02070309020205020404" pitchFamily="49" charset="0"/>
              </a:rPr>
              <a:t>cargaHorária</a:t>
            </a:r>
            <a:r>
              <a:rPr lang="pt-BR" sz="2800" dirty="0">
                <a:cs typeface="Courier New" panose="02070309020205020404" pitchFamily="49" charset="0"/>
              </a:rPr>
              <a:t>, com significados diferentes.</a:t>
            </a:r>
          </a:p>
          <a:p>
            <a:pPr lvl="1">
              <a:buSzPct val="100000"/>
            </a:pPr>
            <a:r>
              <a:rPr lang="pt-BR" sz="2800" dirty="0">
                <a:cs typeface="Courier New" panose="02070309020205020404" pitchFamily="49" charset="0"/>
              </a:rPr>
              <a:t>Dentre as linguagens atuais que possuem suporte a heranças múltiplas, podemos citar C++, Python, Perl, Eiffel e R. Java possui formas de emular a herança múltipla, que vamos ver logo mais.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120</a:t>
            </a:fld>
            <a:endParaRPr lang="pt-BR" dirty="0"/>
          </a:p>
        </p:txBody>
      </p:sp>
    </p:spTree>
    <p:extLst>
      <p:ext uri="{BB962C8B-B14F-4D97-AF65-F5344CB8AC3E}">
        <p14:creationId xmlns:p14="http://schemas.microsoft.com/office/powerpoint/2010/main" val="356020749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i="1" dirty="0" err="1">
                <a:cs typeface="Courier New" panose="02070309020205020404" pitchFamily="49" charset="0"/>
              </a:rPr>
              <a:t>Upcast</a:t>
            </a:r>
            <a:r>
              <a:rPr lang="pt-BR" sz="3200" dirty="0">
                <a:cs typeface="Courier New" panose="02070309020205020404" pitchFamily="49" charset="0"/>
              </a:rPr>
              <a:t> e </a:t>
            </a:r>
            <a:r>
              <a:rPr lang="pt-BR" sz="3200" i="1" dirty="0" err="1">
                <a:cs typeface="Courier New" panose="02070309020205020404" pitchFamily="49" charset="0"/>
              </a:rPr>
              <a:t>Downcast</a:t>
            </a:r>
            <a:r>
              <a:rPr lang="pt-BR" sz="3200" dirty="0">
                <a:cs typeface="Courier New" panose="02070309020205020404" pitchFamily="49" charset="0"/>
              </a:rPr>
              <a:t>:</a:t>
            </a:r>
          </a:p>
          <a:p>
            <a:pPr lvl="1">
              <a:buSzPct val="100000"/>
            </a:pPr>
            <a:r>
              <a:rPr lang="pt-BR" sz="2800" dirty="0">
                <a:cs typeface="Courier New" panose="02070309020205020404" pitchFamily="49" charset="0"/>
              </a:rPr>
              <a:t>Quando trabalhamos com herança, podem surgir duas operações realizadas com os objetos que foram criados a partir das classes envolvidas em uma hierarquia: </a:t>
            </a:r>
            <a:r>
              <a:rPr lang="pt-BR" sz="2800" i="1" dirty="0" err="1">
                <a:cs typeface="Courier New" panose="02070309020205020404" pitchFamily="49" charset="0"/>
              </a:rPr>
              <a:t>upcast</a:t>
            </a:r>
            <a:r>
              <a:rPr lang="pt-BR" sz="2800" dirty="0">
                <a:cs typeface="Courier New" panose="02070309020205020404" pitchFamily="49" charset="0"/>
              </a:rPr>
              <a:t> e </a:t>
            </a:r>
            <a:r>
              <a:rPr lang="pt-BR" sz="2800" i="1" dirty="0" err="1">
                <a:cs typeface="Courier New" panose="02070309020205020404" pitchFamily="49" charset="0"/>
              </a:rPr>
              <a:t>downcast</a:t>
            </a:r>
            <a:r>
              <a:rPr lang="pt-BR" sz="2800" dirty="0">
                <a:cs typeface="Courier New" panose="02070309020205020404" pitchFamily="49" charset="0"/>
              </a:rPr>
              <a:t>.</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upcast</a:t>
            </a:r>
            <a:r>
              <a:rPr lang="pt-BR" sz="2800" dirty="0">
                <a:cs typeface="Courier New" panose="02070309020205020404" pitchFamily="49" charset="0"/>
              </a:rPr>
              <a:t> é uma operação de conversão, na qual subclasses são promovidas a superclasses. Como uma classe filha é do tipo de sua classe mãe, esta conversão é permitida.</a:t>
            </a:r>
          </a:p>
          <a:p>
            <a:pPr lvl="1">
              <a:buSzPct val="100000"/>
            </a:pPr>
            <a:r>
              <a:rPr lang="pt-BR" sz="2800" dirty="0">
                <a:cs typeface="Courier New" panose="02070309020205020404" pitchFamily="49" charset="0"/>
              </a:rPr>
              <a:t>Quando falamos sobre “</a:t>
            </a:r>
            <a:r>
              <a:rPr lang="pt-BR" sz="2800" dirty="0" err="1">
                <a:cs typeface="Courier New" panose="02070309020205020404" pitchFamily="49" charset="0"/>
              </a:rPr>
              <a:t>cast</a:t>
            </a:r>
            <a:r>
              <a:rPr lang="pt-BR" sz="2800" dirty="0">
                <a:cs typeface="Courier New" panose="02070309020205020404" pitchFamily="49" charset="0"/>
              </a:rPr>
              <a:t>” em linguagens estruturadas, logo lembramos dos tipos primitivos, </a:t>
            </a:r>
            <a:br>
              <a:rPr lang="pt-BR" sz="2800" dirty="0">
                <a:cs typeface="Courier New" panose="02070309020205020404" pitchFamily="49" charset="0"/>
              </a:rPr>
            </a:br>
            <a:r>
              <a:rPr lang="pt-BR" sz="2800" dirty="0">
                <a:cs typeface="Courier New" panose="02070309020205020404" pitchFamily="49" charset="0"/>
              </a:rPr>
              <a:t>de como realizar 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long</a:t>
            </a:r>
            <a:r>
              <a:rPr lang="pt-BR" sz="2800" dirty="0">
                <a:cs typeface="Courier New" panose="02070309020205020404" pitchFamily="49" charset="0"/>
              </a:rPr>
              <a:t> para um </a:t>
            </a:r>
            <a:r>
              <a:rPr lang="pt-BR" sz="2800" i="1" dirty="0" err="1">
                <a:cs typeface="Courier New" panose="02070309020205020404" pitchFamily="49" charset="0"/>
              </a:rPr>
              <a:t>int</a:t>
            </a:r>
            <a:r>
              <a:rPr lang="pt-BR" sz="2800" dirty="0">
                <a:cs typeface="Courier New" panose="02070309020205020404" pitchFamily="49" charset="0"/>
              </a:rPr>
              <a:t>, de um </a:t>
            </a:r>
            <a:r>
              <a:rPr lang="pt-BR" sz="2800" i="1" dirty="0" err="1">
                <a:cs typeface="Courier New" panose="02070309020205020404" pitchFamily="49" charset="0"/>
              </a:rPr>
              <a:t>double</a:t>
            </a:r>
            <a:r>
              <a:rPr lang="pt-BR" sz="2800" dirty="0">
                <a:cs typeface="Courier New" panose="02070309020205020404" pitchFamily="49" charset="0"/>
              </a:rPr>
              <a:t> para um </a:t>
            </a:r>
            <a:r>
              <a:rPr lang="pt-BR" sz="2800" i="1" dirty="0">
                <a:cs typeface="Courier New" panose="02070309020205020404" pitchFamily="49" charset="0"/>
              </a:rPr>
              <a:t>int</a:t>
            </a:r>
            <a:r>
              <a:rPr lang="pt-BR" sz="2800" dirty="0">
                <a:cs typeface="Courier New" panose="02070309020205020404" pitchFamily="49" charset="0"/>
              </a:rPr>
              <a:t>. Quando fazemos </a:t>
            </a:r>
            <a:br>
              <a:rPr lang="pt-BR" sz="2800" dirty="0">
                <a:cs typeface="Courier New" panose="02070309020205020404" pitchFamily="49" charset="0"/>
              </a:rPr>
            </a:br>
            <a:r>
              <a:rPr lang="pt-BR" sz="2800" dirty="0">
                <a:cs typeface="Courier New" panose="02070309020205020404" pitchFamily="49" charset="0"/>
              </a:rPr>
              <a:t>uma conversão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int</a:t>
            </a:r>
            <a:r>
              <a:rPr lang="pt-BR" sz="2800" dirty="0">
                <a:cs typeface="Courier New" panose="02070309020205020404" pitchFamily="49" charset="0"/>
              </a:rPr>
              <a:t> para </a:t>
            </a:r>
            <a:r>
              <a:rPr lang="pt-BR" sz="2800" i="1" dirty="0" err="1">
                <a:cs typeface="Courier New" panose="02070309020205020404" pitchFamily="49" charset="0"/>
              </a:rPr>
              <a:t>float</a:t>
            </a:r>
            <a:r>
              <a:rPr lang="pt-BR" sz="2800" dirty="0">
                <a:cs typeface="Courier New" panose="02070309020205020404" pitchFamily="49" charset="0"/>
              </a:rPr>
              <a:t>, a simples codificação é feita: </a:t>
            </a:r>
            <a:r>
              <a:rPr lang="pt-BR" sz="2800" i="1" dirty="0" err="1">
                <a:cs typeface="Courier New" panose="02070309020205020404" pitchFamily="49" charset="0"/>
              </a:rPr>
              <a:t>float</a:t>
            </a:r>
            <a:r>
              <a:rPr lang="pt-BR" sz="2800" i="1" dirty="0">
                <a:cs typeface="Courier New" panose="02070309020205020404" pitchFamily="49" charset="0"/>
              </a:rPr>
              <a:t> = int</a:t>
            </a:r>
            <a:r>
              <a:rPr lang="pt-BR" sz="2800" dirty="0">
                <a:cs typeface="Courier New" panose="02070309020205020404" pitchFamily="49" charset="0"/>
              </a:rPr>
              <a:t>. Isso ocorre</a:t>
            </a:r>
            <a:br>
              <a:rPr lang="pt-BR" sz="2800" dirty="0">
                <a:cs typeface="Courier New" panose="02070309020205020404" pitchFamily="49" charset="0"/>
              </a:rPr>
            </a:br>
            <a:r>
              <a:rPr lang="pt-BR" sz="2800" dirty="0">
                <a:cs typeface="Courier New" panose="02070309020205020404" pitchFamily="49" charset="0"/>
              </a:rPr>
              <a:t>porque um </a:t>
            </a:r>
            <a:r>
              <a:rPr lang="pt-BR" sz="2800" i="1" dirty="0" err="1">
                <a:cs typeface="Courier New" panose="02070309020205020404" pitchFamily="49" charset="0"/>
              </a:rPr>
              <a:t>int</a:t>
            </a:r>
            <a:r>
              <a:rPr lang="pt-BR" sz="2800" dirty="0">
                <a:cs typeface="Courier New" panose="02070309020205020404" pitchFamily="49" charset="0"/>
              </a:rPr>
              <a:t> cabe dentro de um </a:t>
            </a:r>
            <a:r>
              <a:rPr lang="pt-BR" sz="2800" i="1" dirty="0" err="1">
                <a:cs typeface="Courier New" panose="02070309020205020404" pitchFamily="49" charset="0"/>
              </a:rPr>
              <a:t>float</a:t>
            </a:r>
            <a:r>
              <a:rPr lang="pt-BR" sz="2800" dirty="0">
                <a:cs typeface="Courier New" panose="02070309020205020404" pitchFamily="49" charset="0"/>
              </a:rPr>
              <a:t>.</a:t>
            </a:r>
          </a:p>
          <a:p>
            <a:pPr lvl="1">
              <a:buSzPct val="100000"/>
            </a:pPr>
            <a:r>
              <a:rPr lang="pt-BR" sz="2800" dirty="0">
                <a:cs typeface="Courier New" panose="02070309020205020404" pitchFamily="49" charset="0"/>
              </a:rPr>
              <a:t>Essa ideia de “caber” também se aplica aos objetos, só que com outro nome (no caso, subtipo).</a:t>
            </a:r>
            <a:br>
              <a:rPr lang="pt-BR" sz="2800" dirty="0">
                <a:cs typeface="Courier New" panose="02070309020205020404" pitchFamily="49" charset="0"/>
              </a:rPr>
            </a:br>
            <a:r>
              <a:rPr lang="pt-BR" sz="2800" dirty="0">
                <a:cs typeface="Courier New" panose="02070309020205020404" pitchFamily="49" charset="0"/>
              </a:rPr>
              <a:t>Se uma subclasse é subtipo de sua classe mãe, então ela “cabe” nela. Por isto é permitido fazer </a:t>
            </a:r>
            <a:br>
              <a:rPr lang="pt-BR" sz="2800" dirty="0">
                <a:cs typeface="Courier New" panose="02070309020205020404" pitchFamily="49" charset="0"/>
              </a:rPr>
            </a:br>
            <a:r>
              <a:rPr lang="pt-BR" sz="2800" dirty="0" err="1">
                <a:cs typeface="Courier New" panose="02070309020205020404" pitchFamily="49" charset="0"/>
              </a:rPr>
              <a:t>upcast</a:t>
            </a:r>
            <a:r>
              <a:rPr lang="pt-BR" sz="2800" dirty="0">
                <a:cs typeface="Courier New" panose="02070309020205020404" pitchFamily="49" charset="0"/>
              </a:rPr>
              <a:t> de forma implícita entre objetos.</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downcast</a:t>
            </a:r>
            <a:r>
              <a:rPr lang="pt-BR" sz="2800" dirty="0">
                <a:cs typeface="Courier New" panose="02070309020205020404" pitchFamily="49" charset="0"/>
              </a:rPr>
              <a:t> é a operação inversa, assim superclasses são convertidas em subclasses. Porém, embora seja um conceito válido, este deve ser desencorajado. Isto ocorre porque podem ocorrer várias especializações distintas a partir de uma generalização.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121</a:t>
            </a:fld>
            <a:endParaRPr lang="pt-BR" dirty="0"/>
          </a:p>
        </p:txBody>
      </p:sp>
      <p:pic>
        <p:nvPicPr>
          <p:cNvPr id="3" name="Imagem 2">
            <a:extLst>
              <a:ext uri="{FF2B5EF4-FFF2-40B4-BE49-F238E27FC236}">
                <a16:creationId xmlns:a16="http://schemas.microsoft.com/office/drawing/2014/main" id="{02E03238-9747-4361-9109-102EB4A19D3E}"/>
              </a:ext>
            </a:extLst>
          </p:cNvPr>
          <p:cNvPicPr>
            <a:picLocks noChangeAspect="1"/>
          </p:cNvPicPr>
          <p:nvPr/>
        </p:nvPicPr>
        <p:blipFill>
          <a:blip r:embed="rId2"/>
          <a:stretch>
            <a:fillRect/>
          </a:stretch>
        </p:blipFill>
        <p:spPr>
          <a:xfrm>
            <a:off x="17583256" y="5209756"/>
            <a:ext cx="5111644" cy="3296488"/>
          </a:xfrm>
          <a:prstGeom prst="rect">
            <a:avLst/>
          </a:prstGeom>
        </p:spPr>
      </p:pic>
    </p:spTree>
    <p:extLst>
      <p:ext uri="{BB962C8B-B14F-4D97-AF65-F5344CB8AC3E}">
        <p14:creationId xmlns:p14="http://schemas.microsoft.com/office/powerpoint/2010/main" val="356911129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Polimorfismo:</a:t>
            </a:r>
          </a:p>
          <a:p>
            <a:pPr lvl="1">
              <a:buSzPct val="100000"/>
            </a:pPr>
            <a:r>
              <a:rPr lang="pt-BR" sz="2800" dirty="0">
                <a:cs typeface="Courier New" panose="02070309020205020404" pitchFamily="49" charset="0"/>
              </a:rPr>
              <a:t>Em determinados momentos em uma hierarquia de classes, precisamos que um mesmo método (nome e lista de parâmetro, ou seja, assinatura) se comporte de forma diferente dependendo do objeto instanciado a partir de uma classe de uma hierarquia qualquer. Isto surge devido à necessidade de flexibilidade que a hierarquia de classe deseja fornecer.</a:t>
            </a:r>
          </a:p>
          <a:p>
            <a:pPr lvl="1">
              <a:buSzPct val="100000"/>
            </a:pPr>
            <a:r>
              <a:rPr lang="pt-BR" sz="2800" dirty="0">
                <a:cs typeface="Courier New" panose="02070309020205020404" pitchFamily="49" charset="0"/>
              </a:rPr>
              <a:t>Por exemplo, sabemos que cada tipo de médico pode ter uma forma diferente de realizar sua ação de operar um paciente de acordo com o procedimento. Em um parto, por exemplo, o anestesista aplica uma injeção anestésica, o obstetra realiza a preparação e a retirada da criança, o pediatra realiza um conjunto de verificações para atestar a saúde do recém-nascido, etc.</a:t>
            </a:r>
          </a:p>
          <a:p>
            <a:pPr lvl="1">
              <a:buSzPct val="100000"/>
            </a:pPr>
            <a:r>
              <a:rPr lang="pt-BR" sz="2800" dirty="0">
                <a:cs typeface="Courier New" panose="02070309020205020404" pitchFamily="49" charset="0"/>
              </a:rPr>
              <a:t>Cada médico realiza suas determinadas ações dependendo de sua função no parto, mas todos estão “operando” naquele momento. Esta possibilidade de uma mesma ação poder se moldar de acordo com o objeto em questão é chamado de polimorfismo. Em cada subclasse, a ação de operar é realizada de forma distinta, pois cada uma tem suas peculiaridades. Mas mesmo assim, a ação é a mesma em sua forma mais íntima: operar. Esta foi herdada a partir da superclasse </a:t>
            </a:r>
            <a:r>
              <a:rPr lang="pt-BR" sz="2800" b="1" dirty="0">
                <a:cs typeface="Courier New" panose="02070309020205020404" pitchFamily="49" charset="0"/>
              </a:rPr>
              <a:t>Medico</a:t>
            </a:r>
            <a:r>
              <a:rPr lang="pt-BR" sz="2800" dirty="0">
                <a:cs typeface="Courier New" panose="02070309020205020404" pitchFamily="49" charset="0"/>
              </a:rPr>
              <a:t>.</a:t>
            </a:r>
          </a:p>
          <a:p>
            <a:pPr lvl="1">
              <a:buSzPct val="100000"/>
            </a:pPr>
            <a:r>
              <a:rPr lang="pt-BR" sz="2800" dirty="0">
                <a:cs typeface="Courier New" panose="02070309020205020404" pitchFamily="49" charset="0"/>
              </a:rPr>
              <a:t>A grande vantagem do uso do polimorfismo é que podemos utilizar objetos distintos e continuar executando a mesma ação, sendo que esta se moldará ao objeto corrente. Essa é a “flexibilidade” citada anteriormente.</a:t>
            </a:r>
          </a:p>
          <a:p>
            <a:pPr lvl="1">
              <a:buSzPct val="100000"/>
            </a:pPr>
            <a:r>
              <a:rPr lang="pt-BR" sz="2800" dirty="0">
                <a:cs typeface="Courier New" panose="02070309020205020404" pitchFamily="49" charset="0"/>
              </a:rPr>
              <a:t>A melhor forma de possibilitarmos o uso de polimorfismo é trabalhar com classes e métodos abstratos. Assim, podemos apenas definir a assinatura do método (ação) e deixar para a subclasse realmente definir o comportamento desta operação.</a:t>
            </a:r>
          </a:p>
          <a:p>
            <a:pPr lvl="1">
              <a:buSzPct val="100000"/>
            </a:pPr>
            <a:r>
              <a:rPr lang="pt-BR" sz="2800" dirty="0">
                <a:cs typeface="Courier New" panose="02070309020205020404" pitchFamily="49" charset="0"/>
              </a:rPr>
              <a:t>Em Java, é necessário o uso da instrução </a:t>
            </a:r>
            <a:r>
              <a:rPr lang="pt-BR" sz="2800" i="1" dirty="0">
                <a:cs typeface="Courier New" panose="02070309020205020404" pitchFamily="49" charset="0"/>
              </a:rPr>
              <a:t>@Override</a:t>
            </a:r>
            <a:r>
              <a:rPr lang="pt-BR" sz="2800" dirty="0">
                <a:cs typeface="Courier New" panose="02070309020205020404" pitchFamily="49" charset="0"/>
              </a:rPr>
              <a:t> antes da definição do método na subclasse.</a:t>
            </a:r>
          </a:p>
          <a:p>
            <a:pPr lvl="1">
              <a:buSzPct val="100000"/>
            </a:pPr>
            <a:r>
              <a:rPr lang="pt-BR" sz="2800" dirty="0">
                <a:cs typeface="Courier New" panose="02070309020205020404" pitchFamily="49" charset="0"/>
              </a:rPr>
              <a:t>Para existir polimorfismo, é necessário que se tenha uma herança. Só assim será possível prover o comportamento para um método abstrato herdado, com o intuito de que este tenha um comportamento diferente de acordo com o objeto. Porém, ao usarmos a herança, não precisamos necessariamente utilizar o polimorfismo.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122</a:t>
            </a:fld>
            <a:endParaRPr lang="pt-BR" dirty="0"/>
          </a:p>
        </p:txBody>
      </p:sp>
    </p:spTree>
    <p:extLst>
      <p:ext uri="{BB962C8B-B14F-4D97-AF65-F5344CB8AC3E}">
        <p14:creationId xmlns:p14="http://schemas.microsoft.com/office/powerpoint/2010/main" val="4074266990"/>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Sobrescrita:</a:t>
            </a:r>
          </a:p>
          <a:p>
            <a:pPr lvl="1">
              <a:buSzPct val="100000"/>
            </a:pPr>
            <a:r>
              <a:rPr lang="pt-BR" sz="2800" dirty="0">
                <a:cs typeface="Courier New" panose="02070309020205020404" pitchFamily="49" charset="0"/>
              </a:rPr>
              <a:t>Como o próprio nome sugere, sobrescrita é quando uma “escrita“, uma implementação de um método, sofre uma “escrita por cima”, ou seja, é redefinida. A sobrescrita é utilizada quando é necessário modificar um comportamento herdado. Essa alteração pode acrescentar ou eliminar algo do comportamento herdado.</a:t>
            </a:r>
          </a:p>
          <a:p>
            <a:pPr lvl="1">
              <a:buSzPct val="100000"/>
            </a:pPr>
            <a:r>
              <a:rPr lang="pt-BR" sz="2800" dirty="0">
                <a:cs typeface="Courier New" panose="02070309020205020404" pitchFamily="49" charset="0"/>
              </a:rPr>
              <a:t>Em Java, assim como no polimorfismo, a utilização do </a:t>
            </a:r>
            <a:r>
              <a:rPr lang="pt-BR" sz="2800" i="1" dirty="0">
                <a:cs typeface="Courier New" panose="02070309020205020404" pitchFamily="49" charset="0"/>
              </a:rPr>
              <a:t>@Override</a:t>
            </a:r>
            <a:r>
              <a:rPr lang="pt-BR" sz="2800" dirty="0">
                <a:cs typeface="Courier New" panose="02070309020205020404" pitchFamily="49" charset="0"/>
              </a:rPr>
              <a:t> deve ser feita. Assim, a subclasse redefine o método herdado e a sobrescrita é realizada.</a:t>
            </a:r>
          </a:p>
          <a:p>
            <a:pPr lvl="1">
              <a:buSzPct val="100000"/>
            </a:pPr>
            <a:r>
              <a:rPr lang="pt-BR" sz="2800" dirty="0">
                <a:cs typeface="Courier New" panose="02070309020205020404" pitchFamily="49" charset="0"/>
              </a:rPr>
              <a:t>Entretanto, em alguns casos, o método sobrescrito na subclasse </a:t>
            </a:r>
            <a:br>
              <a:rPr lang="pt-BR" sz="2800" dirty="0">
                <a:cs typeface="Courier New" panose="02070309020205020404" pitchFamily="49" charset="0"/>
              </a:rPr>
            </a:br>
            <a:r>
              <a:rPr lang="pt-BR" sz="2800" dirty="0">
                <a:cs typeface="Courier New" panose="02070309020205020404" pitchFamily="49" charset="0"/>
              </a:rPr>
              <a:t>precisa utilizar integralmente o comportamento do método da </a:t>
            </a:r>
            <a:br>
              <a:rPr lang="pt-BR" sz="2800" dirty="0">
                <a:cs typeface="Courier New" panose="02070309020205020404" pitchFamily="49" charset="0"/>
              </a:rPr>
            </a:br>
            <a:r>
              <a:rPr lang="pt-BR" sz="2800" dirty="0">
                <a:cs typeface="Courier New" panose="02070309020205020404" pitchFamily="49" charset="0"/>
              </a:rPr>
              <a:t>superclasse, e depois realizar seus passos específicos. Para </a:t>
            </a:r>
            <a:br>
              <a:rPr lang="pt-BR" sz="2800" dirty="0">
                <a:cs typeface="Courier New" panose="02070309020205020404" pitchFamily="49" charset="0"/>
              </a:rPr>
            </a:br>
            <a:r>
              <a:rPr lang="pt-BR" sz="2800" dirty="0">
                <a:cs typeface="Courier New" panose="02070309020205020404" pitchFamily="49" charset="0"/>
              </a:rPr>
              <a:t>realizar esta tarefa, as linguagens orientadas a objeto proveem </a:t>
            </a:r>
            <a:br>
              <a:rPr lang="pt-BR" sz="2800" dirty="0">
                <a:cs typeface="Courier New" panose="02070309020205020404" pitchFamily="49" charset="0"/>
              </a:rPr>
            </a:br>
            <a:r>
              <a:rPr lang="pt-BR" sz="2800" dirty="0">
                <a:cs typeface="Courier New" panose="02070309020205020404" pitchFamily="49" charset="0"/>
              </a:rPr>
              <a:t>sintaxes específicas: em Java, é a palavra </a:t>
            </a:r>
            <a:r>
              <a:rPr lang="pt-BR" sz="2800" i="1" dirty="0">
                <a:cs typeface="Courier New" panose="02070309020205020404" pitchFamily="49" charset="0"/>
              </a:rPr>
              <a:t>super</a:t>
            </a:r>
            <a:r>
              <a:rPr lang="pt-BR" sz="2800" dirty="0">
                <a:cs typeface="Courier New" panose="02070309020205020404" pitchFamily="49" charset="0"/>
              </a:rPr>
              <a:t>.</a:t>
            </a:r>
          </a:p>
          <a:p>
            <a:pPr lvl="1">
              <a:buSzPct val="100000"/>
            </a:pPr>
            <a:r>
              <a:rPr lang="pt-BR" sz="2800" dirty="0">
                <a:cs typeface="Courier New" panose="02070309020205020404" pitchFamily="49" charset="0"/>
              </a:rPr>
              <a:t>Do ponto de vista de implementação, a sobrescrita é idêntica</a:t>
            </a:r>
            <a:br>
              <a:rPr lang="pt-BR" sz="2800" dirty="0">
                <a:cs typeface="Courier New" panose="02070309020205020404" pitchFamily="49" charset="0"/>
              </a:rPr>
            </a:br>
            <a:r>
              <a:rPr lang="pt-BR" sz="2800" dirty="0">
                <a:cs typeface="Courier New" panose="02070309020205020404" pitchFamily="49" charset="0"/>
              </a:rPr>
              <a:t>ao polimorfismo. No entanto, conceitualmente são diferentes. A</a:t>
            </a:r>
            <a:br>
              <a:rPr lang="pt-BR" sz="2800" dirty="0">
                <a:cs typeface="Courier New" panose="02070309020205020404" pitchFamily="49" charset="0"/>
              </a:rPr>
            </a:br>
            <a:r>
              <a:rPr lang="pt-BR" sz="2800" dirty="0">
                <a:cs typeface="Courier New" panose="02070309020205020404" pitchFamily="49" charset="0"/>
              </a:rPr>
              <a:t>sobrescrita “sobrescreve” algo existente - no caso, um </a:t>
            </a:r>
            <a:br>
              <a:rPr lang="pt-BR" sz="2800" dirty="0">
                <a:cs typeface="Courier New" panose="02070309020205020404" pitchFamily="49" charset="0"/>
              </a:rPr>
            </a:br>
            <a:r>
              <a:rPr lang="pt-BR" sz="2800" dirty="0">
                <a:cs typeface="Courier New" panose="02070309020205020404" pitchFamily="49" charset="0"/>
              </a:rPr>
              <a:t>comportamento padrão da superclasse. De acordo com a </a:t>
            </a:r>
            <a:br>
              <a:rPr lang="pt-BR" sz="2800" dirty="0">
                <a:cs typeface="Courier New" panose="02070309020205020404" pitchFamily="49" charset="0"/>
              </a:rPr>
            </a:br>
            <a:r>
              <a:rPr lang="pt-BR" sz="2800" dirty="0">
                <a:cs typeface="Courier New" panose="02070309020205020404" pitchFamily="49" charset="0"/>
              </a:rPr>
              <a:t>necessidade, podemos muda-lo ou não. Já no polimorfismo, não há necessidade de se ter um comportamento padrão.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123</a:t>
            </a:fld>
            <a:endParaRPr lang="pt-BR" dirty="0"/>
          </a:p>
        </p:txBody>
      </p:sp>
      <p:pic>
        <p:nvPicPr>
          <p:cNvPr id="3" name="Imagem 2">
            <a:extLst>
              <a:ext uri="{FF2B5EF4-FFF2-40B4-BE49-F238E27FC236}">
                <a16:creationId xmlns:a16="http://schemas.microsoft.com/office/drawing/2014/main" id="{53009B7E-6ABC-463F-95CC-0440A2548C96}"/>
              </a:ext>
            </a:extLst>
          </p:cNvPr>
          <p:cNvPicPr>
            <a:picLocks noChangeAspect="1"/>
          </p:cNvPicPr>
          <p:nvPr/>
        </p:nvPicPr>
        <p:blipFill>
          <a:blip r:embed="rId2"/>
          <a:stretch>
            <a:fillRect/>
          </a:stretch>
        </p:blipFill>
        <p:spPr>
          <a:xfrm>
            <a:off x="12992213" y="5579538"/>
            <a:ext cx="9726133" cy="4472820"/>
          </a:xfrm>
          <a:prstGeom prst="rect">
            <a:avLst/>
          </a:prstGeom>
        </p:spPr>
      </p:pic>
    </p:spTree>
    <p:extLst>
      <p:ext uri="{BB962C8B-B14F-4D97-AF65-F5344CB8AC3E}">
        <p14:creationId xmlns:p14="http://schemas.microsoft.com/office/powerpoint/2010/main" val="1703024615"/>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Até o momento, foi visto apenas um tipo de relacionamento: a herança. Este é útil para quando precisamos definir subtipos e, consequentemente, obter reuso de membros. Embora estas situações sejam comuns e úteis em aplicações orientadas a objetos, não é a única necessidade de relacionamento.</a:t>
            </a:r>
          </a:p>
          <a:p>
            <a:pPr>
              <a:buSzPct val="100000"/>
            </a:pPr>
            <a:r>
              <a:rPr lang="pt-BR" sz="3200" dirty="0">
                <a:cs typeface="Courier New" panose="02070309020205020404" pitchFamily="49" charset="0"/>
              </a:rPr>
              <a:t>Por exemplo, dentro de um hospital, existem vários tipos de médicos. Para podermos aplicar o reuso e a especialização, podemos ter uma superclasse </a:t>
            </a:r>
            <a:r>
              <a:rPr lang="pt-BR" sz="3200" b="1" dirty="0">
                <a:cs typeface="Courier New" panose="02070309020205020404" pitchFamily="49" charset="0"/>
              </a:rPr>
              <a:t>Medico</a:t>
            </a:r>
            <a:r>
              <a:rPr lang="pt-BR" sz="3200" dirty="0">
                <a:cs typeface="Courier New" panose="02070309020205020404" pitchFamily="49" charset="0"/>
              </a:rPr>
              <a:t> e subclasses </a:t>
            </a:r>
            <a:r>
              <a:rPr lang="pt-BR" sz="3200" b="1" dirty="0">
                <a:cs typeface="Courier New" panose="02070309020205020404" pitchFamily="49" charset="0"/>
              </a:rPr>
              <a:t>Anestesista</a:t>
            </a:r>
            <a:r>
              <a:rPr lang="pt-BR" sz="3200" dirty="0">
                <a:cs typeface="Courier New" panose="02070309020205020404" pitchFamily="49" charset="0"/>
              </a:rPr>
              <a:t>, </a:t>
            </a:r>
            <a:r>
              <a:rPr lang="pt-BR" sz="3200" b="1" dirty="0">
                <a:cs typeface="Courier New" panose="02070309020205020404" pitchFamily="49" charset="0"/>
              </a:rPr>
              <a:t>Obstetra</a:t>
            </a:r>
            <a:r>
              <a:rPr lang="pt-BR" sz="3200" dirty="0">
                <a:cs typeface="Courier New" panose="02070309020205020404" pitchFamily="49" charset="0"/>
              </a:rPr>
              <a:t>, </a:t>
            </a:r>
            <a:r>
              <a:rPr lang="pt-BR" sz="3200" b="1" dirty="0">
                <a:cs typeface="Courier New" panose="02070309020205020404" pitchFamily="49" charset="0"/>
              </a:rPr>
              <a:t>Pediatra</a:t>
            </a:r>
            <a:r>
              <a:rPr lang="pt-BR" sz="3200" dirty="0">
                <a:cs typeface="Courier New" panose="02070309020205020404" pitchFamily="49" charset="0"/>
              </a:rPr>
              <a:t>, etc.</a:t>
            </a:r>
          </a:p>
          <a:p>
            <a:pPr>
              <a:buSzPct val="100000"/>
            </a:pPr>
            <a:r>
              <a:rPr lang="pt-BR" sz="3200" dirty="0">
                <a:cs typeface="Courier New" panose="02070309020205020404" pitchFamily="49" charset="0"/>
              </a:rPr>
              <a:t>Mas e se for necessário representar, no modelo do hospital, os endereços dos médicos? Tanto um anestesista quanto um obstetra precisarão de um endereço. Este teria um nome de rua, bairro, cidade, entre outros atributos que seriam necessários para representa-lo.</a:t>
            </a:r>
          </a:p>
          <a:p>
            <a:pPr>
              <a:buSzPct val="100000"/>
            </a:pPr>
            <a:r>
              <a:rPr lang="pt-BR" sz="3200" dirty="0">
                <a:cs typeface="Courier New" panose="02070309020205020404" pitchFamily="49" charset="0"/>
              </a:rPr>
              <a:t>É comum iniciantes aplicarem a seguinte solução: fazer as classes </a:t>
            </a:r>
            <a:r>
              <a:rPr lang="pt-BR" sz="3200" b="1" dirty="0">
                <a:cs typeface="Courier New" panose="02070309020205020404" pitchFamily="49" charset="0"/>
              </a:rPr>
              <a:t>Anestesista</a:t>
            </a:r>
            <a:r>
              <a:rPr lang="pt-BR" sz="3200" dirty="0">
                <a:cs typeface="Courier New" panose="02070309020205020404" pitchFamily="49" charset="0"/>
              </a:rPr>
              <a:t> e </a:t>
            </a:r>
            <a:r>
              <a:rPr lang="pt-BR" sz="3200" b="1" dirty="0">
                <a:cs typeface="Courier New" panose="02070309020205020404" pitchFamily="49" charset="0"/>
              </a:rPr>
              <a:t>Obstetra</a:t>
            </a:r>
            <a:r>
              <a:rPr lang="pt-BR" sz="3200" dirty="0">
                <a:cs typeface="Courier New" panose="02070309020205020404" pitchFamily="49" charset="0"/>
              </a:rPr>
              <a:t>, ou mesmo </a:t>
            </a:r>
            <a:r>
              <a:rPr lang="pt-BR" sz="3200" b="1" dirty="0">
                <a:cs typeface="Courier New" panose="02070309020205020404" pitchFamily="49" charset="0"/>
              </a:rPr>
              <a:t>Medico</a:t>
            </a:r>
            <a:r>
              <a:rPr lang="pt-BR" sz="3200" dirty="0">
                <a:cs typeface="Courier New" panose="02070309020205020404" pitchFamily="49" charset="0"/>
              </a:rPr>
              <a:t>, herdarem da classe </a:t>
            </a:r>
            <a:r>
              <a:rPr lang="pt-BR" sz="3200" b="1" dirty="0" err="1">
                <a:cs typeface="Courier New" panose="02070309020205020404" pitchFamily="49" charset="0"/>
              </a:rPr>
              <a:t>Endereco</a:t>
            </a:r>
            <a:r>
              <a:rPr lang="pt-BR" sz="3200" dirty="0">
                <a:cs typeface="Courier New" panose="02070309020205020404" pitchFamily="49" charset="0"/>
              </a:rPr>
              <a:t>. Assim, todos os atributos de um endereço seriam compartilhados com todas essas classes. À primeira vista, isso parece uma solução aceitável, mas infelizmente não é, afinal de contas, um endereço não é um médico.</a:t>
            </a:r>
          </a:p>
          <a:p>
            <a:pPr>
              <a:buSzPct val="100000"/>
            </a:pPr>
            <a:r>
              <a:rPr lang="pt-BR" sz="3200" i="1" dirty="0">
                <a:cs typeface="Courier New" panose="02070309020205020404" pitchFamily="49" charset="0"/>
              </a:rPr>
              <a:t>Associação possibilita um relacionamento entre classes/objetos, no qual estes possam pedir ajuda a outros e representar de forma completa o conceito no qual se destinam. Neste tipo de relacionamento, as classes e os objetos interagem entre si para atingir seus objetivos.</a:t>
            </a:r>
            <a:endParaRPr lang="pt-BR" sz="3200" dirty="0">
              <a:cs typeface="Courier New" panose="02070309020205020404" pitchFamily="49" charset="0"/>
            </a:endParaRPr>
          </a:p>
          <a:p>
            <a:pPr>
              <a:buSzPct val="100000"/>
            </a:pPr>
            <a:endParaRPr lang="pt-BR" sz="3200" i="1" dirty="0">
              <a:cs typeface="Courier New" panose="02070309020205020404" pitchFamily="49" charset="0"/>
            </a:endParaRPr>
          </a:p>
          <a:p>
            <a:pPr>
              <a:buSzPct val="100000"/>
            </a:pPr>
            <a:endParaRPr lang="pt-BR" sz="3200" b="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124</a:t>
            </a:fld>
            <a:endParaRPr lang="pt-BR" dirty="0"/>
          </a:p>
        </p:txBody>
      </p:sp>
    </p:spTree>
    <p:extLst>
      <p:ext uri="{BB962C8B-B14F-4D97-AF65-F5344CB8AC3E}">
        <p14:creationId xmlns:p14="http://schemas.microsoft.com/office/powerpoint/2010/main" val="3110964462"/>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associação pode ser realizada de duas formas: estrutural e comportamental. A primeira possui dois tipos: agregação e composição. A segunda, somente um: dependência.</a:t>
            </a:r>
          </a:p>
          <a:p>
            <a:pPr>
              <a:buSzPct val="100000"/>
            </a:pPr>
            <a:r>
              <a:rPr lang="pt-BR" sz="3200" dirty="0">
                <a:cs typeface="Courier New" panose="02070309020205020404" pitchFamily="49" charset="0"/>
              </a:rPr>
              <a:t>A estrutural tem como característica a associação ocorrer na estrutura de dados da classe, mais precisamente em seus atributos. Assim, um dos atributos de uma classe é do tipo de outra classe.</a:t>
            </a:r>
          </a:p>
          <a:p>
            <a:pPr>
              <a:buSzPct val="100000"/>
            </a:pPr>
            <a:r>
              <a:rPr lang="pt-BR" sz="3200" dirty="0">
                <a:cs typeface="Courier New" panose="02070309020205020404" pitchFamily="49" charset="0"/>
              </a:rPr>
              <a:t>No exemplo anterior, temos uma associação estrutural, já que </a:t>
            </a:r>
            <a:r>
              <a:rPr lang="pt-BR" sz="3200" b="1" dirty="0">
                <a:cs typeface="Courier New" panose="02070309020205020404" pitchFamily="49" charset="0"/>
              </a:rPr>
              <a:t>Medico</a:t>
            </a:r>
            <a:r>
              <a:rPr lang="pt-BR" sz="3200" dirty="0">
                <a:cs typeface="Courier New" panose="02070309020205020404" pitchFamily="49" charset="0"/>
              </a:rPr>
              <a:t> tem um de seus atributos que é do tipo </a:t>
            </a:r>
            <a:r>
              <a:rPr lang="pt-BR" sz="3200" b="1" dirty="0" err="1">
                <a:cs typeface="Courier New" panose="02070309020205020404" pitchFamily="49" charset="0"/>
              </a:rPr>
              <a:t>Endereco</a:t>
            </a:r>
            <a:r>
              <a:rPr lang="pt-BR" sz="3200" dirty="0">
                <a:cs typeface="Courier New" panose="02070309020205020404" pitchFamily="49" charset="0"/>
              </a:rPr>
              <a:t>.</a:t>
            </a:r>
          </a:p>
          <a:p>
            <a:pPr>
              <a:buSzPct val="100000"/>
            </a:pPr>
            <a:r>
              <a:rPr lang="pt-BR" sz="3200" dirty="0">
                <a:cs typeface="Courier New" panose="02070309020205020404" pitchFamily="49" charset="0"/>
              </a:rPr>
              <a:t>A associação estrutural do tipo composição ocorre quando um relacionamento da forma “parte todo” ocorre. Ou seja, a parte não pode existir sem a existência do todo. Utilizando o exemplo anterior, o endereço “Rua 123 de Oliveira 4, nº 10” só pode existir se pertencer a um (e unicamente um) médico. Não teria finalidade alguma esse endereço existir sem estar ligado a um médico, empresa, entre outros.</a:t>
            </a:r>
          </a:p>
          <a:p>
            <a:pPr>
              <a:buSzPct val="100000"/>
            </a:pPr>
            <a:r>
              <a:rPr lang="pt-BR" sz="3200" dirty="0">
                <a:cs typeface="Courier New" panose="02070309020205020404" pitchFamily="49" charset="0"/>
              </a:rPr>
              <a:t>Neste caso, notamos uma forte relação entre a parte (o endereço) e o todo (o médico). Assim, o médico é composto por um endereço, e este pertence somente a esse médico.</a:t>
            </a:r>
          </a:p>
          <a:p>
            <a:pPr>
              <a:buSzPct val="100000"/>
            </a:pPr>
            <a:r>
              <a:rPr lang="pt-BR" sz="3200" dirty="0">
                <a:cs typeface="Courier New" panose="02070309020205020404" pitchFamily="49" charset="0"/>
              </a:rPr>
              <a:t>Já a associação estrutural do tipo agregação ocorre quando o relacionamento “parte todo” não ocorre. Ou seja, a parte pode ser compartilhada entre vários objetos (todos) distintos. Por exemplo, o procedimento </a:t>
            </a:r>
            <a:r>
              <a:rPr lang="pt-BR" sz="3200" b="1" dirty="0">
                <a:cs typeface="Courier New" panose="02070309020205020404" pitchFamily="49" charset="0"/>
              </a:rPr>
              <a:t>parto</a:t>
            </a:r>
            <a:r>
              <a:rPr lang="pt-BR" sz="3200" dirty="0">
                <a:cs typeface="Courier New" panose="02070309020205020404" pitchFamily="49" charset="0"/>
              </a:rPr>
              <a:t> será executado na “Sala 02” no período da manhã. Já o procedimento </a:t>
            </a:r>
            <a:r>
              <a:rPr lang="pt-BR" sz="3200" b="1" dirty="0" err="1">
                <a:cs typeface="Courier New" panose="02070309020205020404" pitchFamily="49" charset="0"/>
              </a:rPr>
              <a:t>revascularizacaoMiocardio</a:t>
            </a:r>
            <a:r>
              <a:rPr lang="pt-BR" sz="3200" dirty="0">
                <a:cs typeface="Courier New" panose="02070309020205020404" pitchFamily="49" charset="0"/>
              </a:rPr>
              <a:t> também será executado na “Sala 02”, só que pela tarde.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125</a:t>
            </a:fld>
            <a:endParaRPr lang="pt-BR" dirty="0"/>
          </a:p>
        </p:txBody>
      </p:sp>
    </p:spTree>
    <p:extLst>
      <p:ext uri="{BB962C8B-B14F-4D97-AF65-F5344CB8AC3E}">
        <p14:creationId xmlns:p14="http://schemas.microsoft.com/office/powerpoint/2010/main" val="948683457"/>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Do ponto de vista de implementação, composição e agregação são idênticos, mas conceitualmente são diferentes. Essa divisão surgiu principalmente por conta da UML, pois a visualização das duas associações é diferente. No entanto, quando estamos falando de implementação do código, a execução é a mesma.</a:t>
            </a:r>
          </a:p>
          <a:p>
            <a:pPr>
              <a:buSzPct val="100000"/>
            </a:pPr>
            <a:r>
              <a:rPr lang="pt-BR" sz="3200" dirty="0">
                <a:cs typeface="Courier New" panose="02070309020205020404" pitchFamily="49" charset="0"/>
              </a:rPr>
              <a:t>Por fim, temos a associação comportamental, no caso, a dependência. Muitas vezes precisamos passar objetos como parâmetros para os métodos, ou mesmo instanciar objetos dentro do corpo dos métodos. Com isso, temos acessos aos membros desses objetos/classes para nos “ajudar” a realizar as atividades necessárias. Isto nada mais é do que um outro exemplo de associação, porém essa agora não está ligada à estrutura da classe/objeto, já que não é um atributo.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126</a:t>
            </a:fld>
            <a:endParaRPr lang="pt-BR" dirty="0"/>
          </a:p>
        </p:txBody>
      </p:sp>
    </p:spTree>
    <p:extLst>
      <p:ext uri="{BB962C8B-B14F-4D97-AF65-F5344CB8AC3E}">
        <p14:creationId xmlns:p14="http://schemas.microsoft.com/office/powerpoint/2010/main" val="3254223265"/>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a:t>
            </a:r>
          </a:p>
          <a:p>
            <a:pPr lvl="1">
              <a:buSzPct val="100000"/>
            </a:pPr>
            <a:r>
              <a:rPr lang="pt-BR" sz="2800" dirty="0">
                <a:cs typeface="Courier New" panose="02070309020205020404" pitchFamily="49" charset="0"/>
              </a:rPr>
              <a:t>As associações possuem algumas características que visam facilitar a sua usabilidade e também o seu entendimento. A seguir, serão demonstradas situações que visam expor essas características.</a:t>
            </a:r>
          </a:p>
          <a:p>
            <a:pPr lvl="1">
              <a:buSzPct val="100000"/>
            </a:pPr>
            <a:r>
              <a:rPr lang="pt-BR" sz="2800" dirty="0">
                <a:cs typeface="Courier New" panose="02070309020205020404" pitchFamily="49" charset="0"/>
              </a:rPr>
              <a:t>Geralmente, os hospitais atendem pacientes por meio de um plano de saúde. Nestes planos, existe um conceito que é o beneficiário, uma pessoa que possui um plano para cobrir suas necessidades médias. Esse beneficiário termina se transformando no paciente quando ele é atendido no hospital.</a:t>
            </a:r>
          </a:p>
          <a:p>
            <a:pPr lvl="1">
              <a:buSzPct val="100000"/>
            </a:pPr>
            <a:r>
              <a:rPr lang="pt-BR" sz="2800" dirty="0">
                <a:cs typeface="Courier New" panose="02070309020205020404" pitchFamily="49" charset="0"/>
              </a:rPr>
              <a:t>É comum também que ele possua dependentes, tipo uma mãe que paga o plano de saúde de seu filho, juntamente com seu próprio plano. Assim, define-se um autorrelacionamento, pois tanto a mãe quanto o filho são beneficiários. A diferença é que o filho está relacionado com a mãe (depende dela).</a:t>
            </a:r>
          </a:p>
          <a:p>
            <a:pPr lvl="1">
              <a:buSzPct val="100000"/>
            </a:pPr>
            <a:r>
              <a:rPr lang="pt-BR" sz="2800" dirty="0">
                <a:cs typeface="Courier New" panose="02070309020205020404" pitchFamily="49" charset="0"/>
              </a:rPr>
              <a:t>Para identificar separadamente o titular e o dependente, poderíamos definir um atributo. A codificação a seguir ilustra essa situação.</a:t>
            </a:r>
          </a:p>
          <a:p>
            <a:pPr lvl="1">
              <a:buSzPct val="100000"/>
            </a:pPr>
            <a:r>
              <a:rPr lang="pt-BR" sz="2800" dirty="0">
                <a:cs typeface="Courier New" panose="02070309020205020404" pitchFamily="49" charset="0"/>
              </a:rPr>
              <a:t>O atributo </a:t>
            </a:r>
            <a:r>
              <a:rPr lang="pt-BR" sz="2800" b="1" dirty="0">
                <a:cs typeface="Courier New" panose="02070309020205020404" pitchFamily="49" charset="0"/>
              </a:rPr>
              <a:t>dependente</a:t>
            </a:r>
            <a:r>
              <a:rPr lang="pt-BR" sz="2800" dirty="0">
                <a:cs typeface="Courier New" panose="02070309020205020404" pitchFamily="49" charset="0"/>
              </a:rPr>
              <a:t> na classe </a:t>
            </a:r>
            <a:r>
              <a:rPr lang="pt-BR" sz="2800" b="1" dirty="0" err="1">
                <a:cs typeface="Courier New" panose="02070309020205020404" pitchFamily="49" charset="0"/>
              </a:rPr>
              <a:t>Beneficiario</a:t>
            </a:r>
            <a:r>
              <a:rPr lang="pt-BR" sz="2800" dirty="0">
                <a:cs typeface="Courier New" panose="02070309020205020404" pitchFamily="49" charset="0"/>
              </a:rPr>
              <a:t> é do seu próprio tipo. Isto é uma associação</a:t>
            </a:r>
            <a:br>
              <a:rPr lang="pt-BR" sz="2800" dirty="0">
                <a:cs typeface="Courier New" panose="02070309020205020404" pitchFamily="49" charset="0"/>
              </a:rPr>
            </a:br>
            <a:r>
              <a:rPr lang="pt-BR" sz="2800" i="1" dirty="0">
                <a:cs typeface="Courier New" panose="02070309020205020404" pitchFamily="49" charset="0"/>
              </a:rPr>
              <a:t>unária</a:t>
            </a:r>
            <a:r>
              <a:rPr lang="pt-BR" sz="2800" dirty="0">
                <a:cs typeface="Courier New" panose="02070309020205020404" pitchFamily="49" charset="0"/>
              </a:rPr>
              <a:t>, pois somente uma classe/objeto foi usada, no caso, a classe </a:t>
            </a:r>
            <a:r>
              <a:rPr lang="pt-BR" sz="2800" b="1" dirty="0" err="1">
                <a:cs typeface="Courier New" panose="02070309020205020404" pitchFamily="49" charset="0"/>
              </a:rPr>
              <a:t>Beneficiario</a:t>
            </a:r>
            <a:r>
              <a:rPr lang="pt-BR" sz="2800" dirty="0">
                <a:cs typeface="Courier New" panose="02070309020205020404" pitchFamily="49" charset="0"/>
              </a:rPr>
              <a:t>. Para </a:t>
            </a:r>
            <a:br>
              <a:rPr lang="pt-BR" sz="2800" dirty="0">
                <a:cs typeface="Courier New" panose="02070309020205020404" pitchFamily="49" charset="0"/>
              </a:rPr>
            </a:br>
            <a:r>
              <a:rPr lang="pt-BR" sz="2800" dirty="0">
                <a:cs typeface="Courier New" panose="02070309020205020404" pitchFamily="49" charset="0"/>
              </a:rPr>
              <a:t>diferenciar quem é o titular e quem é o dependente, foi criado um atributo </a:t>
            </a:r>
            <a:r>
              <a:rPr lang="pt-BR" sz="2800" b="1" dirty="0" err="1">
                <a:cs typeface="Courier New" panose="02070309020205020404" pitchFamily="49" charset="0"/>
              </a:rPr>
              <a:t>tipoBeneficiario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no qual possíveis valores poderiam ser “titular” ou “dependente”.</a:t>
            </a:r>
          </a:p>
          <a:p>
            <a:pPr lvl="1">
              <a:buSzPct val="100000"/>
            </a:pPr>
            <a:endParaRPr lang="pt-BR" sz="2800" i="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127</a:t>
            </a:fld>
            <a:endParaRPr lang="pt-BR" dirty="0"/>
          </a:p>
        </p:txBody>
      </p:sp>
      <p:pic>
        <p:nvPicPr>
          <p:cNvPr id="3" name="Imagem 2">
            <a:extLst>
              <a:ext uri="{FF2B5EF4-FFF2-40B4-BE49-F238E27FC236}">
                <a16:creationId xmlns:a16="http://schemas.microsoft.com/office/drawing/2014/main" id="{757C3070-3EA7-4DC3-806C-DA6A057AF7D9}"/>
              </a:ext>
            </a:extLst>
          </p:cNvPr>
          <p:cNvPicPr>
            <a:picLocks noChangeAspect="1"/>
          </p:cNvPicPr>
          <p:nvPr/>
        </p:nvPicPr>
        <p:blipFill>
          <a:blip r:embed="rId2"/>
          <a:stretch>
            <a:fillRect/>
          </a:stretch>
        </p:blipFill>
        <p:spPr>
          <a:xfrm>
            <a:off x="17466884" y="8277716"/>
            <a:ext cx="5286296" cy="4803284"/>
          </a:xfrm>
          <a:prstGeom prst="rect">
            <a:avLst/>
          </a:prstGeom>
        </p:spPr>
      </p:pic>
    </p:spTree>
    <p:extLst>
      <p:ext uri="{BB962C8B-B14F-4D97-AF65-F5344CB8AC3E}">
        <p14:creationId xmlns:p14="http://schemas.microsoft.com/office/powerpoint/2010/main" val="1526136897"/>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 (cont.):</a:t>
            </a:r>
          </a:p>
          <a:p>
            <a:pPr lvl="1">
              <a:buSzPct val="100000"/>
            </a:pPr>
            <a:r>
              <a:rPr lang="pt-BR" sz="2800" dirty="0">
                <a:cs typeface="Courier New" panose="02070309020205020404" pitchFamily="49" charset="0"/>
              </a:rPr>
              <a:t>Já na classe </a:t>
            </a:r>
            <a:r>
              <a:rPr lang="pt-BR" sz="2800" b="1" dirty="0">
                <a:cs typeface="Courier New" panose="02070309020205020404" pitchFamily="49" charset="0"/>
              </a:rPr>
              <a:t>Parto</a:t>
            </a:r>
            <a:r>
              <a:rPr lang="pt-BR" sz="2800" dirty="0">
                <a:cs typeface="Courier New" panose="02070309020205020404" pitchFamily="49" charset="0"/>
              </a:rPr>
              <a:t>, temos uma associação múltipla, pois vários tipos de classes são usados nas associações. </a:t>
            </a:r>
            <a:r>
              <a:rPr lang="pt-BR" sz="2800" b="1" dirty="0">
                <a:cs typeface="Courier New" panose="02070309020205020404" pitchFamily="49" charset="0"/>
              </a:rPr>
              <a:t>Parto</a:t>
            </a:r>
            <a:r>
              <a:rPr lang="pt-BR" sz="2800" dirty="0">
                <a:cs typeface="Courier New" panose="02070309020205020404" pitchFamily="49" charset="0"/>
              </a:rPr>
              <a:t> tem o atributo </a:t>
            </a:r>
            <a:r>
              <a:rPr lang="pt-BR" sz="2800" b="1" dirty="0">
                <a:cs typeface="Courier New" panose="02070309020205020404" pitchFamily="49" charset="0"/>
              </a:rPr>
              <a:t>sala</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 e tem um vetor de médicos do tipo </a:t>
            </a:r>
            <a:r>
              <a:rPr lang="pt-BR" sz="2800" b="1" dirty="0">
                <a:cs typeface="Courier New" panose="02070309020205020404" pitchFamily="49" charset="0"/>
              </a:rPr>
              <a:t>Medico</a:t>
            </a:r>
            <a:r>
              <a:rPr lang="pt-BR" sz="2800" dirty="0">
                <a:cs typeface="Courier New" panose="02070309020205020404" pitchFamily="49" charset="0"/>
              </a:rPr>
              <a:t>. Ou seja, teve mais de um tipo de classe envolvida na associação.</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a:p>
            <a:pPr lvl="1">
              <a:buSzPct val="100000"/>
            </a:pPr>
            <a:r>
              <a:rPr lang="pt-BR" sz="2800" dirty="0">
                <a:cs typeface="Courier New" panose="02070309020205020404" pitchFamily="49" charset="0"/>
              </a:rPr>
              <a:t>Ainda na classe </a:t>
            </a:r>
            <a:r>
              <a:rPr lang="pt-BR" sz="2800" b="1" dirty="0">
                <a:cs typeface="Courier New" panose="02070309020205020404" pitchFamily="49" charset="0"/>
              </a:rPr>
              <a:t>Parto</a:t>
            </a:r>
            <a:r>
              <a:rPr lang="pt-BR" sz="2800" dirty="0">
                <a:cs typeface="Courier New" panose="02070309020205020404" pitchFamily="49" charset="0"/>
              </a:rPr>
              <a:t>, notamos que são exatamente 3 médicos e 1 sala envolvidos neste procedimento. Esta quantidade de médicos e sala corresponde à cardinalidade destas associações. As cardinalidades podem ter quantidades fixas, como a deste exemplo, ou não ter uma quantidade definida - ou seja, terá quantos objetos forem necessários. Ela serve para identificar quantos objetos a associação possui.</a:t>
            </a:r>
          </a:p>
          <a:p>
            <a:pPr lvl="1">
              <a:buSzPct val="100000"/>
            </a:pPr>
            <a:r>
              <a:rPr lang="pt-BR" sz="2800" dirty="0">
                <a:cs typeface="Courier New" panose="02070309020205020404" pitchFamily="49" charset="0"/>
              </a:rPr>
              <a:t>Por fim, vamos ver a navegabilidade. Ela pode ser unidirecional ou bidirecional. A primeira determina que a associação acontece somente de um lado. No caso da classe </a:t>
            </a:r>
            <a:r>
              <a:rPr lang="pt-BR" sz="2800" b="1" dirty="0">
                <a:cs typeface="Courier New" panose="02070309020205020404" pitchFamily="49" charset="0"/>
              </a:rPr>
              <a:t>Parto</a:t>
            </a:r>
            <a:r>
              <a:rPr lang="pt-BR" sz="2800" dirty="0">
                <a:cs typeface="Courier New" panose="02070309020205020404" pitchFamily="49" charset="0"/>
              </a:rPr>
              <a:t>, o tipo é unidirecional, pois só é relevante saber a sala na qual o parto será executado. Assim, criou-se um atributo em </a:t>
            </a:r>
            <a:r>
              <a:rPr lang="pt-BR" sz="2800" b="1" dirty="0">
                <a:cs typeface="Courier New" panose="02070309020205020404" pitchFamily="49" charset="0"/>
              </a:rPr>
              <a:t>Parto</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a:t>
            </a:r>
          </a:p>
          <a:p>
            <a:pPr lvl="1">
              <a:buSzPct val="100000"/>
            </a:pPr>
            <a:r>
              <a:rPr lang="pt-BR" sz="2800" dirty="0">
                <a:cs typeface="Courier New" panose="02070309020205020404" pitchFamily="49" charset="0"/>
              </a:rPr>
              <a:t>Caso fosse necessário saber a qual procedimento uma sala </a:t>
            </a:r>
            <a:br>
              <a:rPr lang="pt-BR" sz="2800" dirty="0">
                <a:cs typeface="Courier New" panose="02070309020205020404" pitchFamily="49" charset="0"/>
              </a:rPr>
            </a:br>
            <a:r>
              <a:rPr lang="pt-BR" sz="2800" dirty="0">
                <a:cs typeface="Courier New" panose="02070309020205020404" pitchFamily="49" charset="0"/>
              </a:rPr>
              <a:t>pertencesse, deveríamos então ter um vetor de </a:t>
            </a:r>
            <a:r>
              <a:rPr lang="pt-BR" sz="2800" b="1" dirty="0">
                <a:cs typeface="Courier New" panose="02070309020205020404" pitchFamily="49" charset="0"/>
              </a:rPr>
              <a:t>Parto</a:t>
            </a:r>
            <a:r>
              <a:rPr lang="pt-BR" sz="2800" dirty="0">
                <a:cs typeface="Courier New" panose="02070309020205020404" pitchFamily="49" charset="0"/>
              </a:rPr>
              <a:t> na classe </a:t>
            </a:r>
            <a:br>
              <a:rPr lang="pt-BR" sz="2800" dirty="0">
                <a:cs typeface="Courier New" panose="02070309020205020404" pitchFamily="49" charset="0"/>
              </a:rPr>
            </a:br>
            <a:r>
              <a:rPr lang="pt-BR" sz="2800" b="1" dirty="0">
                <a:cs typeface="Courier New" panose="02070309020205020404" pitchFamily="49" charset="0"/>
              </a:rPr>
              <a:t>Sala</a:t>
            </a:r>
            <a:r>
              <a:rPr lang="pt-BR" sz="2800" dirty="0">
                <a:cs typeface="Courier New" panose="02070309020205020404" pitchFamily="49" charset="0"/>
              </a:rPr>
              <a:t>, pois só assim seria possível obter essa rastreabilidade. Ao </a:t>
            </a:r>
            <a:br>
              <a:rPr lang="pt-BR" sz="2800" dirty="0">
                <a:cs typeface="Courier New" panose="02070309020205020404" pitchFamily="49" charset="0"/>
              </a:rPr>
            </a:br>
            <a:r>
              <a:rPr lang="pt-BR" sz="2800" dirty="0">
                <a:cs typeface="Courier New" panose="02070309020205020404" pitchFamily="49" charset="0"/>
              </a:rPr>
              <a:t>fazer isso, a navegabilidade seria bidirecional, pois as duas </a:t>
            </a:r>
            <a:br>
              <a:rPr lang="pt-BR" sz="2800" dirty="0">
                <a:cs typeface="Courier New" panose="02070309020205020404" pitchFamily="49" charset="0"/>
              </a:rPr>
            </a:br>
            <a:r>
              <a:rPr lang="pt-BR" sz="2800" dirty="0">
                <a:cs typeface="Courier New" panose="02070309020205020404" pitchFamily="49" charset="0"/>
              </a:rPr>
              <a:t>classes envolvidas tinham uma a referência da outra.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128</a:t>
            </a:fld>
            <a:endParaRPr lang="pt-BR" dirty="0"/>
          </a:p>
        </p:txBody>
      </p:sp>
      <p:pic>
        <p:nvPicPr>
          <p:cNvPr id="6" name="Imagem 5">
            <a:extLst>
              <a:ext uri="{FF2B5EF4-FFF2-40B4-BE49-F238E27FC236}">
                <a16:creationId xmlns:a16="http://schemas.microsoft.com/office/drawing/2014/main" id="{F648D392-3B2A-48B3-A77C-EA5E4EAF2326}"/>
              </a:ext>
            </a:extLst>
          </p:cNvPr>
          <p:cNvPicPr>
            <a:picLocks noChangeAspect="1"/>
          </p:cNvPicPr>
          <p:nvPr/>
        </p:nvPicPr>
        <p:blipFill>
          <a:blip r:embed="rId2"/>
          <a:stretch>
            <a:fillRect/>
          </a:stretch>
        </p:blipFill>
        <p:spPr>
          <a:xfrm>
            <a:off x="6868934" y="4665785"/>
            <a:ext cx="10646132" cy="1899138"/>
          </a:xfrm>
          <a:prstGeom prst="rect">
            <a:avLst/>
          </a:prstGeom>
        </p:spPr>
      </p:pic>
      <p:pic>
        <p:nvPicPr>
          <p:cNvPr id="11" name="Imagem 10">
            <a:extLst>
              <a:ext uri="{FF2B5EF4-FFF2-40B4-BE49-F238E27FC236}">
                <a16:creationId xmlns:a16="http://schemas.microsoft.com/office/drawing/2014/main" id="{65BD8C3A-CAC0-4690-90A9-54ED8BE40634}"/>
              </a:ext>
            </a:extLst>
          </p:cNvPr>
          <p:cNvPicPr>
            <a:picLocks noChangeAspect="1"/>
          </p:cNvPicPr>
          <p:nvPr/>
        </p:nvPicPr>
        <p:blipFill>
          <a:blip r:embed="rId3"/>
          <a:stretch>
            <a:fillRect/>
          </a:stretch>
        </p:blipFill>
        <p:spPr>
          <a:xfrm>
            <a:off x="12622430" y="9722693"/>
            <a:ext cx="10291635" cy="3454043"/>
          </a:xfrm>
          <a:prstGeom prst="rect">
            <a:avLst/>
          </a:prstGeom>
        </p:spPr>
      </p:pic>
    </p:spTree>
    <p:extLst>
      <p:ext uri="{BB962C8B-B14F-4D97-AF65-F5344CB8AC3E}">
        <p14:creationId xmlns:p14="http://schemas.microsoft.com/office/powerpoint/2010/main" val="100325779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Em algumas aplicações orientadas a objetos que necessitam de uma modelagem um pouco mais elaborada, muitas vezes é preciso determinar um conjunto de métodos que devem obrigatoriamente ser usados. Porém, como eles são realmente implementados, não importa a quem definiu tal conjunto. Essa obrigatoriedade de definição de métodos é chamada de interface.</a:t>
            </a:r>
          </a:p>
          <a:p>
            <a:pPr>
              <a:buSzPct val="100000"/>
            </a:pPr>
            <a:r>
              <a:rPr lang="pt-BR" sz="3200" i="1" dirty="0">
                <a:cs typeface="Courier New" panose="02070309020205020404" pitchFamily="49" charset="0"/>
              </a:rPr>
              <a:t>Interface define um contrato que deve ser seguido pela classe que a implementa. Quando uma classe implementa uma interface, ela se compromete a realizar todos os comportamentos que a interface disponibiliza.</a:t>
            </a:r>
            <a:endParaRPr lang="pt-BR" sz="3200" dirty="0">
              <a:cs typeface="Courier New" panose="02070309020205020404" pitchFamily="49" charset="0"/>
            </a:endParaRPr>
          </a:p>
          <a:p>
            <a:pPr>
              <a:buSzPct val="100000"/>
            </a:pPr>
            <a:r>
              <a:rPr lang="pt-BR" sz="3200" dirty="0">
                <a:cs typeface="Courier New" panose="02070309020205020404" pitchFamily="49" charset="0"/>
              </a:rPr>
              <a:t>Por exemplo, imagine que o hospital que estamos usando como exemplo terá que prestar contas ao Ministério da Saúde. Ele sabe que deve informar ao ministério quanto faturou no mês corrente, quais procedimentos foram executados, entre outras necessidades.</a:t>
            </a:r>
          </a:p>
          <a:p>
            <a:pPr>
              <a:buSzPct val="100000"/>
            </a:pPr>
            <a:r>
              <a:rPr lang="pt-BR" sz="3200" dirty="0">
                <a:cs typeface="Courier New" panose="02070309020205020404" pitchFamily="49" charset="0"/>
              </a:rPr>
              <a:t>O próprio ministério sabe que precisa dessas informações, mas não sabe como obtê-las, afinal, elas estão em poder do hospital. É para possibilitar essa troca de informações entre o hospital e o ministério, que deve ser definida uma interface.</a:t>
            </a:r>
          </a:p>
          <a:p>
            <a:pPr>
              <a:buSzPct val="100000"/>
            </a:pPr>
            <a:r>
              <a:rPr lang="pt-BR" sz="3200" dirty="0">
                <a:cs typeface="Courier New" panose="02070309020205020404" pitchFamily="49" charset="0"/>
              </a:rPr>
              <a:t>Assim, o ministério deve disponibilizar um conjunto de métodos (no caso, a interface), para que o hospital seja obrigado e tenha como fornecê-las. Para o ministério, não importa quais atividades foram realizadas para se chegar a tais informações, apenas importa as informações em si. Como estas foram obtidas é de responsabilidade do hospital.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129</a:t>
            </a:fld>
            <a:endParaRPr lang="pt-BR" dirty="0"/>
          </a:p>
        </p:txBody>
      </p:sp>
    </p:spTree>
    <p:extLst>
      <p:ext uri="{BB962C8B-B14F-4D97-AF65-F5344CB8AC3E}">
        <p14:creationId xmlns:p14="http://schemas.microsoft.com/office/powerpoint/2010/main" val="32685247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Quando um outro hospital for repassar suas informações, este também deverá implementar a mesma interface. Entretanto, a sua implementação poderá ser completamente diferente em relação ao primeiro hospital.</a:t>
            </a:r>
          </a:p>
          <a:p>
            <a:pPr>
              <a:buSzPct val="100000"/>
            </a:pPr>
            <a:r>
              <a:rPr lang="pt-BR" sz="3200" dirty="0">
                <a:cs typeface="Courier New" panose="02070309020205020404" pitchFamily="49" charset="0"/>
              </a:rPr>
              <a:t>Essa situação reforça a definição de interface: é obrigatório prover o comportamento, mas como este será realizado para a interface é irrelevante.</a:t>
            </a:r>
          </a:p>
          <a:p>
            <a:pPr>
              <a:buSzPct val="100000"/>
            </a:pPr>
            <a:r>
              <a:rPr lang="pt-BR" sz="3200" dirty="0">
                <a:cs typeface="Courier New" panose="02070309020205020404" pitchFamily="49" charset="0"/>
              </a:rPr>
              <a:t>Assim como existe uma palavra reservada para criar uma classe,</a:t>
            </a:r>
            <a:br>
              <a:rPr lang="pt-BR" sz="3200" dirty="0">
                <a:cs typeface="Courier New" panose="02070309020205020404" pitchFamily="49" charset="0"/>
              </a:rPr>
            </a:br>
            <a:r>
              <a:rPr lang="pt-BR" sz="3200" dirty="0">
                <a:cs typeface="Courier New" panose="02070309020205020404" pitchFamily="49" charset="0"/>
              </a:rPr>
              <a:t>existe uma para a interface - no caso, </a:t>
            </a:r>
            <a:r>
              <a:rPr lang="pt-BR" sz="3200" b="1" dirty="0">
                <a:cs typeface="Courier New" panose="02070309020205020404" pitchFamily="49" charset="0"/>
              </a:rPr>
              <a:t>interface</a:t>
            </a:r>
            <a:r>
              <a:rPr lang="pt-BR" sz="3200" dirty="0">
                <a:cs typeface="Courier New" panose="02070309020205020404" pitchFamily="49" charset="0"/>
              </a:rPr>
              <a:t>. Em Java,</a:t>
            </a:r>
            <a:br>
              <a:rPr lang="pt-BR" sz="3200" dirty="0">
                <a:cs typeface="Courier New" panose="02070309020205020404" pitchFamily="49" charset="0"/>
              </a:rPr>
            </a:br>
            <a:r>
              <a:rPr lang="pt-BR" sz="3200" dirty="0">
                <a:cs typeface="Courier New" panose="02070309020205020404" pitchFamily="49" charset="0"/>
              </a:rPr>
              <a:t>devemos usar a palavra reservada </a:t>
            </a:r>
            <a:r>
              <a:rPr lang="pt-BR" sz="3200" b="1" dirty="0" err="1">
                <a:cs typeface="Courier New" panose="02070309020205020404" pitchFamily="49" charset="0"/>
              </a:rPr>
              <a:t>implements</a:t>
            </a:r>
            <a:r>
              <a:rPr lang="pt-BR" sz="3200" dirty="0">
                <a:cs typeface="Courier New" panose="02070309020205020404" pitchFamily="49" charset="0"/>
              </a:rPr>
              <a:t>.</a:t>
            </a:r>
          </a:p>
          <a:p>
            <a:pPr>
              <a:buSzPct val="100000"/>
            </a:pPr>
            <a:r>
              <a:rPr lang="pt-BR" sz="3200" dirty="0">
                <a:cs typeface="Courier New" panose="02070309020205020404" pitchFamily="49" charset="0"/>
              </a:rPr>
              <a:t>O exemplo demonstra a situação que, quando a classe </a:t>
            </a:r>
            <a:br>
              <a:rPr lang="pt-BR" sz="3200" dirty="0">
                <a:cs typeface="Courier New" panose="02070309020205020404" pitchFamily="49" charset="0"/>
              </a:rPr>
            </a:br>
            <a:r>
              <a:rPr lang="pt-BR" sz="3200" b="1" dirty="0" err="1">
                <a:cs typeface="Courier New" panose="02070309020205020404" pitchFamily="49" charset="0"/>
              </a:rPr>
              <a:t>TransmissaoDadosMinisterio</a:t>
            </a:r>
            <a:r>
              <a:rPr lang="pt-BR" sz="3200" dirty="0">
                <a:cs typeface="Courier New" panose="02070309020205020404" pitchFamily="49" charset="0"/>
              </a:rPr>
              <a:t> implementou a interface </a:t>
            </a:r>
            <a:br>
              <a:rPr lang="pt-BR" sz="3200" dirty="0">
                <a:cs typeface="Courier New" panose="02070309020205020404" pitchFamily="49" charset="0"/>
              </a:rPr>
            </a:br>
            <a:r>
              <a:rPr lang="pt-BR" sz="3200" b="1" dirty="0" err="1">
                <a:cs typeface="Courier New" panose="02070309020205020404" pitchFamily="49" charset="0"/>
              </a:rPr>
              <a:t>IDemonstrativoOperacional</a:t>
            </a:r>
            <a:r>
              <a:rPr lang="pt-BR" sz="3200" dirty="0">
                <a:cs typeface="Courier New" panose="02070309020205020404" pitchFamily="49" charset="0"/>
              </a:rPr>
              <a:t>, ela necessitou realizar a </a:t>
            </a:r>
            <a:br>
              <a:rPr lang="pt-BR" sz="3200" dirty="0">
                <a:cs typeface="Courier New" panose="02070309020205020404" pitchFamily="49" charset="0"/>
              </a:rPr>
            </a:br>
            <a:r>
              <a:rPr lang="pt-BR" sz="3200" dirty="0">
                <a:cs typeface="Courier New" panose="02070309020205020404" pitchFamily="49" charset="0"/>
              </a:rPr>
              <a:t>implementação dos métodos da interface. A prova disto é que os</a:t>
            </a:r>
            <a:br>
              <a:rPr lang="pt-BR" sz="3200" dirty="0">
                <a:cs typeface="Courier New" panose="02070309020205020404" pitchFamily="49" charset="0"/>
              </a:rPr>
            </a:br>
            <a:r>
              <a:rPr lang="pt-BR" sz="3200" dirty="0">
                <a:cs typeface="Courier New" panose="02070309020205020404" pitchFamily="49" charset="0"/>
              </a:rPr>
              <a:t>métodos estavam sem corpo na interface, isto é, havia um “;” </a:t>
            </a:r>
            <a:br>
              <a:rPr lang="pt-BR" sz="3200" dirty="0">
                <a:cs typeface="Courier New" panose="02070309020205020404" pitchFamily="49" charset="0"/>
              </a:rPr>
            </a:br>
            <a:r>
              <a:rPr lang="pt-BR" sz="3200" dirty="0">
                <a:cs typeface="Courier New" panose="02070309020205020404" pitchFamily="49" charset="0"/>
              </a:rPr>
              <a:t>logo após os parênteses, e não havia chaves delimitando seu </a:t>
            </a:r>
            <a:br>
              <a:rPr lang="pt-BR" sz="3200" dirty="0">
                <a:cs typeface="Courier New" panose="02070309020205020404" pitchFamily="49" charset="0"/>
              </a:rPr>
            </a:br>
            <a:r>
              <a:rPr lang="pt-BR" sz="3200" dirty="0">
                <a:cs typeface="Courier New" panose="02070309020205020404" pitchFamily="49" charset="0"/>
              </a:rPr>
              <a:t>corpo.</a:t>
            </a:r>
          </a:p>
          <a:p>
            <a:pPr>
              <a:buSzPct val="100000"/>
            </a:pPr>
            <a:r>
              <a:rPr lang="pt-BR" sz="3200" dirty="0">
                <a:cs typeface="Courier New" panose="02070309020205020404" pitchFamily="49" charset="0"/>
              </a:rPr>
              <a:t>Todavia, quando a classe implementou a interface, os métodos </a:t>
            </a:r>
            <a:br>
              <a:rPr lang="pt-BR" sz="3200" dirty="0">
                <a:cs typeface="Courier New" panose="02070309020205020404" pitchFamily="49" charset="0"/>
              </a:rPr>
            </a:br>
            <a:r>
              <a:rPr lang="pt-BR" sz="3200" dirty="0">
                <a:cs typeface="Courier New" panose="02070309020205020404" pitchFamily="49" charset="0"/>
              </a:rPr>
              <a:t>tiveram seu corpo definido. Temos um detalhe a mais: é uma </a:t>
            </a:r>
            <a:br>
              <a:rPr lang="pt-BR" sz="3200" dirty="0">
                <a:cs typeface="Courier New" panose="02070309020205020404" pitchFamily="49" charset="0"/>
              </a:rPr>
            </a:br>
            <a:r>
              <a:rPr lang="pt-BR" sz="3200" dirty="0">
                <a:cs typeface="Courier New" panose="02070309020205020404" pitchFamily="49" charset="0"/>
              </a:rPr>
              <a:t>boa prática colocar a letra </a:t>
            </a:r>
            <a:r>
              <a:rPr lang="pt-BR" sz="3200" b="1" dirty="0">
                <a:cs typeface="Courier New" panose="02070309020205020404" pitchFamily="49" charset="0"/>
              </a:rPr>
              <a:t>I</a:t>
            </a:r>
            <a:r>
              <a:rPr lang="pt-BR" sz="3200" dirty="0">
                <a:cs typeface="Courier New" panose="02070309020205020404" pitchFamily="49" charset="0"/>
              </a:rPr>
              <a:t> no início do nome das interface,</a:t>
            </a:r>
            <a:br>
              <a:rPr lang="pt-BR" sz="3200" dirty="0">
                <a:cs typeface="Courier New" panose="02070309020205020404" pitchFamily="49" charset="0"/>
              </a:rPr>
            </a:br>
            <a:r>
              <a:rPr lang="pt-BR" sz="3200" dirty="0">
                <a:cs typeface="Courier New" panose="02070309020205020404" pitchFamily="49" charset="0"/>
              </a:rPr>
              <a:t>para assim diferenciarmos o que é uma classe e o que é uma</a:t>
            </a:r>
            <a:br>
              <a:rPr lang="pt-BR" sz="3200" dirty="0">
                <a:cs typeface="Courier New" panose="02070309020205020404" pitchFamily="49" charset="0"/>
              </a:rPr>
            </a:br>
            <a:r>
              <a:rPr lang="pt-BR" sz="3200" dirty="0">
                <a:cs typeface="Courier New" panose="02070309020205020404" pitchFamily="49" charset="0"/>
              </a:rPr>
              <a:t>interface.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130</a:t>
            </a:fld>
            <a:endParaRPr lang="pt-BR" dirty="0"/>
          </a:p>
        </p:txBody>
      </p:sp>
      <p:pic>
        <p:nvPicPr>
          <p:cNvPr id="3" name="Imagem 2">
            <a:extLst>
              <a:ext uri="{FF2B5EF4-FFF2-40B4-BE49-F238E27FC236}">
                <a16:creationId xmlns:a16="http://schemas.microsoft.com/office/drawing/2014/main" id="{6567C5EB-7493-45C3-851D-AC04C4EF12C0}"/>
              </a:ext>
            </a:extLst>
          </p:cNvPr>
          <p:cNvPicPr>
            <a:picLocks noChangeAspect="1"/>
          </p:cNvPicPr>
          <p:nvPr/>
        </p:nvPicPr>
        <p:blipFill>
          <a:blip r:embed="rId2"/>
          <a:stretch>
            <a:fillRect/>
          </a:stretch>
        </p:blipFill>
        <p:spPr>
          <a:xfrm>
            <a:off x="13519072" y="5002583"/>
            <a:ext cx="9199274" cy="6814278"/>
          </a:xfrm>
          <a:prstGeom prst="rect">
            <a:avLst/>
          </a:prstGeom>
        </p:spPr>
      </p:pic>
    </p:spTree>
    <p:extLst>
      <p:ext uri="{BB962C8B-B14F-4D97-AF65-F5344CB8AC3E}">
        <p14:creationId xmlns:p14="http://schemas.microsoft.com/office/powerpoint/2010/main" val="2800166239"/>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Mais alguns detalhes sobre interfaces:</a:t>
            </a:r>
          </a:p>
          <a:p>
            <a:pPr lvl="1">
              <a:buSzPct val="100000"/>
            </a:pPr>
            <a:r>
              <a:rPr lang="pt-BR" sz="2800" dirty="0">
                <a:cs typeface="Courier New" panose="02070309020205020404" pitchFamily="49" charset="0"/>
              </a:rPr>
              <a:t>Por padrão, todo método em uma interface é abstrato, portanto não precisamos colocar a palavra </a:t>
            </a:r>
            <a:r>
              <a:rPr lang="pt-BR" sz="2800" b="1" dirty="0">
                <a:cs typeface="Courier New" panose="02070309020205020404" pitchFamily="49" charset="0"/>
              </a:rPr>
              <a:t>abstract</a:t>
            </a:r>
            <a:r>
              <a:rPr lang="pt-BR" sz="2800" dirty="0">
                <a:cs typeface="Courier New" panose="02070309020205020404" pitchFamily="49" charset="0"/>
              </a:rPr>
              <a:t>.</a:t>
            </a:r>
          </a:p>
          <a:p>
            <a:pPr lvl="1">
              <a:buSzPct val="100000"/>
            </a:pPr>
            <a:r>
              <a:rPr lang="pt-BR" sz="2800" dirty="0">
                <a:cs typeface="Courier New" panose="02070309020205020404" pitchFamily="49" charset="0"/>
              </a:rPr>
              <a:t>A interface se comporta como uma classe abstrata, só que mais restritiva. Em classes abstratas vimos que, se necessário, podemos ter métodos não abstratos. Mas em uma interface isso não é possível.</a:t>
            </a:r>
          </a:p>
          <a:p>
            <a:pPr lvl="1">
              <a:buSzPct val="100000"/>
            </a:pPr>
            <a:r>
              <a:rPr lang="pt-BR" sz="2800" dirty="0">
                <a:cs typeface="Courier New" panose="02070309020205020404" pitchFamily="49" charset="0"/>
              </a:rPr>
              <a:t>Usualmente, interfaces não possuem atributos. No entanto, se necessário, podemos definir atributos, e eles serão sempre públicos, estáticos e constantes. Usamos o termo “estático” quando queremos definir um atributo que é compartilhado entre as instâncias de uma classe ou interface.</a:t>
            </a:r>
          </a:p>
          <a:p>
            <a:pPr lvl="1">
              <a:buSzPct val="100000"/>
            </a:pPr>
            <a:r>
              <a:rPr lang="pt-BR" sz="2800" dirty="0">
                <a:cs typeface="Courier New" panose="02070309020205020404" pitchFamily="49" charset="0"/>
              </a:rPr>
              <a:t>Um atributo “constante” não varia durante a execução do código. Em Java utilizamos a expressão </a:t>
            </a:r>
            <a:r>
              <a:rPr lang="pt-BR" sz="2800" b="1" dirty="0">
                <a:cs typeface="Courier New" panose="02070309020205020404" pitchFamily="49" charset="0"/>
              </a:rPr>
              <a:t>final</a:t>
            </a:r>
            <a:r>
              <a:rPr lang="pt-BR" sz="2800" dirty="0">
                <a:cs typeface="Courier New" panose="02070309020205020404" pitchFamily="49" charset="0"/>
              </a:rPr>
              <a:t> para indicar constantes.</a:t>
            </a:r>
          </a:p>
          <a:p>
            <a:pPr lvl="1">
              <a:buSzPct val="100000"/>
            </a:pPr>
            <a:r>
              <a:rPr lang="pt-BR" sz="2800" dirty="0">
                <a:cs typeface="Courier New" panose="02070309020205020404" pitchFamily="49" charset="0"/>
              </a:rPr>
              <a:t>Como vimos, Java não disponibiliza a possibilidade de se implementar herança múltipla. </a:t>
            </a:r>
            <a:br>
              <a:rPr lang="pt-BR" sz="2800" dirty="0">
                <a:cs typeface="Courier New" panose="02070309020205020404" pitchFamily="49" charset="0"/>
              </a:rPr>
            </a:br>
            <a:r>
              <a:rPr lang="pt-BR" sz="2800" dirty="0">
                <a:cs typeface="Courier New" panose="02070309020205020404" pitchFamily="49" charset="0"/>
              </a:rPr>
              <a:t>Entretanto, em relação às interfaces, ela permite implementação múltipla. Ou seja, uma classe </a:t>
            </a:r>
            <a:br>
              <a:rPr lang="pt-BR" sz="2800" dirty="0">
                <a:cs typeface="Courier New" panose="02070309020205020404" pitchFamily="49" charset="0"/>
              </a:rPr>
            </a:br>
            <a:r>
              <a:rPr lang="pt-BR" sz="2800" dirty="0">
                <a:cs typeface="Courier New" panose="02070309020205020404" pitchFamily="49" charset="0"/>
              </a:rPr>
              <a:t>pode implementar mais de uma interface e, para isso, basta separá-las por vírgula. Portanto, </a:t>
            </a:r>
            <a:br>
              <a:rPr lang="pt-BR" sz="2800" dirty="0">
                <a:cs typeface="Courier New" panose="02070309020205020404" pitchFamily="49" charset="0"/>
              </a:rPr>
            </a:br>
            <a:r>
              <a:rPr lang="pt-BR" sz="2800" dirty="0">
                <a:cs typeface="Courier New" panose="02070309020205020404" pitchFamily="49" charset="0"/>
              </a:rPr>
              <a:t>utilizando o recurso de interface, podemos emular, de certa forma, a possibilidade de heranças</a:t>
            </a:r>
            <a:br>
              <a:rPr lang="pt-BR" sz="2800" dirty="0">
                <a:cs typeface="Courier New" panose="02070309020205020404" pitchFamily="49" charset="0"/>
              </a:rPr>
            </a:br>
            <a:r>
              <a:rPr lang="pt-BR" sz="2800" dirty="0">
                <a:cs typeface="Courier New" panose="02070309020205020404" pitchFamily="49" charset="0"/>
              </a:rPr>
              <a:t>múltiplas em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131</a:t>
            </a:fld>
            <a:endParaRPr lang="pt-BR" dirty="0"/>
          </a:p>
        </p:txBody>
      </p:sp>
      <p:pic>
        <p:nvPicPr>
          <p:cNvPr id="6" name="Imagem 5">
            <a:extLst>
              <a:ext uri="{FF2B5EF4-FFF2-40B4-BE49-F238E27FC236}">
                <a16:creationId xmlns:a16="http://schemas.microsoft.com/office/drawing/2014/main" id="{782E576F-9F4E-441C-AE2C-5BDDD3981B38}"/>
              </a:ext>
            </a:extLst>
          </p:cNvPr>
          <p:cNvPicPr>
            <a:picLocks noChangeAspect="1"/>
          </p:cNvPicPr>
          <p:nvPr/>
        </p:nvPicPr>
        <p:blipFill>
          <a:blip r:embed="rId2"/>
          <a:stretch>
            <a:fillRect/>
          </a:stretch>
        </p:blipFill>
        <p:spPr>
          <a:xfrm>
            <a:off x="17700326" y="7271127"/>
            <a:ext cx="5205588" cy="5903657"/>
          </a:xfrm>
          <a:prstGeom prst="rect">
            <a:avLst/>
          </a:prstGeom>
        </p:spPr>
      </p:pic>
      <p:pic>
        <p:nvPicPr>
          <p:cNvPr id="9" name="Imagem 8">
            <a:extLst>
              <a:ext uri="{FF2B5EF4-FFF2-40B4-BE49-F238E27FC236}">
                <a16:creationId xmlns:a16="http://schemas.microsoft.com/office/drawing/2014/main" id="{E482C275-3CFA-454B-B41E-786778E23E21}"/>
              </a:ext>
            </a:extLst>
          </p:cNvPr>
          <p:cNvPicPr>
            <a:picLocks noChangeAspect="1"/>
          </p:cNvPicPr>
          <p:nvPr/>
        </p:nvPicPr>
        <p:blipFill>
          <a:blip r:embed="rId3"/>
          <a:stretch>
            <a:fillRect/>
          </a:stretch>
        </p:blipFill>
        <p:spPr>
          <a:xfrm>
            <a:off x="5037383" y="10222955"/>
            <a:ext cx="8135761" cy="2251265"/>
          </a:xfrm>
          <a:prstGeom prst="rect">
            <a:avLst/>
          </a:prstGeom>
        </p:spPr>
      </p:pic>
    </p:spTree>
    <p:extLst>
      <p:ext uri="{BB962C8B-B14F-4D97-AF65-F5344CB8AC3E}">
        <p14:creationId xmlns:p14="http://schemas.microsoft.com/office/powerpoint/2010/main" val="1172663335"/>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organizacionais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132</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9615575"/>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Pacotes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É comum surgir a seguinte situação: o sistema terá dezenas de classe que representarão os conceitos do domínio da aplicação, como classes utilitárias, classes de acesso a bancos de dados, entre outros tipos possíveis. Porém, se simplesmente deixarmos todas estas juntas, ficará difícil de achar uma classe quando desejado. A mistura de classes com finalidades e conceitos diferentes dificulta a organização e pesquisa. É para isso que existem os pacotes.</a:t>
            </a:r>
          </a:p>
          <a:p>
            <a:pPr>
              <a:buSzPct val="100000"/>
            </a:pPr>
            <a:r>
              <a:rPr lang="pt-BR" sz="3200" i="1" dirty="0">
                <a:cs typeface="Courier New" panose="02070309020205020404" pitchFamily="49" charset="0"/>
              </a:rPr>
              <a:t>Um pacote é uma organização física ou lógica criada para separar classes com responsabilidades distintas. Com isso, espera-se que a aplicação fique mais organizada e seja possível separar classes de finalidades e representatividades diferentes.</a:t>
            </a:r>
            <a:endParaRPr lang="pt-BR" sz="3200" dirty="0">
              <a:cs typeface="Courier New" panose="02070309020205020404" pitchFamily="49" charset="0"/>
            </a:endParaRPr>
          </a:p>
          <a:p>
            <a:pPr>
              <a:buSzPct val="100000"/>
            </a:pPr>
            <a:r>
              <a:rPr lang="pt-BR" sz="3200" dirty="0">
                <a:cs typeface="Courier New" panose="02070309020205020404" pitchFamily="49" charset="0"/>
              </a:rPr>
              <a:t>Em Java, utilizamos a palavra reservada </a:t>
            </a:r>
            <a:r>
              <a:rPr lang="pt-BR" sz="3200" b="1" dirty="0" err="1">
                <a:cs typeface="Courier New" panose="02070309020205020404" pitchFamily="49" charset="0"/>
              </a:rPr>
              <a:t>package</a:t>
            </a:r>
            <a:r>
              <a:rPr lang="pt-BR" sz="3200" dirty="0">
                <a:cs typeface="Courier New" panose="02070309020205020404" pitchFamily="49" charset="0"/>
              </a:rPr>
              <a:t> para criar pacotes. Ao usarmos essa palavra, o Java cria uma pasta no sistema de arquivos do computador com o intuito de juntar as classes que possuam representatividades semelhantes. Para possibilitar isso, cada classe deve declarar a definição de pacote de forma igual.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133</a:t>
            </a:fld>
            <a:endParaRPr lang="pt-BR" dirty="0"/>
          </a:p>
        </p:txBody>
      </p:sp>
      <p:pic>
        <p:nvPicPr>
          <p:cNvPr id="3" name="Imagem 2">
            <a:extLst>
              <a:ext uri="{FF2B5EF4-FFF2-40B4-BE49-F238E27FC236}">
                <a16:creationId xmlns:a16="http://schemas.microsoft.com/office/drawing/2014/main" id="{8EAD8944-2A83-48F4-8D79-5755BA3E101D}"/>
              </a:ext>
            </a:extLst>
          </p:cNvPr>
          <p:cNvPicPr>
            <a:picLocks noChangeAspect="1"/>
          </p:cNvPicPr>
          <p:nvPr/>
        </p:nvPicPr>
        <p:blipFill>
          <a:blip r:embed="rId2"/>
          <a:stretch>
            <a:fillRect/>
          </a:stretch>
        </p:blipFill>
        <p:spPr>
          <a:xfrm>
            <a:off x="7244862" y="8641009"/>
            <a:ext cx="9894276" cy="4893072"/>
          </a:xfrm>
          <a:prstGeom prst="rect">
            <a:avLst/>
          </a:prstGeom>
        </p:spPr>
      </p:pic>
    </p:spTree>
    <p:extLst>
      <p:ext uri="{BB962C8B-B14F-4D97-AF65-F5344CB8AC3E}">
        <p14:creationId xmlns:p14="http://schemas.microsoft.com/office/powerpoint/2010/main" val="2506582862"/>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Pacotes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Caso precisemos criar pacotes dentro de pacotes (no caso, </a:t>
            </a:r>
            <a:r>
              <a:rPr lang="pt-BR" sz="3200" dirty="0" err="1">
                <a:cs typeface="Courier New" panose="02070309020205020404" pitchFamily="49" charset="0"/>
              </a:rPr>
              <a:t>subpacotes</a:t>
            </a:r>
            <a:r>
              <a:rPr lang="pt-BR" sz="3200" dirty="0">
                <a:cs typeface="Courier New" panose="02070309020205020404" pitchFamily="49" charset="0"/>
              </a:rPr>
              <a:t>), estes devem ser separados por um ponto. Poderíamos ter, por exemplo, </a:t>
            </a:r>
            <a:r>
              <a:rPr lang="pt-BR" sz="3200" b="1" dirty="0" err="1">
                <a:cs typeface="Courier New" panose="02070309020205020404" pitchFamily="49" charset="0"/>
              </a:rPr>
              <a:t>package</a:t>
            </a:r>
            <a:r>
              <a:rPr lang="pt-BR" sz="3200" b="1" dirty="0">
                <a:cs typeface="Courier New" panose="02070309020205020404" pitchFamily="49" charset="0"/>
              </a:rPr>
              <a:t> </a:t>
            </a:r>
            <a:r>
              <a:rPr lang="pt-BR" sz="3200" b="1" dirty="0" err="1">
                <a:cs typeface="Courier New" panose="02070309020205020404" pitchFamily="49" charset="0"/>
              </a:rPr>
              <a:t>integracaoMinisterio.saude</a:t>
            </a:r>
            <a:r>
              <a:rPr lang="pt-BR" sz="3200" dirty="0">
                <a:cs typeface="Courier New" panose="02070309020205020404" pitchFamily="49" charset="0"/>
              </a:rPr>
              <a:t> ou </a:t>
            </a:r>
            <a:r>
              <a:rPr lang="pt-BR" sz="3200" b="1" dirty="0" err="1">
                <a:cs typeface="Courier New" panose="02070309020205020404" pitchFamily="49" charset="0"/>
              </a:rPr>
              <a:t>package</a:t>
            </a:r>
            <a:r>
              <a:rPr lang="pt-BR" sz="3200" b="1" dirty="0">
                <a:cs typeface="Courier New" panose="02070309020205020404" pitchFamily="49" charset="0"/>
              </a:rPr>
              <a:t> </a:t>
            </a:r>
            <a:r>
              <a:rPr lang="pt-BR" sz="3200" b="1" dirty="0" err="1">
                <a:cs typeface="Courier New" panose="02070309020205020404" pitchFamily="49" charset="0"/>
              </a:rPr>
              <a:t>integracaoMinisterio.fazenda</a:t>
            </a:r>
            <a:r>
              <a:rPr lang="pt-BR" sz="3200" dirty="0">
                <a:cs typeface="Courier New" panose="02070309020205020404" pitchFamily="49" charset="0"/>
              </a:rPr>
              <a:t>.</a:t>
            </a:r>
          </a:p>
          <a:p>
            <a:pPr>
              <a:buSzPct val="100000"/>
            </a:pPr>
            <a:r>
              <a:rPr lang="pt-BR" sz="3200" dirty="0">
                <a:cs typeface="Courier New" panose="02070309020205020404" pitchFamily="49" charset="0"/>
              </a:rPr>
              <a:t>Existe um padrão, em Java, para a definição de nomes dos pacotes. O padrão é a URL da empresa, de trás para frente, que está desenvolvendo a aplicação. Logo após isto, temos o nome do projeto e, ao final, os reais pacotes que se deseja criar.</a:t>
            </a:r>
          </a:p>
          <a:p>
            <a:pPr>
              <a:buSzPct val="100000"/>
            </a:pPr>
            <a:r>
              <a:rPr lang="pt-BR" sz="3200" dirty="0">
                <a:cs typeface="Courier New" panose="02070309020205020404" pitchFamily="49" charset="0"/>
              </a:rPr>
              <a:t>No nosso caso, usando a URL do IBMEC como base (</a:t>
            </a:r>
            <a:r>
              <a:rPr lang="pt-BR" sz="3200" dirty="0" err="1">
                <a:cs typeface="Courier New" panose="02070309020205020404" pitchFamily="49" charset="0"/>
              </a:rPr>
              <a:t>br.ibmec</a:t>
            </a:r>
            <a:r>
              <a:rPr lang="pt-BR" sz="3200" dirty="0">
                <a:cs typeface="Courier New" panose="02070309020205020404" pitchFamily="49" charset="0"/>
              </a:rPr>
              <a:t>), teríamos o seguinte: </a:t>
            </a:r>
            <a:r>
              <a:rPr lang="pt-BR" sz="3200" b="1" dirty="0" err="1">
                <a:cs typeface="Courier New" panose="02070309020205020404" pitchFamily="49" charset="0"/>
              </a:rPr>
              <a:t>br.ibmec.progoo.organizacionais</a:t>
            </a:r>
            <a:r>
              <a:rPr lang="pt-BR" sz="3200" dirty="0">
                <a:cs typeface="Courier New" panose="02070309020205020404" pitchFamily="49" charset="0"/>
              </a:rPr>
              <a:t>, </a:t>
            </a:r>
            <a:r>
              <a:rPr lang="pt-BR" sz="3200" b="1" dirty="0" err="1">
                <a:cs typeface="Courier New" panose="02070309020205020404" pitchFamily="49" charset="0"/>
              </a:rPr>
              <a:t>br.ibmec.progoo.relacionais</a:t>
            </a:r>
            <a:r>
              <a:rPr lang="pt-BR" sz="3200" dirty="0">
                <a:cs typeface="Courier New" panose="02070309020205020404" pitchFamily="49" charset="0"/>
              </a:rPr>
              <a:t>, e por aí vai.</a:t>
            </a:r>
          </a:p>
          <a:p>
            <a:pPr>
              <a:buSzPct val="100000"/>
            </a:pPr>
            <a:r>
              <a:rPr lang="pt-BR" sz="3200" dirty="0">
                <a:cs typeface="Courier New" panose="02070309020205020404" pitchFamily="49" charset="0"/>
              </a:rPr>
              <a:t>Para podermos usar classes dentro de outros pacotes, precisamos utilizar a palavra reservada </a:t>
            </a:r>
            <a:r>
              <a:rPr lang="pt-BR" sz="3200" b="1" dirty="0" err="1">
                <a:cs typeface="Courier New" panose="02070309020205020404" pitchFamily="49" charset="0"/>
              </a:rPr>
              <a:t>import</a:t>
            </a:r>
            <a:r>
              <a:rPr lang="pt-BR" sz="3200" dirty="0">
                <a:cs typeface="Courier New" panose="02070309020205020404" pitchFamily="49" charset="0"/>
              </a:rPr>
              <a:t>, para que uma classe “enxergue” a outra.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134</a:t>
            </a:fld>
            <a:endParaRPr lang="pt-BR" dirty="0"/>
          </a:p>
        </p:txBody>
      </p:sp>
      <p:pic>
        <p:nvPicPr>
          <p:cNvPr id="6" name="Imagem 5">
            <a:extLst>
              <a:ext uri="{FF2B5EF4-FFF2-40B4-BE49-F238E27FC236}">
                <a16:creationId xmlns:a16="http://schemas.microsoft.com/office/drawing/2014/main" id="{E58CB520-45CE-4C7A-BA9B-2540C3C1CC82}"/>
              </a:ext>
            </a:extLst>
          </p:cNvPr>
          <p:cNvPicPr>
            <a:picLocks noChangeAspect="1"/>
          </p:cNvPicPr>
          <p:nvPr/>
        </p:nvPicPr>
        <p:blipFill>
          <a:blip r:embed="rId2"/>
          <a:stretch>
            <a:fillRect/>
          </a:stretch>
        </p:blipFill>
        <p:spPr>
          <a:xfrm>
            <a:off x="7410561" y="8135815"/>
            <a:ext cx="9562878" cy="3399692"/>
          </a:xfrm>
          <a:prstGeom prst="rect">
            <a:avLst/>
          </a:prstGeom>
        </p:spPr>
      </p:pic>
    </p:spTree>
    <p:extLst>
      <p:ext uri="{BB962C8B-B14F-4D97-AF65-F5344CB8AC3E}">
        <p14:creationId xmlns:p14="http://schemas.microsoft.com/office/powerpoint/2010/main" val="68644403"/>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Também chamadas de </a:t>
            </a:r>
            <a:r>
              <a:rPr lang="pt-BR" sz="3200" i="1" dirty="0">
                <a:cs typeface="Courier New" panose="02070309020205020404" pitchFamily="49" charset="0"/>
              </a:rPr>
              <a:t>modificadores de acesso</a:t>
            </a:r>
            <a:r>
              <a:rPr lang="pt-BR" sz="3200" dirty="0">
                <a:cs typeface="Courier New" panose="02070309020205020404" pitchFamily="49" charset="0"/>
              </a:rPr>
              <a:t>, as visibilidades têm como finalidade controlar o acesso (manipulação) de classes, atributos e métodos.</a:t>
            </a:r>
          </a:p>
          <a:p>
            <a:pPr>
              <a:buSzPct val="100000"/>
            </a:pPr>
            <a:r>
              <a:rPr lang="pt-BR" sz="3200" i="1" dirty="0">
                <a:cs typeface="Courier New" panose="02070309020205020404" pitchFamily="49" charset="0"/>
              </a:rPr>
              <a:t>Um modificador de acesso tem como finalidade determinar até que ponto uma classe, atributo ou método pode ser usado. A utilização de modificadores de acesso é fundamental para o uso efetivo da Orientação a Objetos. Algumas boas práticas e conceitos só são atingidos com o uso correto deles.</a:t>
            </a:r>
            <a:endParaRPr lang="pt-BR" sz="3200" dirty="0">
              <a:cs typeface="Courier New" panose="02070309020205020404" pitchFamily="49" charset="0"/>
            </a:endParaRPr>
          </a:p>
          <a:p>
            <a:pPr>
              <a:buSzPct val="100000"/>
            </a:pPr>
            <a:r>
              <a:rPr lang="pt-BR" sz="3200" dirty="0">
                <a:cs typeface="Courier New" panose="02070309020205020404" pitchFamily="49" charset="0"/>
              </a:rPr>
              <a:t>A OO provê três visibilidades, que são: privada, protegida e pública, sendo respectivamente as palavras </a:t>
            </a:r>
            <a:r>
              <a:rPr lang="pt-BR" sz="3200" b="1" dirty="0" err="1">
                <a:cs typeface="Courier New" panose="02070309020205020404" pitchFamily="49" charset="0"/>
              </a:rPr>
              <a:t>private</a:t>
            </a:r>
            <a:r>
              <a:rPr lang="pt-BR" sz="3200" dirty="0">
                <a:cs typeface="Courier New" panose="02070309020205020404" pitchFamily="49" charset="0"/>
              </a:rPr>
              <a:t>, </a:t>
            </a:r>
            <a:r>
              <a:rPr lang="pt-BR" sz="3200" b="1" dirty="0" err="1">
                <a:cs typeface="Courier New" panose="02070309020205020404" pitchFamily="49" charset="0"/>
              </a:rPr>
              <a:t>protected</a:t>
            </a:r>
            <a:r>
              <a:rPr lang="pt-BR" sz="3200" dirty="0">
                <a:cs typeface="Courier New" panose="02070309020205020404" pitchFamily="49" charset="0"/>
              </a:rPr>
              <a:t> e </a:t>
            </a:r>
            <a:r>
              <a:rPr lang="pt-BR" sz="3200" b="1" dirty="0" err="1">
                <a:cs typeface="Courier New" panose="02070309020205020404" pitchFamily="49" charset="0"/>
              </a:rPr>
              <a:t>public</a:t>
            </a:r>
            <a:r>
              <a:rPr lang="pt-BR" sz="3200" dirty="0">
                <a:cs typeface="Courier New" panose="02070309020205020404" pitchFamily="49" charset="0"/>
              </a:rPr>
              <a:t>, utilizadas para indicar tais visibilidades. Apesar de Java utilizar essas palavras, nem toda linguagem implementa completamente o conceito de visibilidade. A linguagem Python é um exemplo disto, pois nela todos os atributos e métodos são públicos, por exemplo.</a:t>
            </a:r>
          </a:p>
          <a:p>
            <a:pPr>
              <a:buSzPct val="100000"/>
            </a:pPr>
            <a:r>
              <a:rPr lang="pt-BR" sz="3200" dirty="0">
                <a:cs typeface="Courier New" panose="02070309020205020404" pitchFamily="49" charset="0"/>
              </a:rPr>
              <a:t>Embora todas as visibilidades possam ser aplicadas a classes, os conceitos de classes privadas e classes protegidas são mais avançados e não serão abordados nesse curso.</a:t>
            </a:r>
          </a:p>
          <a:p>
            <a:pPr>
              <a:buSzPct val="100000"/>
            </a:pPr>
            <a:r>
              <a:rPr lang="pt-BR" sz="3200" dirty="0">
                <a:cs typeface="Courier New" panose="02070309020205020404" pitchFamily="49" charset="0"/>
              </a:rPr>
              <a:t>Veremos então as visibilidades para atributos e métodos.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135</a:t>
            </a:fld>
            <a:endParaRPr lang="pt-BR" dirty="0"/>
          </a:p>
        </p:txBody>
      </p:sp>
    </p:spTree>
    <p:extLst>
      <p:ext uri="{BB962C8B-B14F-4D97-AF65-F5344CB8AC3E}">
        <p14:creationId xmlns:p14="http://schemas.microsoft.com/office/powerpoint/2010/main" val="3673631377"/>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Privada:</a:t>
            </a:r>
          </a:p>
          <a:p>
            <a:pPr lvl="1">
              <a:buSzPct val="100000"/>
            </a:pPr>
            <a:r>
              <a:rPr lang="pt-BR" sz="2800" dirty="0">
                <a:cs typeface="Courier New" panose="02070309020205020404" pitchFamily="49" charset="0"/>
              </a:rPr>
              <a:t>Essa visibilidade define que atributos e métodos só podem ser manipulados no local de sua definição. Ou seja, se definirmos membros com essa visibilidade, eles só poderão ser manipulados dentro da classe onde foram estipulados.</a:t>
            </a:r>
          </a:p>
          <a:p>
            <a:pPr lvl="1">
              <a:buSzPct val="100000"/>
            </a:pPr>
            <a:r>
              <a:rPr lang="pt-BR" sz="2800" dirty="0">
                <a:cs typeface="Courier New" panose="02070309020205020404" pitchFamily="49" charset="0"/>
              </a:rPr>
              <a:t>No código abaixo, teríamos erros em </a:t>
            </a:r>
            <a:r>
              <a:rPr lang="pt-BR" sz="2800" b="1" dirty="0">
                <a:cs typeface="Courier New" panose="02070309020205020404" pitchFamily="49" charset="0"/>
              </a:rPr>
              <a:t>//1</a:t>
            </a:r>
            <a:r>
              <a:rPr lang="pt-BR" sz="2800" dirty="0">
                <a:cs typeface="Courier New" panose="02070309020205020404" pitchFamily="49" charset="0"/>
              </a:rPr>
              <a:t> e </a:t>
            </a:r>
            <a:r>
              <a:rPr lang="pt-BR" sz="2800" b="1" dirty="0">
                <a:cs typeface="Courier New" panose="02070309020205020404" pitchFamily="49" charset="0"/>
              </a:rPr>
              <a:t>//2</a:t>
            </a:r>
            <a:r>
              <a:rPr lang="pt-BR" sz="2800" dirty="0">
                <a:cs typeface="Courier New" panose="02070309020205020404" pitchFamily="49" charset="0"/>
              </a:rPr>
              <a:t>, pois, como os atributos e os métodos foram definidos como </a:t>
            </a:r>
            <a:r>
              <a:rPr lang="pt-BR" sz="2800" b="1" dirty="0" err="1">
                <a:cs typeface="Courier New" panose="02070309020205020404" pitchFamily="49" charset="0"/>
              </a:rPr>
              <a:t>private</a:t>
            </a:r>
            <a:r>
              <a:rPr lang="pt-BR" sz="2800" dirty="0">
                <a:cs typeface="Courier New" panose="02070309020205020404" pitchFamily="49" charset="0"/>
              </a:rPr>
              <a:t>, só serão acessíveis dentro da classe </a:t>
            </a:r>
            <a:r>
              <a:rPr lang="pt-BR" sz="2800" b="1" dirty="0" err="1">
                <a:cs typeface="Courier New" panose="02070309020205020404" pitchFamily="49" charset="0"/>
              </a:rPr>
              <a:t>Beneficiario</a:t>
            </a:r>
            <a:r>
              <a:rPr lang="pt-BR" sz="2800" dirty="0">
                <a:cs typeface="Courier New" panose="02070309020205020404" pitchFamily="49" charset="0"/>
              </a:rPr>
              <a:t>. Na classe </a:t>
            </a:r>
            <a:r>
              <a:rPr lang="pt-BR" sz="2800" b="1" dirty="0" err="1">
                <a:cs typeface="Courier New" panose="02070309020205020404" pitchFamily="49" charset="0"/>
              </a:rPr>
              <a:t>TestePrivate</a:t>
            </a:r>
            <a:r>
              <a:rPr lang="pt-BR" sz="2800" dirty="0">
                <a:cs typeface="Courier New" panose="02070309020205020404" pitchFamily="49" charset="0"/>
              </a:rPr>
              <a:t>, é impossível acessá-los. </a:t>
            </a:r>
          </a:p>
          <a:p>
            <a:pPr lvl="1">
              <a:buSzPct val="100000"/>
            </a:pPr>
            <a:r>
              <a:rPr lang="pt-BR" sz="2800" dirty="0">
                <a:cs typeface="Courier New" panose="02070309020205020404" pitchFamily="49" charset="0"/>
              </a:rPr>
              <a:t>Em Java é necessário estipular essa visibilidade de forma explícita. Dada a sua importância, outras linguagens, como C#, consideram-na como sendo a visibilidade padrão caso o programador não especifique.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136</a:t>
            </a:fld>
            <a:endParaRPr lang="pt-BR" dirty="0"/>
          </a:p>
        </p:txBody>
      </p:sp>
      <p:pic>
        <p:nvPicPr>
          <p:cNvPr id="3" name="Imagem 2">
            <a:extLst>
              <a:ext uri="{FF2B5EF4-FFF2-40B4-BE49-F238E27FC236}">
                <a16:creationId xmlns:a16="http://schemas.microsoft.com/office/drawing/2014/main" id="{0D3145A3-C571-4DEF-9947-17810DAB412C}"/>
              </a:ext>
            </a:extLst>
          </p:cNvPr>
          <p:cNvPicPr>
            <a:picLocks noChangeAspect="1"/>
          </p:cNvPicPr>
          <p:nvPr/>
        </p:nvPicPr>
        <p:blipFill>
          <a:blip r:embed="rId2"/>
          <a:stretch>
            <a:fillRect/>
          </a:stretch>
        </p:blipFill>
        <p:spPr>
          <a:xfrm>
            <a:off x="8768862" y="6785056"/>
            <a:ext cx="6846276" cy="6531906"/>
          </a:xfrm>
          <a:prstGeom prst="rect">
            <a:avLst/>
          </a:prstGeom>
        </p:spPr>
      </p:pic>
    </p:spTree>
    <p:extLst>
      <p:ext uri="{BB962C8B-B14F-4D97-AF65-F5344CB8AC3E}">
        <p14:creationId xmlns:p14="http://schemas.microsoft.com/office/powerpoint/2010/main" val="1580438350"/>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Protegida:</a:t>
            </a:r>
          </a:p>
          <a:p>
            <a:pPr lvl="1">
              <a:buSzPct val="100000"/>
            </a:pPr>
            <a:r>
              <a:rPr lang="pt-BR" sz="2800" dirty="0">
                <a:cs typeface="Courier New" panose="02070309020205020404" pitchFamily="49" charset="0"/>
              </a:rPr>
              <a:t>Essa visibilidade define que atributos e métodos podem ser manipulados apenas no local de </a:t>
            </a:r>
            <a:br>
              <a:rPr lang="pt-BR" sz="2800" dirty="0">
                <a:cs typeface="Courier New" panose="02070309020205020404" pitchFamily="49" charset="0"/>
              </a:rPr>
            </a:br>
            <a:r>
              <a:rPr lang="pt-BR" sz="2800" dirty="0">
                <a:cs typeface="Courier New" panose="02070309020205020404" pitchFamily="49" charset="0"/>
              </a:rPr>
              <a:t>sua definição e nas classes que herdam da classe na qual foram definidos. Ou seja, se </a:t>
            </a:r>
            <a:br>
              <a:rPr lang="pt-BR" sz="2800" dirty="0">
                <a:cs typeface="Courier New" panose="02070309020205020404" pitchFamily="49" charset="0"/>
              </a:rPr>
            </a:br>
            <a:r>
              <a:rPr lang="pt-BR" sz="2800" dirty="0">
                <a:cs typeface="Courier New" panose="02070309020205020404" pitchFamily="49" charset="0"/>
              </a:rPr>
              <a:t>forem feitos membros com essa visibilidade, eles só poderão ser manipulados dentro da </a:t>
            </a:r>
            <a:br>
              <a:rPr lang="pt-BR" sz="2800" dirty="0">
                <a:cs typeface="Courier New" panose="02070309020205020404" pitchFamily="49" charset="0"/>
              </a:rPr>
            </a:br>
            <a:r>
              <a:rPr lang="pt-BR" sz="2800" dirty="0">
                <a:cs typeface="Courier New" panose="02070309020205020404" pitchFamily="49" charset="0"/>
              </a:rPr>
              <a:t>classe e nas subclasses desta classe.</a:t>
            </a:r>
          </a:p>
          <a:p>
            <a:pPr lvl="1">
              <a:buSzPct val="100000"/>
            </a:pPr>
            <a:r>
              <a:rPr lang="pt-BR" sz="2800" dirty="0">
                <a:cs typeface="Courier New" panose="02070309020205020404" pitchFamily="49" charset="0"/>
              </a:rPr>
              <a:t>No exemplo ao lado, são apresentadas as marcações </a:t>
            </a:r>
            <a:r>
              <a:rPr lang="pt-BR" sz="2800" b="1" dirty="0">
                <a:cs typeface="Courier New" panose="02070309020205020404" pitchFamily="49" charset="0"/>
              </a:rPr>
              <a:t>//1</a:t>
            </a:r>
            <a:r>
              <a:rPr lang="pt-BR" sz="2800" dirty="0">
                <a:cs typeface="Courier New" panose="02070309020205020404" pitchFamily="49" charset="0"/>
              </a:rPr>
              <a:t> e </a:t>
            </a:r>
            <a:r>
              <a:rPr lang="pt-BR" sz="2800" b="1" dirty="0">
                <a:cs typeface="Courier New" panose="02070309020205020404" pitchFamily="49" charset="0"/>
              </a:rPr>
              <a:t>//2 </a:t>
            </a:r>
            <a:r>
              <a:rPr lang="pt-BR" sz="2800" dirty="0">
                <a:cs typeface="Courier New" panose="02070309020205020404" pitchFamily="49" charset="0"/>
              </a:rPr>
              <a:t>na classe </a:t>
            </a:r>
            <a:r>
              <a:rPr lang="pt-BR" sz="2800" b="1" dirty="0">
                <a:cs typeface="Courier New" panose="02070309020205020404" pitchFamily="49" charset="0"/>
              </a:rPr>
              <a:t>Medico</a:t>
            </a:r>
            <a:r>
              <a:rPr lang="pt-BR" sz="2800" dirty="0">
                <a:cs typeface="Courier New" panose="02070309020205020404" pitchFamily="49" charset="0"/>
              </a:rPr>
              <a:t>, e nelas é</a:t>
            </a:r>
            <a:br>
              <a:rPr lang="pt-BR" sz="2800" dirty="0">
                <a:cs typeface="Courier New" panose="02070309020205020404" pitchFamily="49" charset="0"/>
              </a:rPr>
            </a:br>
            <a:r>
              <a:rPr lang="pt-BR" sz="2800" dirty="0">
                <a:cs typeface="Courier New" panose="02070309020205020404" pitchFamily="49" charset="0"/>
              </a:rPr>
              <a:t>possível acessar o atributo </a:t>
            </a:r>
            <a:r>
              <a:rPr lang="pt-BR" sz="2800" b="1" dirty="0">
                <a:cs typeface="Courier New" panose="02070309020205020404" pitchFamily="49" charset="0"/>
              </a:rPr>
              <a:t>nome</a:t>
            </a:r>
            <a:r>
              <a:rPr lang="pt-BR" sz="2800" dirty="0">
                <a:cs typeface="Courier New" panose="02070309020205020404" pitchFamily="49" charset="0"/>
              </a:rPr>
              <a:t> e o método </a:t>
            </a:r>
            <a:r>
              <a:rPr lang="pt-BR" sz="2800" b="1" dirty="0">
                <a:cs typeface="Courier New" panose="02070309020205020404" pitchFamily="49" charset="0"/>
              </a:rPr>
              <a:t>metodo1()</a:t>
            </a:r>
            <a:r>
              <a:rPr lang="pt-BR" sz="2800" dirty="0">
                <a:cs typeface="Courier New" panose="02070309020205020404" pitchFamily="49" charset="0"/>
              </a:rPr>
              <a:t>, respectivamente. Isso porque a </a:t>
            </a:r>
            <a:br>
              <a:rPr lang="pt-BR" sz="2800" dirty="0">
                <a:cs typeface="Courier New" panose="02070309020205020404" pitchFamily="49" charset="0"/>
              </a:rPr>
            </a:br>
            <a:r>
              <a:rPr lang="pt-BR" sz="2800" dirty="0">
                <a:cs typeface="Courier New" panose="02070309020205020404" pitchFamily="49" charset="0"/>
              </a:rPr>
              <a:t>classe </a:t>
            </a:r>
            <a:r>
              <a:rPr lang="pt-BR" sz="2800" b="1" dirty="0">
                <a:cs typeface="Courier New" panose="02070309020205020404" pitchFamily="49" charset="0"/>
              </a:rPr>
              <a:t>Medico</a:t>
            </a:r>
            <a:r>
              <a:rPr lang="pt-BR" sz="2800" dirty="0">
                <a:cs typeface="Courier New" panose="02070309020205020404" pitchFamily="49" charset="0"/>
              </a:rPr>
              <a:t> é uma subclasse de </a:t>
            </a:r>
            <a:r>
              <a:rPr lang="pt-BR" sz="2800" b="1" dirty="0" err="1">
                <a:cs typeface="Courier New" panose="02070309020205020404" pitchFamily="49" charset="0"/>
              </a:rPr>
              <a:t>Funcionario</a:t>
            </a:r>
            <a:r>
              <a:rPr lang="pt-BR" sz="2800" dirty="0">
                <a:cs typeface="Courier New" panose="02070309020205020404" pitchFamily="49" charset="0"/>
              </a:rPr>
              <a:t>, e ela definiu estes membros como </a:t>
            </a:r>
            <a:br>
              <a:rPr lang="pt-BR" sz="2800" dirty="0">
                <a:cs typeface="Courier New" panose="02070309020205020404" pitchFamily="49" charset="0"/>
              </a:rPr>
            </a:br>
            <a:r>
              <a:rPr lang="pt-BR" sz="2800" i="1" dirty="0" err="1">
                <a:cs typeface="Courier New" panose="02070309020205020404" pitchFamily="49" charset="0"/>
              </a:rPr>
              <a:t>protected</a:t>
            </a:r>
            <a:r>
              <a:rPr lang="pt-BR" sz="2800" dirty="0">
                <a:cs typeface="Courier New" panose="02070309020205020404" pitchFamily="49" charset="0"/>
              </a:rPr>
              <a:t>. Entretanto, a classe </a:t>
            </a:r>
            <a:r>
              <a:rPr lang="pt-BR" sz="2800" b="1" dirty="0">
                <a:cs typeface="Courier New" panose="02070309020205020404" pitchFamily="49" charset="0"/>
              </a:rPr>
              <a:t>Paciente</a:t>
            </a:r>
            <a:r>
              <a:rPr lang="pt-BR" sz="2800" dirty="0">
                <a:cs typeface="Courier New" panose="02070309020205020404" pitchFamily="49" charset="0"/>
              </a:rPr>
              <a:t>, que não é uma classe filha de </a:t>
            </a:r>
            <a:r>
              <a:rPr lang="pt-BR" sz="2800" b="1" dirty="0" err="1">
                <a:cs typeface="Courier New" panose="02070309020205020404" pitchFamily="49" charset="0"/>
              </a:rPr>
              <a:t>Funcionario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apresentará erros nas marcações </a:t>
            </a:r>
            <a:r>
              <a:rPr lang="pt-BR" sz="2800" b="1" dirty="0">
                <a:cs typeface="Courier New" panose="02070309020205020404" pitchFamily="49" charset="0"/>
              </a:rPr>
              <a:t>//3</a:t>
            </a:r>
            <a:r>
              <a:rPr lang="pt-BR" sz="2800" dirty="0">
                <a:cs typeface="Courier New" panose="02070309020205020404" pitchFamily="49" charset="0"/>
              </a:rPr>
              <a:t> e </a:t>
            </a:r>
            <a:r>
              <a:rPr lang="pt-BR" sz="2800" b="1" dirty="0">
                <a:cs typeface="Courier New" panose="02070309020205020404" pitchFamily="49" charset="0"/>
              </a:rPr>
              <a:t>//4</a:t>
            </a:r>
            <a:r>
              <a:rPr lang="pt-BR" sz="2800" dirty="0">
                <a:cs typeface="Courier New" panose="02070309020205020404" pitchFamily="49" charset="0"/>
              </a:rPr>
              <a:t>.</a:t>
            </a:r>
          </a:p>
          <a:p>
            <a:pPr lvl="1">
              <a:buSzPct val="100000"/>
            </a:pPr>
            <a:r>
              <a:rPr lang="pt-BR" sz="2800" dirty="0">
                <a:cs typeface="Courier New" panose="02070309020205020404" pitchFamily="49" charset="0"/>
              </a:rPr>
              <a:t>Caso se precisasse de algum método de </a:t>
            </a:r>
            <a:r>
              <a:rPr lang="pt-BR" sz="2800" b="1" dirty="0">
                <a:cs typeface="Courier New" panose="02070309020205020404" pitchFamily="49" charset="0"/>
              </a:rPr>
              <a:t>Medico</a:t>
            </a:r>
            <a:r>
              <a:rPr lang="pt-BR" sz="2800" dirty="0">
                <a:cs typeface="Courier New" panose="02070309020205020404" pitchFamily="49" charset="0"/>
              </a:rPr>
              <a:t> ou </a:t>
            </a:r>
            <a:r>
              <a:rPr lang="pt-BR" sz="2800" b="1" dirty="0" err="1">
                <a:cs typeface="Courier New" panose="02070309020205020404" pitchFamily="49" charset="0"/>
              </a:rPr>
              <a:t>Funcionario</a:t>
            </a:r>
            <a:r>
              <a:rPr lang="pt-BR" sz="2800" dirty="0">
                <a:cs typeface="Courier New" panose="02070309020205020404" pitchFamily="49" charset="0"/>
              </a:rPr>
              <a:t> seria preciso criar um </a:t>
            </a:r>
            <a:br>
              <a:rPr lang="pt-BR" sz="2800" dirty="0">
                <a:cs typeface="Courier New" panose="02070309020205020404" pitchFamily="49" charset="0"/>
              </a:rPr>
            </a:br>
            <a:r>
              <a:rPr lang="pt-BR" sz="2800" dirty="0">
                <a:cs typeface="Courier New" panose="02070309020205020404" pitchFamily="49" charset="0"/>
              </a:rPr>
              <a:t>objeto destas classes para se ter acesso aos seus membros. A linha </a:t>
            </a:r>
            <a:r>
              <a:rPr lang="pt-BR" sz="2800" b="1" dirty="0">
                <a:cs typeface="Courier New" panose="02070309020205020404" pitchFamily="49" charset="0"/>
              </a:rPr>
              <a:t>//5</a:t>
            </a:r>
            <a:r>
              <a:rPr lang="pt-BR" sz="2800" dirty="0">
                <a:cs typeface="Courier New" panose="02070309020205020404" pitchFamily="49" charset="0"/>
              </a:rPr>
              <a:t> evidencia isso e </a:t>
            </a:r>
            <a:br>
              <a:rPr lang="pt-BR" sz="2800" dirty="0">
                <a:cs typeface="Courier New" panose="02070309020205020404" pitchFamily="49" charset="0"/>
              </a:rPr>
            </a:br>
            <a:r>
              <a:rPr lang="pt-BR" sz="2800" dirty="0">
                <a:cs typeface="Courier New" panose="02070309020205020404" pitchFamily="49" charset="0"/>
              </a:rPr>
              <a:t>reforça que a classe </a:t>
            </a:r>
            <a:r>
              <a:rPr lang="pt-BR" sz="2800" b="1" dirty="0">
                <a:cs typeface="Courier New" panose="02070309020205020404" pitchFamily="49" charset="0"/>
              </a:rPr>
              <a:t>Paciente</a:t>
            </a:r>
            <a:r>
              <a:rPr lang="pt-BR" sz="2800" dirty="0">
                <a:cs typeface="Courier New" panose="02070309020205020404" pitchFamily="49" charset="0"/>
              </a:rPr>
              <a:t> não tem acesso direto a membros de </a:t>
            </a:r>
            <a:r>
              <a:rPr lang="pt-BR" sz="2800" b="1" dirty="0" err="1">
                <a:cs typeface="Courier New" panose="02070309020205020404" pitchFamily="49" charset="0"/>
              </a:rPr>
              <a:t>Funcionario</a:t>
            </a:r>
            <a:r>
              <a:rPr lang="pt-BR" sz="2800" dirty="0">
                <a:cs typeface="Courier New" panose="02070309020205020404" pitchFamily="49" charset="0"/>
              </a:rPr>
              <a:t> ou </a:t>
            </a:r>
            <a:br>
              <a:rPr lang="pt-BR" sz="2800" dirty="0">
                <a:cs typeface="Courier New" panose="02070309020205020404" pitchFamily="49" charset="0"/>
              </a:rPr>
            </a:br>
            <a:r>
              <a:rPr lang="pt-BR" sz="2800" b="1" dirty="0">
                <a:cs typeface="Courier New" panose="02070309020205020404" pitchFamily="49" charset="0"/>
              </a:rPr>
              <a:t>Medico</a:t>
            </a:r>
            <a:r>
              <a:rPr lang="pt-BR" sz="2800" dirty="0">
                <a:cs typeface="Courier New" panose="02070309020205020404" pitchFamily="49" charset="0"/>
              </a:rPr>
              <a:t>, pois não é uma subclasse destas.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137</a:t>
            </a:fld>
            <a:endParaRPr lang="pt-BR" dirty="0"/>
          </a:p>
        </p:txBody>
      </p:sp>
      <p:pic>
        <p:nvPicPr>
          <p:cNvPr id="9" name="Imagem 8">
            <a:extLst>
              <a:ext uri="{FF2B5EF4-FFF2-40B4-BE49-F238E27FC236}">
                <a16:creationId xmlns:a16="http://schemas.microsoft.com/office/drawing/2014/main" id="{ADF23A34-46BC-403E-B76D-A90F8BABD896}"/>
              </a:ext>
            </a:extLst>
          </p:cNvPr>
          <p:cNvPicPr>
            <a:picLocks noChangeAspect="1"/>
          </p:cNvPicPr>
          <p:nvPr/>
        </p:nvPicPr>
        <p:blipFill>
          <a:blip r:embed="rId2"/>
          <a:stretch>
            <a:fillRect/>
          </a:stretch>
        </p:blipFill>
        <p:spPr>
          <a:xfrm>
            <a:off x="17088337" y="1683736"/>
            <a:ext cx="5842002" cy="11431377"/>
          </a:xfrm>
          <a:prstGeom prst="rect">
            <a:avLst/>
          </a:prstGeom>
        </p:spPr>
      </p:pic>
    </p:spTree>
    <p:extLst>
      <p:ext uri="{BB962C8B-B14F-4D97-AF65-F5344CB8AC3E}">
        <p14:creationId xmlns:p14="http://schemas.microsoft.com/office/powerpoint/2010/main" val="2984464289"/>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Pública:</a:t>
            </a:r>
          </a:p>
          <a:p>
            <a:pPr lvl="1">
              <a:buSzPct val="100000"/>
            </a:pPr>
            <a:r>
              <a:rPr lang="pt-BR" sz="2800" dirty="0">
                <a:cs typeface="Courier New" panose="02070309020205020404" pitchFamily="49" charset="0"/>
              </a:rPr>
              <a:t>Todos os membros definidos com essa visibilidade são acessíveis em qualquer lugar, independente de qualquer relacionamento entre as classes. À primeira vista, pode parecer a melhor visibilidade, mas não é.</a:t>
            </a:r>
          </a:p>
          <a:p>
            <a:pPr lvl="1">
              <a:buSzPct val="100000"/>
            </a:pPr>
            <a:r>
              <a:rPr lang="pt-BR" sz="2800" dirty="0">
                <a:cs typeface="Courier New" panose="02070309020205020404" pitchFamily="49" charset="0"/>
              </a:rPr>
              <a:t>Tornar todos os membros de uma classe públicos pode possibilitar acessos indevidos de atributos e uso indevido de métodos. O uso da visibilidade </a:t>
            </a:r>
            <a:r>
              <a:rPr lang="pt-BR" sz="2800" b="1" dirty="0" err="1">
                <a:cs typeface="Courier New" panose="02070309020205020404" pitchFamily="49" charset="0"/>
              </a:rPr>
              <a:t>public</a:t>
            </a:r>
            <a:r>
              <a:rPr lang="pt-BR" sz="2800" dirty="0">
                <a:cs typeface="Courier New" panose="02070309020205020404" pitchFamily="49" charset="0"/>
              </a:rPr>
              <a:t> deve ser feito com cuidado para não ferir alguns dos preceitos da Orientação a Objetos.</a:t>
            </a:r>
          </a:p>
          <a:p>
            <a:pPr lvl="1">
              <a:buSzPct val="100000"/>
            </a:pPr>
            <a:r>
              <a:rPr lang="pt-BR" sz="2800" dirty="0">
                <a:cs typeface="Courier New" panose="02070309020205020404" pitchFamily="49" charset="0"/>
              </a:rPr>
              <a:t>Por ser uma visibilidade de uso livre, mostramos ao lado apenas a exemplificação da definição. Não é necessário exemplificar seu uso, já que, por ser de acesso livre, basta utilizá-lo da forma que já vinha sendo exposta nas outras visibilidades. Entretanto, agora nenhum erro ocorrerá.</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138</a:t>
            </a:fld>
            <a:endParaRPr lang="pt-BR" dirty="0"/>
          </a:p>
        </p:txBody>
      </p:sp>
      <p:pic>
        <p:nvPicPr>
          <p:cNvPr id="3" name="Imagem 2">
            <a:extLst>
              <a:ext uri="{FF2B5EF4-FFF2-40B4-BE49-F238E27FC236}">
                <a16:creationId xmlns:a16="http://schemas.microsoft.com/office/drawing/2014/main" id="{27622600-5515-460F-84ED-393FB44D9BB2}"/>
              </a:ext>
            </a:extLst>
          </p:cNvPr>
          <p:cNvPicPr>
            <a:picLocks noChangeAspect="1"/>
          </p:cNvPicPr>
          <p:nvPr/>
        </p:nvPicPr>
        <p:blipFill>
          <a:blip r:embed="rId2"/>
          <a:stretch>
            <a:fillRect/>
          </a:stretch>
        </p:blipFill>
        <p:spPr>
          <a:xfrm>
            <a:off x="8578420" y="7450283"/>
            <a:ext cx="7227160" cy="5628230"/>
          </a:xfrm>
          <a:prstGeom prst="rect">
            <a:avLst/>
          </a:prstGeom>
        </p:spPr>
      </p:pic>
    </p:spTree>
    <p:extLst>
      <p:ext uri="{BB962C8B-B14F-4D97-AF65-F5344CB8AC3E}">
        <p14:creationId xmlns:p14="http://schemas.microsoft.com/office/powerpoint/2010/main" val="3440467007"/>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Em cada situação, um modificador de acesso diferente deve ser usado.</a:t>
            </a:r>
          </a:p>
          <a:p>
            <a:pPr>
              <a:buSzPct val="100000"/>
            </a:pPr>
            <a:r>
              <a:rPr lang="pt-BR" sz="3200" dirty="0">
                <a:cs typeface="Courier New" panose="02070309020205020404" pitchFamily="49" charset="0"/>
              </a:rPr>
              <a:t>Via de regra, todo atributo deve ser privado. Em casos esporádicos protegidos e em casos </a:t>
            </a:r>
            <a:r>
              <a:rPr lang="pt-BR" sz="3200" u="sng" dirty="0">
                <a:cs typeface="Courier New" panose="02070309020205020404" pitchFamily="49" charset="0"/>
              </a:rPr>
              <a:t>excepcionais</a:t>
            </a:r>
            <a:r>
              <a:rPr lang="pt-BR" sz="3200" dirty="0">
                <a:cs typeface="Courier New" panose="02070309020205020404" pitchFamily="49" charset="0"/>
              </a:rPr>
              <a:t>, podem ser públicos. Já os métodos, via de regra são todos públicos. Em casos esporádicos protegidos e em poucos casos, podem ser privados.</a:t>
            </a:r>
          </a:p>
          <a:p>
            <a:pPr>
              <a:buSzPct val="100000"/>
            </a:pPr>
            <a:r>
              <a:rPr lang="pt-BR" sz="3200" dirty="0">
                <a:cs typeface="Courier New" panose="02070309020205020404" pitchFamily="49" charset="0"/>
              </a:rPr>
              <a:t>Pela Orientação a Objetos, existem apenas esses três modificadores de acesso. Entretanto, algumas linguagem oferecem visibilidades a mais, que não fazem parte da teoria de OO.</a:t>
            </a:r>
          </a:p>
          <a:p>
            <a:pPr>
              <a:buSzPct val="100000"/>
            </a:pPr>
            <a:r>
              <a:rPr lang="pt-BR" sz="3200" dirty="0">
                <a:cs typeface="Courier New" panose="02070309020205020404" pitchFamily="49" charset="0"/>
              </a:rPr>
              <a:t>Em Java, por exemplo, existe a visibilidade </a:t>
            </a:r>
            <a:r>
              <a:rPr lang="pt-BR" sz="3200" b="1" dirty="0">
                <a:cs typeface="Courier New" panose="02070309020205020404" pitchFamily="49" charset="0"/>
              </a:rPr>
              <a:t>default</a:t>
            </a:r>
            <a:r>
              <a:rPr lang="pt-BR" sz="3200" dirty="0">
                <a:cs typeface="Courier New" panose="02070309020205020404" pitchFamily="49" charset="0"/>
              </a:rPr>
              <a:t>, em que membros e classes definidos com esta podem ser usados por classes dentro de um mesmo pacote, independente de qualquer relacionamento entre elas. Apesar de existir, o seu uso em um projeto OO é desencorajado, principalmente porque podem contrariar alguns dos preceitos do paradigma.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139</a:t>
            </a:fld>
            <a:endParaRPr lang="pt-BR" dirty="0"/>
          </a:p>
        </p:txBody>
      </p:sp>
    </p:spTree>
    <p:extLst>
      <p:ext uri="{BB962C8B-B14F-4D97-AF65-F5344CB8AC3E}">
        <p14:creationId xmlns:p14="http://schemas.microsoft.com/office/powerpoint/2010/main" val="6733059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Estudo de caso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140</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62422955"/>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problema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r>
              <a:rPr lang="pt-BR" sz="3200" dirty="0">
                <a:cs typeface="Courier New" panose="02070309020205020404" pitchFamily="49" charset="0"/>
              </a:rPr>
              <a:t>Apesar das especificações de requisitos tentarem cobrir todo o problema a ser resolvido, sempre é necessário um conhecimento do domínio a ser implementado. Esse conhecimento pode vir de entrevistas adicionais com os clientes, dinâmicas ou consultores especializados no domínio.</a:t>
            </a:r>
          </a:p>
          <a:p>
            <a:pPr>
              <a:buSzPct val="100000"/>
            </a:pPr>
            <a:r>
              <a:rPr lang="pt-BR" sz="3200" dirty="0">
                <a:cs typeface="Courier New" panose="02070309020205020404" pitchFamily="49" charset="0"/>
              </a:rPr>
              <a:t>O primeiro passo de qualquer projeto é levantar as classes, procurando nas especificações por substantivos que possam indicar possíveis entidades qualificadas para classes. Também é interessante buscar por entidades que possuam características em comum e que possam compartilhar uma superclasse, indicando heranças.</a:t>
            </a:r>
          </a:p>
          <a:p>
            <a:pPr>
              <a:buSzPct val="100000"/>
            </a:pPr>
            <a:r>
              <a:rPr lang="pt-BR" sz="3200" dirty="0">
                <a:cs typeface="Courier New" panose="02070309020205020404" pitchFamily="49" charset="0"/>
              </a:rPr>
              <a:t>Por fim, é necessário observar as associações entre as classes.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141</a:t>
            </a:fld>
            <a:endParaRPr lang="pt-BR" dirty="0"/>
          </a:p>
        </p:txBody>
      </p:sp>
      <p:sp>
        <p:nvSpPr>
          <p:cNvPr id="2" name="CaixaDeTexto 1">
            <a:extLst>
              <a:ext uri="{FF2B5EF4-FFF2-40B4-BE49-F238E27FC236}">
                <a16:creationId xmlns:a16="http://schemas.microsoft.com/office/drawing/2014/main" id="{FFC4CD2A-3C84-4A78-8650-307AEC4BB0B5}"/>
              </a:ext>
            </a:extLst>
          </p:cNvPr>
          <p:cNvSpPr txBox="1"/>
          <p:nvPr/>
        </p:nvSpPr>
        <p:spPr>
          <a:xfrm>
            <a:off x="3845169" y="2248930"/>
            <a:ext cx="16740554" cy="551946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SzPct val="100000"/>
            </a:pPr>
            <a:r>
              <a:rPr lang="pt-BR" sz="3200" b="0" i="1" dirty="0">
                <a:cs typeface="Courier New" panose="02070309020205020404" pitchFamily="49" charset="0"/>
              </a:rPr>
              <a:t>Os sistema do hospital deve possibilitar a manipulação de pacientes e médicos. Cadastrar, atualizar e excluí-los deve ser possível. Também devemos poder marcar e cancelar consultas e procedimentos.</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O paciente deve conseguir visualizar suas consultas e os médicos consultarem seus procedimentos. Tanto a consulta como o procedimento terão um valor total, dependendo do que for realizado. Os tipos de procedimento são: faringoplastia e neurocirurgia.</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No primeiro é cobrada uma coparticipação do paciente para pagar os honorários do procedimento. No segundo, isto não ocorre. O hospital deve repassar os procedimentos realizados ao Ministério da Saúde.</a:t>
            </a:r>
            <a:endParaRPr lang="pt-BR" sz="3200" b="0" dirty="0">
              <a:cs typeface="Courier New" panose="02070309020205020404" pitchFamily="49" charset="0"/>
            </a:endParaRPr>
          </a:p>
        </p:txBody>
      </p:sp>
    </p:spTree>
    <p:extLst>
      <p:ext uri="{BB962C8B-B14F-4D97-AF65-F5344CB8AC3E}">
        <p14:creationId xmlns:p14="http://schemas.microsoft.com/office/powerpoint/2010/main" val="146362942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Levantando as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142</a:t>
            </a:fld>
            <a:endParaRPr lang="pt-BR" dirty="0"/>
          </a:p>
        </p:txBody>
      </p:sp>
      <p:sp>
        <p:nvSpPr>
          <p:cNvPr id="2" name="CaixaDeTexto 1">
            <a:extLst>
              <a:ext uri="{FF2B5EF4-FFF2-40B4-BE49-F238E27FC236}">
                <a16:creationId xmlns:a16="http://schemas.microsoft.com/office/drawing/2014/main" id="{FFC4CD2A-3C84-4A78-8650-307AEC4BB0B5}"/>
              </a:ext>
            </a:extLst>
          </p:cNvPr>
          <p:cNvSpPr txBox="1"/>
          <p:nvPr/>
        </p:nvSpPr>
        <p:spPr>
          <a:xfrm>
            <a:off x="3845169" y="4874899"/>
            <a:ext cx="16740554" cy="551946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SzPct val="100000"/>
            </a:pPr>
            <a:r>
              <a:rPr lang="pt-BR" sz="3200" b="0" i="1" dirty="0">
                <a:cs typeface="Courier New" panose="02070309020205020404" pitchFamily="49" charset="0"/>
              </a:rPr>
              <a:t>Os sistema do hospital deve possibilitar a manipulação de </a:t>
            </a:r>
            <a:r>
              <a:rPr lang="pt-BR" sz="3200" i="1" dirty="0">
                <a:cs typeface="Courier New" panose="02070309020205020404" pitchFamily="49" charset="0"/>
              </a:rPr>
              <a:t>pacientes</a:t>
            </a:r>
            <a:r>
              <a:rPr lang="pt-BR" sz="3200" b="0" i="1" dirty="0">
                <a:cs typeface="Courier New" panose="02070309020205020404" pitchFamily="49" charset="0"/>
              </a:rPr>
              <a:t> e </a:t>
            </a:r>
            <a:r>
              <a:rPr lang="pt-BR" sz="3200" i="1" dirty="0">
                <a:cs typeface="Courier New" panose="02070309020205020404" pitchFamily="49" charset="0"/>
              </a:rPr>
              <a:t>médicos</a:t>
            </a:r>
            <a:r>
              <a:rPr lang="pt-BR" sz="3200" b="0" i="1" dirty="0">
                <a:cs typeface="Courier New" panose="02070309020205020404" pitchFamily="49" charset="0"/>
              </a:rPr>
              <a:t>. Cadastrar, atualizar e excluí-los deve ser possível. Também devemos poder marcar e cancelar </a:t>
            </a:r>
            <a:r>
              <a:rPr lang="pt-BR" sz="3200" i="1" dirty="0">
                <a:cs typeface="Courier New" panose="02070309020205020404" pitchFamily="49" charset="0"/>
              </a:rPr>
              <a:t>consultas</a:t>
            </a:r>
            <a:r>
              <a:rPr lang="pt-BR" sz="3200" b="0" i="1" dirty="0">
                <a:cs typeface="Courier New" panose="02070309020205020404" pitchFamily="49" charset="0"/>
              </a:rPr>
              <a:t> e </a:t>
            </a:r>
            <a:r>
              <a:rPr lang="pt-BR" sz="3200" i="1" dirty="0">
                <a:cs typeface="Courier New" panose="02070309020205020404" pitchFamily="49" charset="0"/>
              </a:rPr>
              <a:t>procedimentos</a:t>
            </a:r>
            <a:r>
              <a:rPr lang="pt-BR" sz="3200" b="0" i="1" dirty="0">
                <a:cs typeface="Courier New" panose="02070309020205020404" pitchFamily="49" charset="0"/>
              </a:rPr>
              <a:t>.</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O paciente deve conseguir visualizar suas consultas e os médicos consultarem seus procedimentos. Tanto a consulta como o procedimento terão um valor total, dependendo do que for realizado. Os tipos de procedimento são: </a:t>
            </a:r>
            <a:r>
              <a:rPr lang="pt-BR" sz="3200" i="1" dirty="0">
                <a:cs typeface="Courier New" panose="02070309020205020404" pitchFamily="49" charset="0"/>
              </a:rPr>
              <a:t>faringoplastia</a:t>
            </a:r>
            <a:r>
              <a:rPr lang="pt-BR" sz="3200" b="0" i="1" dirty="0">
                <a:cs typeface="Courier New" panose="02070309020205020404" pitchFamily="49" charset="0"/>
              </a:rPr>
              <a:t> e </a:t>
            </a:r>
            <a:r>
              <a:rPr lang="pt-BR" sz="3200" i="1" dirty="0">
                <a:cs typeface="Courier New" panose="02070309020205020404" pitchFamily="49" charset="0"/>
              </a:rPr>
              <a:t>neurocirurgia</a:t>
            </a:r>
            <a:r>
              <a:rPr lang="pt-BR" sz="3200" b="0" i="1" dirty="0">
                <a:cs typeface="Courier New" panose="02070309020205020404" pitchFamily="49" charset="0"/>
              </a:rPr>
              <a:t>.</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No primeiro é cobrada uma coparticipação do paciente para pagar os honorários do procedimento. No segundo, isto não ocorre. O hospital deve repassar os procedimentos realizados ao </a:t>
            </a:r>
            <a:r>
              <a:rPr lang="pt-BR" sz="3200" i="1" dirty="0">
                <a:cs typeface="Courier New" panose="02070309020205020404" pitchFamily="49" charset="0"/>
              </a:rPr>
              <a:t>Ministério da Saúde</a:t>
            </a:r>
            <a:r>
              <a:rPr lang="pt-BR" sz="3200" b="0" i="1" dirty="0">
                <a:cs typeface="Courier New" panose="02070309020205020404" pitchFamily="49" charset="0"/>
              </a:rPr>
              <a:t>.</a:t>
            </a:r>
            <a:endParaRPr lang="pt-BR" sz="3200" b="0" dirty="0">
              <a:cs typeface="Courier New" panose="02070309020205020404" pitchFamily="49" charset="0"/>
            </a:endParaRPr>
          </a:p>
        </p:txBody>
      </p:sp>
      <p:sp>
        <p:nvSpPr>
          <p:cNvPr id="3" name="Retângulo 2">
            <a:extLst>
              <a:ext uri="{FF2B5EF4-FFF2-40B4-BE49-F238E27FC236}">
                <a16:creationId xmlns:a16="http://schemas.microsoft.com/office/drawing/2014/main" id="{E6BFE175-700C-425C-B04A-9B4CF7AC556E}"/>
              </a:ext>
            </a:extLst>
          </p:cNvPr>
          <p:cNvSpPr/>
          <p:nvPr/>
        </p:nvSpPr>
        <p:spPr>
          <a:xfrm>
            <a:off x="14302154" y="4874899"/>
            <a:ext cx="4243754"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8" name="Conector de Seta Reta 7">
            <a:extLst>
              <a:ext uri="{FF2B5EF4-FFF2-40B4-BE49-F238E27FC236}">
                <a16:creationId xmlns:a16="http://schemas.microsoft.com/office/drawing/2014/main" id="{5F28DC28-D043-47AF-A454-3A7AF8832D7B}"/>
              </a:ext>
            </a:extLst>
          </p:cNvPr>
          <p:cNvCxnSpPr>
            <a:cxnSpLocks/>
            <a:stCxn id="3" idx="0"/>
            <a:endCxn id="9" idx="1"/>
          </p:cNvCxnSpPr>
          <p:nvPr/>
        </p:nvCxnSpPr>
        <p:spPr>
          <a:xfrm flipV="1">
            <a:off x="16424031" y="4167166"/>
            <a:ext cx="922478" cy="707733"/>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CaixaDeTexto 8">
            <a:extLst>
              <a:ext uri="{FF2B5EF4-FFF2-40B4-BE49-F238E27FC236}">
                <a16:creationId xmlns:a16="http://schemas.microsoft.com/office/drawing/2014/main" id="{15CA1BD7-86FE-41FB-AB75-8FAC40C4049C}"/>
              </a:ext>
            </a:extLst>
          </p:cNvPr>
          <p:cNvSpPr txBox="1"/>
          <p:nvPr/>
        </p:nvSpPr>
        <p:spPr>
          <a:xfrm>
            <a:off x="17346509" y="3885037"/>
            <a:ext cx="157575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Pessoas</a:t>
            </a:r>
          </a:p>
        </p:txBody>
      </p:sp>
      <p:sp>
        <p:nvSpPr>
          <p:cNvPr id="10" name="CaixaDeTexto 9">
            <a:extLst>
              <a:ext uri="{FF2B5EF4-FFF2-40B4-BE49-F238E27FC236}">
                <a16:creationId xmlns:a16="http://schemas.microsoft.com/office/drawing/2014/main" id="{17743D4D-B311-46AB-8972-55530F6E79A6}"/>
              </a:ext>
            </a:extLst>
          </p:cNvPr>
          <p:cNvSpPr txBox="1"/>
          <p:nvPr/>
        </p:nvSpPr>
        <p:spPr>
          <a:xfrm>
            <a:off x="20756869" y="5556739"/>
            <a:ext cx="193803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Endereços</a:t>
            </a:r>
          </a:p>
        </p:txBody>
      </p:sp>
      <p:cxnSp>
        <p:nvCxnSpPr>
          <p:cNvPr id="11" name="Conector de Seta Reta 10">
            <a:extLst>
              <a:ext uri="{FF2B5EF4-FFF2-40B4-BE49-F238E27FC236}">
                <a16:creationId xmlns:a16="http://schemas.microsoft.com/office/drawing/2014/main" id="{F49F34A8-C363-4444-B0AB-CAB5039202CD}"/>
              </a:ext>
            </a:extLst>
          </p:cNvPr>
          <p:cNvCxnSpPr>
            <a:cxnSpLocks/>
            <a:stCxn id="3" idx="3"/>
            <a:endCxn id="10" idx="1"/>
          </p:cNvCxnSpPr>
          <p:nvPr/>
        </p:nvCxnSpPr>
        <p:spPr>
          <a:xfrm>
            <a:off x="18545908" y="5239265"/>
            <a:ext cx="2210961" cy="599603"/>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Retângulo 16">
            <a:extLst>
              <a:ext uri="{FF2B5EF4-FFF2-40B4-BE49-F238E27FC236}">
                <a16:creationId xmlns:a16="http://schemas.microsoft.com/office/drawing/2014/main" id="{17946AA3-2F05-497D-9FC0-7E77045F63E5}"/>
              </a:ext>
            </a:extLst>
          </p:cNvPr>
          <p:cNvSpPr/>
          <p:nvPr/>
        </p:nvSpPr>
        <p:spPr>
          <a:xfrm>
            <a:off x="7702062" y="5849480"/>
            <a:ext cx="3247292"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CaixaDeTexto 17">
            <a:extLst>
              <a:ext uri="{FF2B5EF4-FFF2-40B4-BE49-F238E27FC236}">
                <a16:creationId xmlns:a16="http://schemas.microsoft.com/office/drawing/2014/main" id="{96FCDF8A-25C2-4027-951B-73EDDC34EF7C}"/>
              </a:ext>
            </a:extLst>
          </p:cNvPr>
          <p:cNvSpPr txBox="1"/>
          <p:nvPr/>
        </p:nvSpPr>
        <p:spPr>
          <a:xfrm>
            <a:off x="21216820" y="6578212"/>
            <a:ext cx="87043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Sala</a:t>
            </a:r>
          </a:p>
        </p:txBody>
      </p:sp>
      <p:cxnSp>
        <p:nvCxnSpPr>
          <p:cNvPr id="19" name="Conector de Seta Reta 18">
            <a:extLst>
              <a:ext uri="{FF2B5EF4-FFF2-40B4-BE49-F238E27FC236}">
                <a16:creationId xmlns:a16="http://schemas.microsoft.com/office/drawing/2014/main" id="{D4FC0BFF-EC3F-4863-B46C-8B2E3542D5F3}"/>
              </a:ext>
            </a:extLst>
          </p:cNvPr>
          <p:cNvCxnSpPr>
            <a:cxnSpLocks/>
            <a:stCxn id="17" idx="3"/>
            <a:endCxn id="18" idx="1"/>
          </p:cNvCxnSpPr>
          <p:nvPr/>
        </p:nvCxnSpPr>
        <p:spPr>
          <a:xfrm>
            <a:off x="10949354" y="6213846"/>
            <a:ext cx="10267466" cy="646495"/>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Retângulo 21">
            <a:extLst>
              <a:ext uri="{FF2B5EF4-FFF2-40B4-BE49-F238E27FC236}">
                <a16:creationId xmlns:a16="http://schemas.microsoft.com/office/drawing/2014/main" id="{12AF474C-7C38-49DF-A6C5-84EDA042EDF1}"/>
              </a:ext>
            </a:extLst>
          </p:cNvPr>
          <p:cNvSpPr/>
          <p:nvPr/>
        </p:nvSpPr>
        <p:spPr>
          <a:xfrm>
            <a:off x="16648420" y="4945815"/>
            <a:ext cx="2273840"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CaixaDeTexto 22">
            <a:extLst>
              <a:ext uri="{FF2B5EF4-FFF2-40B4-BE49-F238E27FC236}">
                <a16:creationId xmlns:a16="http://schemas.microsoft.com/office/drawing/2014/main" id="{C1859139-0D59-4438-9C07-DF94928717CD}"/>
              </a:ext>
            </a:extLst>
          </p:cNvPr>
          <p:cNvSpPr txBox="1"/>
          <p:nvPr/>
        </p:nvSpPr>
        <p:spPr>
          <a:xfrm>
            <a:off x="20179727" y="3687920"/>
            <a:ext cx="24910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Especialidade</a:t>
            </a:r>
          </a:p>
        </p:txBody>
      </p:sp>
      <p:cxnSp>
        <p:nvCxnSpPr>
          <p:cNvPr id="24" name="Conector de Seta Reta 23">
            <a:extLst>
              <a:ext uri="{FF2B5EF4-FFF2-40B4-BE49-F238E27FC236}">
                <a16:creationId xmlns:a16="http://schemas.microsoft.com/office/drawing/2014/main" id="{05F482D2-49D0-4DD0-9902-8118081E957B}"/>
              </a:ext>
            </a:extLst>
          </p:cNvPr>
          <p:cNvCxnSpPr>
            <a:cxnSpLocks/>
            <a:stCxn id="22" idx="3"/>
            <a:endCxn id="23" idx="1"/>
          </p:cNvCxnSpPr>
          <p:nvPr/>
        </p:nvCxnSpPr>
        <p:spPr>
          <a:xfrm flipV="1">
            <a:off x="18922260" y="3970049"/>
            <a:ext cx="1257467" cy="1340132"/>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Retângulo 29">
            <a:extLst>
              <a:ext uri="{FF2B5EF4-FFF2-40B4-BE49-F238E27FC236}">
                <a16:creationId xmlns:a16="http://schemas.microsoft.com/office/drawing/2014/main" id="{2A7483A0-620C-432A-944D-D5AFA368F61E}"/>
              </a:ext>
            </a:extLst>
          </p:cNvPr>
          <p:cNvSpPr/>
          <p:nvPr/>
        </p:nvSpPr>
        <p:spPr>
          <a:xfrm>
            <a:off x="6330462" y="8720699"/>
            <a:ext cx="5298830"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CaixaDeTexto 30">
            <a:extLst>
              <a:ext uri="{FF2B5EF4-FFF2-40B4-BE49-F238E27FC236}">
                <a16:creationId xmlns:a16="http://schemas.microsoft.com/office/drawing/2014/main" id="{E4E44899-7E40-4C09-8553-CD55DA082954}"/>
              </a:ext>
            </a:extLst>
          </p:cNvPr>
          <p:cNvSpPr txBox="1"/>
          <p:nvPr/>
        </p:nvSpPr>
        <p:spPr>
          <a:xfrm>
            <a:off x="20748855" y="8520808"/>
            <a:ext cx="108363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Plano</a:t>
            </a:r>
          </a:p>
        </p:txBody>
      </p:sp>
      <p:cxnSp>
        <p:nvCxnSpPr>
          <p:cNvPr id="32" name="Conector de Seta Reta 31">
            <a:extLst>
              <a:ext uri="{FF2B5EF4-FFF2-40B4-BE49-F238E27FC236}">
                <a16:creationId xmlns:a16="http://schemas.microsoft.com/office/drawing/2014/main" id="{FD7868E0-2D3E-4D3B-BC21-46F31AB35CBA}"/>
              </a:ext>
            </a:extLst>
          </p:cNvPr>
          <p:cNvCxnSpPr>
            <a:cxnSpLocks/>
            <a:stCxn id="30" idx="3"/>
            <a:endCxn id="31" idx="1"/>
          </p:cNvCxnSpPr>
          <p:nvPr/>
        </p:nvCxnSpPr>
        <p:spPr>
          <a:xfrm flipV="1">
            <a:off x="11629292" y="8802937"/>
            <a:ext cx="9119563" cy="282128"/>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216965"/>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143</a:t>
            </a:fld>
            <a:endParaRPr lang="pt-BR" dirty="0"/>
          </a:p>
        </p:txBody>
      </p:sp>
      <p:pic>
        <p:nvPicPr>
          <p:cNvPr id="14" name="Imagem 13">
            <a:extLst>
              <a:ext uri="{FF2B5EF4-FFF2-40B4-BE49-F238E27FC236}">
                <a16:creationId xmlns:a16="http://schemas.microsoft.com/office/drawing/2014/main" id="{8190EF39-D9F4-423E-9EC1-1E066298D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877" y="2076134"/>
            <a:ext cx="21664246" cy="11100152"/>
          </a:xfrm>
          <a:prstGeom prst="rect">
            <a:avLst/>
          </a:prstGeom>
        </p:spPr>
      </p:pic>
    </p:spTree>
    <p:extLst>
      <p:ext uri="{BB962C8B-B14F-4D97-AF65-F5344CB8AC3E}">
        <p14:creationId xmlns:p14="http://schemas.microsoft.com/office/powerpoint/2010/main" val="355276967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144</a:t>
            </a:fld>
            <a:endParaRPr lang="pt-BR" dirty="0"/>
          </a:p>
        </p:txBody>
      </p:sp>
      <p:pic>
        <p:nvPicPr>
          <p:cNvPr id="3" name="Imagem 2">
            <a:extLst>
              <a:ext uri="{FF2B5EF4-FFF2-40B4-BE49-F238E27FC236}">
                <a16:creationId xmlns:a16="http://schemas.microsoft.com/office/drawing/2014/main" id="{1BC5332B-456D-4F68-A6F0-902B643F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215" y="1989939"/>
            <a:ext cx="21523570" cy="11224516"/>
          </a:xfrm>
          <a:prstGeom prst="rect">
            <a:avLst/>
          </a:prstGeom>
        </p:spPr>
      </p:pic>
    </p:spTree>
    <p:extLst>
      <p:ext uri="{BB962C8B-B14F-4D97-AF65-F5344CB8AC3E}">
        <p14:creationId xmlns:p14="http://schemas.microsoft.com/office/powerpoint/2010/main" val="721426246"/>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145</a:t>
            </a:fld>
            <a:endParaRPr lang="pt-BR" dirty="0"/>
          </a:p>
        </p:txBody>
      </p:sp>
      <p:pic>
        <p:nvPicPr>
          <p:cNvPr id="6" name="Imagem 5">
            <a:extLst>
              <a:ext uri="{FF2B5EF4-FFF2-40B4-BE49-F238E27FC236}">
                <a16:creationId xmlns:a16="http://schemas.microsoft.com/office/drawing/2014/main" id="{F27C5939-3F8B-47BD-8B41-11639B7B5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754" y="2096515"/>
            <a:ext cx="18944492" cy="10979856"/>
          </a:xfrm>
          <a:prstGeom prst="rect">
            <a:avLst/>
          </a:prstGeom>
        </p:spPr>
      </p:pic>
    </p:spTree>
    <p:extLst>
      <p:ext uri="{BB962C8B-B14F-4D97-AF65-F5344CB8AC3E}">
        <p14:creationId xmlns:p14="http://schemas.microsoft.com/office/powerpoint/2010/main" val="3370078146"/>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Tendo definido todo o modelo de domínio da aplicação, é hora de codifica-lo. Neste momento, algumas decisões devem ser tomadas, e talvez a principal seja: </a:t>
            </a:r>
            <a:r>
              <a:rPr lang="pt-BR" sz="3200" i="1" dirty="0">
                <a:cs typeface="Courier New" panose="02070309020205020404" pitchFamily="49" charset="0"/>
              </a:rPr>
              <a:t>qual vertente da programação orientada a objetos deveremos seguir?</a:t>
            </a:r>
            <a:endParaRPr lang="pt-BR" sz="3200" dirty="0">
              <a:cs typeface="Courier New" panose="02070309020205020404" pitchFamily="49" charset="0"/>
            </a:endParaRPr>
          </a:p>
          <a:p>
            <a:pPr>
              <a:buSzPct val="100000"/>
            </a:pPr>
            <a:r>
              <a:rPr lang="pt-BR" sz="3200" dirty="0">
                <a:cs typeface="Courier New" panose="02070309020205020404" pitchFamily="49" charset="0"/>
              </a:rPr>
              <a:t>Existem duas grandes vertentes de codificar as aplicações: uma que usa o padrão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outra que não o usa e, assim, evita o chamado </a:t>
            </a:r>
            <a:r>
              <a:rPr lang="pt-BR" sz="3200" i="1" dirty="0">
                <a:cs typeface="Courier New" panose="02070309020205020404" pitchFamily="49" charset="0"/>
              </a:rPr>
              <a:t>Modelo Anêmico</a:t>
            </a:r>
            <a:r>
              <a:rPr lang="pt-BR" sz="3200" dirty="0">
                <a:cs typeface="Courier New" panose="02070309020205020404" pitchFamily="49" charset="0"/>
              </a:rPr>
              <a:t>. Esta abordagem também é conhecida como </a:t>
            </a:r>
            <a:r>
              <a:rPr lang="pt-BR" sz="3200" i="1" dirty="0">
                <a:cs typeface="Courier New" panose="02070309020205020404" pitchFamily="49" charset="0"/>
              </a:rPr>
              <a:t>Domain Model</a:t>
            </a:r>
            <a:r>
              <a:rPr lang="pt-BR" sz="3200" dirty="0">
                <a:cs typeface="Courier New" panose="02070309020205020404" pitchFamily="49" charset="0"/>
              </a:rPr>
              <a:t>. Cada caminho será explicado, começando pelo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depois, como evitar o </a:t>
            </a:r>
            <a:r>
              <a:rPr lang="pt-BR" sz="3200" i="1" dirty="0">
                <a:cs typeface="Courier New" panose="02070309020205020404" pitchFamily="49" charset="0"/>
              </a:rPr>
              <a:t>Modelo Anêmico</a:t>
            </a:r>
            <a:r>
              <a:rPr lang="pt-BR" sz="3200" dirty="0">
                <a:cs typeface="Courier New" panose="02070309020205020404" pitchFamily="49" charset="0"/>
              </a:rPr>
              <a:t>.</a:t>
            </a:r>
          </a:p>
          <a:p>
            <a:pPr>
              <a:buSzPct val="100000"/>
            </a:pPr>
            <a:r>
              <a:rPr lang="pt-BR" sz="3200" dirty="0">
                <a:cs typeface="Courier New" panose="02070309020205020404" pitchFamily="49" charset="0"/>
              </a:rPr>
              <a:t>No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uma das principais características da Orientação a Objetos é quebrada: aglutinar dados e comportamentos na mesma unidade de código. Ou seja, os atributos e métodos são separados. Esta atitude é tomada quando desejamos obter uma alta </a:t>
            </a:r>
            <a:r>
              <a:rPr lang="pt-BR" sz="3200" dirty="0" err="1">
                <a:cs typeface="Courier New" panose="02070309020205020404" pitchFamily="49" charset="0"/>
              </a:rPr>
              <a:t>reusabilidade</a:t>
            </a:r>
            <a:r>
              <a:rPr lang="pt-BR" sz="3200" dirty="0">
                <a:cs typeface="Courier New" panose="02070309020205020404" pitchFamily="49" charset="0"/>
              </a:rPr>
              <a:t> dos comportamentos, mas não desejamos que isto leve a uma interferência no modelo de entidades (conceitos) da aplicação.</a:t>
            </a:r>
          </a:p>
          <a:p>
            <a:pPr>
              <a:buSzPct val="100000"/>
            </a:pPr>
            <a:r>
              <a:rPr lang="pt-BR" sz="3200" dirty="0">
                <a:cs typeface="Courier New" panose="02070309020205020404" pitchFamily="49" charset="0"/>
              </a:rPr>
              <a:t>Levando em consideração a modelagem para o sistema hospitalar de exemplo, para o conceito de paciente, duas classes seriam criadas: a </a:t>
            </a:r>
            <a:r>
              <a:rPr lang="pt-BR" sz="3200" b="1" dirty="0">
                <a:cs typeface="Courier New" panose="02070309020205020404" pitchFamily="49" charset="0"/>
              </a:rPr>
              <a:t>Paciente</a:t>
            </a:r>
            <a:r>
              <a:rPr lang="pt-BR" sz="3200" dirty="0">
                <a:cs typeface="Courier New" panose="02070309020205020404" pitchFamily="49" charset="0"/>
              </a:rPr>
              <a:t>, que representaria somente o conceito (entidade) a ser manipulado e, assim, teria somente os atributos; e a </a:t>
            </a:r>
            <a:r>
              <a:rPr lang="pt-BR" sz="3200" b="1" dirty="0" err="1">
                <a:cs typeface="Courier New" panose="02070309020205020404" pitchFamily="49" charset="0"/>
              </a:rPr>
              <a:t>PacienteBO</a:t>
            </a:r>
            <a:r>
              <a:rPr lang="pt-BR" sz="3200" dirty="0">
                <a:cs typeface="Courier New" panose="02070309020205020404" pitchFamily="49" charset="0"/>
              </a:rPr>
              <a:t> ou </a:t>
            </a:r>
            <a:r>
              <a:rPr lang="pt-BR" sz="3200" b="1" dirty="0" err="1">
                <a:cs typeface="Courier New" panose="02070309020205020404" pitchFamily="49" charset="0"/>
              </a:rPr>
              <a:t>PacienteBusiness</a:t>
            </a:r>
            <a:r>
              <a:rPr lang="pt-BR" sz="3200" dirty="0">
                <a:cs typeface="Courier New" panose="02070309020205020404" pitchFamily="49" charset="0"/>
              </a:rPr>
              <a:t>, que conteria somente os métodos para manipular os pacientes.</a:t>
            </a:r>
          </a:p>
          <a:p>
            <a:pPr>
              <a:buSzPct val="100000"/>
            </a:pPr>
            <a:r>
              <a:rPr lang="pt-BR" sz="3200" dirty="0">
                <a:cs typeface="Courier New" panose="02070309020205020404" pitchFamily="49" charset="0"/>
              </a:rPr>
              <a:t>Note que esta abordagem termina por obrigar a criar </a:t>
            </a:r>
            <a:r>
              <a:rPr lang="pt-BR" sz="3200" b="1" dirty="0" err="1">
                <a:cs typeface="Courier New" panose="02070309020205020404" pitchFamily="49" charset="0"/>
              </a:rPr>
              <a:t>gets</a:t>
            </a:r>
            <a:r>
              <a:rPr lang="pt-BR" sz="3200" dirty="0">
                <a:cs typeface="Courier New" panose="02070309020205020404" pitchFamily="49" charset="0"/>
              </a:rPr>
              <a:t> e </a:t>
            </a:r>
            <a:r>
              <a:rPr lang="pt-BR" sz="3200" b="1" dirty="0">
                <a:cs typeface="Courier New" panose="02070309020205020404" pitchFamily="49" charset="0"/>
              </a:rPr>
              <a:t>sets</a:t>
            </a:r>
            <a:r>
              <a:rPr lang="pt-BR" sz="3200" dirty="0">
                <a:cs typeface="Courier New" panose="02070309020205020404" pitchFamily="49" charset="0"/>
              </a:rPr>
              <a:t> para possibilitar a manipulação dos atributos fora da entidade. Isto, embora possa parecer natural, termina por ferir uma outra característica da Orientação a Objetos: o encapsulamento.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146</a:t>
            </a:fld>
            <a:endParaRPr lang="pt-BR" dirty="0"/>
          </a:p>
        </p:txBody>
      </p:sp>
    </p:spTree>
    <p:extLst>
      <p:ext uri="{BB962C8B-B14F-4D97-AF65-F5344CB8AC3E}">
        <p14:creationId xmlns:p14="http://schemas.microsoft.com/office/powerpoint/2010/main" val="790075588"/>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Ter acesso direto ao atributo por meio de um </a:t>
            </a:r>
            <a:r>
              <a:rPr lang="pt-BR" sz="3200" b="1" dirty="0" err="1">
                <a:cs typeface="Courier New" panose="02070309020205020404" pitchFamily="49" charset="0"/>
              </a:rPr>
              <a:t>get</a:t>
            </a:r>
            <a:r>
              <a:rPr lang="pt-BR" sz="3200" dirty="0">
                <a:cs typeface="Courier New" panose="02070309020205020404" pitchFamily="49" charset="0"/>
              </a:rPr>
              <a:t>, mesmo este sendo definido como privado e principalmente possibilitar muda-lo diretamente com um </a:t>
            </a:r>
            <a:r>
              <a:rPr lang="pt-BR" sz="3200" b="1" dirty="0">
                <a:cs typeface="Courier New" panose="02070309020205020404" pitchFamily="49" charset="0"/>
              </a:rPr>
              <a:t>set</a:t>
            </a:r>
            <a:r>
              <a:rPr lang="pt-BR" sz="3200" dirty="0">
                <a:cs typeface="Courier New" panose="02070309020205020404" pitchFamily="49" charset="0"/>
              </a:rPr>
              <a:t>, pode resultar em comportamentos adversos futuramente. Essa abordagem é dita na literatura orientada a objetos como </a:t>
            </a:r>
            <a:r>
              <a:rPr lang="pt-BR" sz="3200" i="1" dirty="0">
                <a:cs typeface="Courier New" panose="02070309020205020404" pitchFamily="49" charset="0"/>
              </a:rPr>
              <a:t>programar de forma estruturada usando Orientação a Objetos</a:t>
            </a:r>
            <a:r>
              <a:rPr lang="pt-BR" sz="3200" dirty="0">
                <a:cs typeface="Courier New" panose="02070309020205020404" pitchFamily="49" charset="0"/>
              </a:rPr>
              <a:t>.</a:t>
            </a:r>
          </a:p>
          <a:p>
            <a:pPr>
              <a:buSzPct val="100000"/>
            </a:pPr>
            <a:r>
              <a:rPr lang="pt-BR" sz="3200" dirty="0">
                <a:cs typeface="Courier New" panose="02070309020205020404" pitchFamily="49" charset="0"/>
              </a:rPr>
              <a:t>Mesmo com essas ressalvas, esta forma de programação é muito usada, e isso ocorre porque ela facilita o processo de codificação, tornando o código menos complexo e facilitando o seu entendimento. Quanto mais relacionamentos existirem entre as entidades da aplicação, mais essa abordagem mostrará o seu valor.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147</a:t>
            </a:fld>
            <a:endParaRPr lang="pt-BR" dirty="0"/>
          </a:p>
        </p:txBody>
      </p:sp>
      <p:pic>
        <p:nvPicPr>
          <p:cNvPr id="3" name="Imagem 2">
            <a:extLst>
              <a:ext uri="{FF2B5EF4-FFF2-40B4-BE49-F238E27FC236}">
                <a16:creationId xmlns:a16="http://schemas.microsoft.com/office/drawing/2014/main" id="{6E74E9AE-5D8A-468D-BDD2-55F9BB257978}"/>
              </a:ext>
            </a:extLst>
          </p:cNvPr>
          <p:cNvPicPr>
            <a:picLocks noChangeAspect="1"/>
          </p:cNvPicPr>
          <p:nvPr/>
        </p:nvPicPr>
        <p:blipFill>
          <a:blip r:embed="rId3"/>
          <a:stretch>
            <a:fillRect/>
          </a:stretch>
        </p:blipFill>
        <p:spPr>
          <a:xfrm>
            <a:off x="4023283" y="6517426"/>
            <a:ext cx="7537857" cy="6047225"/>
          </a:xfrm>
          <a:prstGeom prst="rect">
            <a:avLst/>
          </a:prstGeom>
        </p:spPr>
      </p:pic>
      <p:pic>
        <p:nvPicPr>
          <p:cNvPr id="8" name="Imagem 7">
            <a:extLst>
              <a:ext uri="{FF2B5EF4-FFF2-40B4-BE49-F238E27FC236}">
                <a16:creationId xmlns:a16="http://schemas.microsoft.com/office/drawing/2014/main" id="{09201F6B-450D-450C-8C06-30F249F867C1}"/>
              </a:ext>
            </a:extLst>
          </p:cNvPr>
          <p:cNvPicPr>
            <a:picLocks noChangeAspect="1"/>
          </p:cNvPicPr>
          <p:nvPr/>
        </p:nvPicPr>
        <p:blipFill>
          <a:blip r:embed="rId4"/>
          <a:stretch>
            <a:fillRect/>
          </a:stretch>
        </p:blipFill>
        <p:spPr>
          <a:xfrm>
            <a:off x="12822861" y="6517426"/>
            <a:ext cx="7809133" cy="6047225"/>
          </a:xfrm>
          <a:prstGeom prst="rect">
            <a:avLst/>
          </a:prstGeom>
        </p:spPr>
      </p:pic>
    </p:spTree>
    <p:extLst>
      <p:ext uri="{BB962C8B-B14F-4D97-AF65-F5344CB8AC3E}">
        <p14:creationId xmlns:p14="http://schemas.microsoft.com/office/powerpoint/2010/main" val="1124023491"/>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Não usando 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assim evitando o </a:t>
            </a:r>
            <a:r>
              <a:rPr lang="pt-BR" sz="3200" i="1" dirty="0">
                <a:cs typeface="Courier New" panose="02070309020205020404" pitchFamily="49" charset="0"/>
              </a:rPr>
              <a:t>Modelo Anêmico</a:t>
            </a:r>
            <a:r>
              <a:rPr lang="pt-BR" sz="3200" dirty="0">
                <a:cs typeface="Courier New" panose="02070309020205020404" pitchFamily="49" charset="0"/>
              </a:rPr>
              <a:t>, </a:t>
            </a:r>
            <a:br>
              <a:rPr lang="pt-BR" sz="3200" dirty="0">
                <a:cs typeface="Courier New" panose="02070309020205020404" pitchFamily="49" charset="0"/>
              </a:rPr>
            </a:br>
            <a:r>
              <a:rPr lang="pt-BR" sz="3200" dirty="0">
                <a:cs typeface="Courier New" panose="02070309020205020404" pitchFamily="49" charset="0"/>
              </a:rPr>
              <a:t>terminamos seguindo 100% os preceitos da OO: juntar dados e </a:t>
            </a:r>
            <a:br>
              <a:rPr lang="pt-BR" sz="3200" dirty="0">
                <a:cs typeface="Courier New" panose="02070309020205020404" pitchFamily="49" charset="0"/>
              </a:rPr>
            </a:br>
            <a:r>
              <a:rPr lang="pt-BR" sz="3200" dirty="0">
                <a:cs typeface="Courier New" panose="02070309020205020404" pitchFamily="49" charset="0"/>
              </a:rPr>
              <a:t>comportamentos. Com isso, os métodos de manipulação dos atributos </a:t>
            </a:r>
            <a:br>
              <a:rPr lang="pt-BR" sz="3200" dirty="0">
                <a:cs typeface="Courier New" panose="02070309020205020404" pitchFamily="49" charset="0"/>
              </a:rPr>
            </a:br>
            <a:r>
              <a:rPr lang="pt-BR" sz="3200" dirty="0">
                <a:cs typeface="Courier New" panose="02070309020205020404" pitchFamily="49" charset="0"/>
              </a:rPr>
              <a:t>e os atributos estão juntos na mesma classe. Dessa forma, apenas </a:t>
            </a:r>
            <a:br>
              <a:rPr lang="pt-BR" sz="3200" dirty="0">
                <a:cs typeface="Courier New" panose="02070309020205020404" pitchFamily="49" charset="0"/>
              </a:rPr>
            </a:br>
            <a:r>
              <a:rPr lang="pt-BR" sz="3200" dirty="0">
                <a:cs typeface="Courier New" panose="02070309020205020404" pitchFamily="49" charset="0"/>
              </a:rPr>
              <a:t>uma classe é criada, no caso a </a:t>
            </a:r>
            <a:r>
              <a:rPr lang="pt-BR" sz="3200" b="1" dirty="0">
                <a:cs typeface="Courier New" panose="02070309020205020404" pitchFamily="49" charset="0"/>
              </a:rPr>
              <a:t>Paciente</a:t>
            </a:r>
            <a:r>
              <a:rPr lang="pt-BR" sz="3200" dirty="0">
                <a:cs typeface="Courier New" panose="02070309020205020404" pitchFamily="49" charset="0"/>
              </a:rPr>
              <a:t>.</a:t>
            </a:r>
          </a:p>
          <a:p>
            <a:pPr>
              <a:buSzPct val="100000"/>
            </a:pPr>
            <a:r>
              <a:rPr lang="pt-BR" sz="3200" dirty="0">
                <a:cs typeface="Courier New" panose="02070309020205020404" pitchFamily="49" charset="0"/>
              </a:rPr>
              <a:t>Esta abordagem preza que não se deve criar </a:t>
            </a:r>
            <a:r>
              <a:rPr lang="pt-BR" sz="3200" b="1" dirty="0" err="1">
                <a:cs typeface="Courier New" panose="02070309020205020404" pitchFamily="49" charset="0"/>
              </a:rPr>
              <a:t>gets</a:t>
            </a:r>
            <a:r>
              <a:rPr lang="pt-BR" sz="3200" dirty="0">
                <a:cs typeface="Courier New" panose="02070309020205020404" pitchFamily="49" charset="0"/>
              </a:rPr>
              <a:t> e </a:t>
            </a:r>
            <a:r>
              <a:rPr lang="pt-BR" sz="3200" b="1" dirty="0">
                <a:cs typeface="Courier New" panose="02070309020205020404" pitchFamily="49" charset="0"/>
              </a:rPr>
              <a:t>sets</a:t>
            </a:r>
            <a:r>
              <a:rPr lang="pt-BR" sz="3200" dirty="0">
                <a:cs typeface="Courier New" panose="02070309020205020404" pitchFamily="49" charset="0"/>
              </a:rPr>
              <a:t> de forma </a:t>
            </a:r>
            <a:br>
              <a:rPr lang="pt-BR" sz="3200" dirty="0">
                <a:cs typeface="Courier New" panose="02070309020205020404" pitchFamily="49" charset="0"/>
              </a:rPr>
            </a:br>
            <a:r>
              <a:rPr lang="pt-BR" sz="3200" dirty="0">
                <a:cs typeface="Courier New" panose="02070309020205020404" pitchFamily="49" charset="0"/>
              </a:rPr>
              <a:t>indiscriminada, mas que estes sejam uma situação de exceção. </a:t>
            </a:r>
            <a:br>
              <a:rPr lang="pt-BR" sz="3200" dirty="0">
                <a:cs typeface="Courier New" panose="02070309020205020404" pitchFamily="49" charset="0"/>
              </a:rPr>
            </a:br>
            <a:r>
              <a:rPr lang="pt-BR" sz="3200" dirty="0">
                <a:cs typeface="Courier New" panose="02070309020205020404" pitchFamily="49" charset="0"/>
              </a:rPr>
              <a:t>Métodos de negócio, que expressam as necessidades, são os que </a:t>
            </a:r>
            <a:br>
              <a:rPr lang="pt-BR" sz="3200" dirty="0">
                <a:cs typeface="Courier New" panose="02070309020205020404" pitchFamily="49" charset="0"/>
              </a:rPr>
            </a:br>
            <a:r>
              <a:rPr lang="pt-BR" sz="3200" dirty="0">
                <a:cs typeface="Courier New" panose="02070309020205020404" pitchFamily="49" charset="0"/>
              </a:rPr>
              <a:t>devem ser utilizados para acessar os atributos diretamente.</a:t>
            </a:r>
          </a:p>
          <a:p>
            <a:pPr>
              <a:buSzPct val="100000"/>
            </a:pPr>
            <a:r>
              <a:rPr lang="pt-BR" sz="3200" dirty="0">
                <a:cs typeface="Courier New" panose="02070309020205020404" pitchFamily="49" charset="0"/>
              </a:rPr>
              <a:t>Esta forma de programação é a mais defendida por grandes gurus da </a:t>
            </a:r>
            <a:br>
              <a:rPr lang="pt-BR" sz="3200" dirty="0">
                <a:cs typeface="Courier New" panose="02070309020205020404" pitchFamily="49" charset="0"/>
              </a:rPr>
            </a:br>
            <a:r>
              <a:rPr lang="pt-BR" sz="3200" dirty="0">
                <a:cs typeface="Courier New" panose="02070309020205020404" pitchFamily="49" charset="0"/>
              </a:rPr>
              <a:t>Orientação a Objetos, como Martin Fowler. Entre os motivos de defesa </a:t>
            </a:r>
            <a:br>
              <a:rPr lang="pt-BR" sz="3200" dirty="0">
                <a:cs typeface="Courier New" panose="02070309020205020404" pitchFamily="49" charset="0"/>
              </a:rPr>
            </a:br>
            <a:r>
              <a:rPr lang="pt-BR" sz="3200" dirty="0">
                <a:cs typeface="Courier New" panose="02070309020205020404" pitchFamily="49" charset="0"/>
              </a:rPr>
              <a:t>dessa abordagem é que ela gera um menor acoplamento entre as </a:t>
            </a:r>
            <a:br>
              <a:rPr lang="pt-BR" sz="3200" dirty="0">
                <a:cs typeface="Courier New" panose="02070309020205020404" pitchFamily="49" charset="0"/>
              </a:rPr>
            </a:br>
            <a:r>
              <a:rPr lang="pt-BR" sz="3200" dirty="0">
                <a:cs typeface="Courier New" panose="02070309020205020404" pitchFamily="49" charset="0"/>
              </a:rPr>
              <a:t>classes da aplicação, já que diminuímos a quantidade de classes e, </a:t>
            </a:r>
            <a:br>
              <a:rPr lang="pt-BR" sz="3200" dirty="0">
                <a:cs typeface="Courier New" panose="02070309020205020404" pitchFamily="49" charset="0"/>
              </a:rPr>
            </a:br>
            <a:r>
              <a:rPr lang="pt-BR" sz="3200" dirty="0">
                <a:cs typeface="Courier New" panose="02070309020205020404" pitchFamily="49" charset="0"/>
              </a:rPr>
              <a:t>consequentemente, de relacionamentos também. Além disto, não </a:t>
            </a:r>
            <a:br>
              <a:rPr lang="pt-BR" sz="3200" dirty="0">
                <a:cs typeface="Courier New" panose="02070309020205020404" pitchFamily="49" charset="0"/>
              </a:rPr>
            </a:br>
            <a:r>
              <a:rPr lang="pt-BR" sz="3200" dirty="0">
                <a:cs typeface="Courier New" panose="02070309020205020404" pitchFamily="49" charset="0"/>
              </a:rPr>
              <a:t>temos um modelo de domínio pobre, limitando-nos a um simples </a:t>
            </a:r>
            <a:br>
              <a:rPr lang="pt-BR" sz="3200" dirty="0">
                <a:cs typeface="Courier New" panose="02070309020205020404" pitchFamily="49" charset="0"/>
              </a:rPr>
            </a:br>
            <a:r>
              <a:rPr lang="pt-BR" sz="3200" dirty="0">
                <a:cs typeface="Courier New" panose="02070309020205020404" pitchFamily="49" charset="0"/>
              </a:rPr>
              <a:t>punhado de </a:t>
            </a:r>
            <a:r>
              <a:rPr lang="pt-BR" sz="3200" b="1" dirty="0" err="1">
                <a:cs typeface="Courier New" panose="02070309020205020404" pitchFamily="49" charset="0"/>
              </a:rPr>
              <a:t>gets</a:t>
            </a:r>
            <a:r>
              <a:rPr lang="pt-BR" sz="3200" dirty="0">
                <a:cs typeface="Courier New" panose="02070309020205020404" pitchFamily="49" charset="0"/>
              </a:rPr>
              <a:t>, </a:t>
            </a:r>
            <a:r>
              <a:rPr lang="pt-BR" sz="3200" b="1" dirty="0">
                <a:cs typeface="Courier New" panose="02070309020205020404" pitchFamily="49" charset="0"/>
              </a:rPr>
              <a:t>sets</a:t>
            </a:r>
            <a:r>
              <a:rPr lang="pt-BR" sz="3200" dirty="0">
                <a:cs typeface="Courier New" panose="02070309020205020404" pitchFamily="49" charset="0"/>
              </a:rPr>
              <a:t> e atributos.</a:t>
            </a:r>
          </a:p>
          <a:p>
            <a:pPr>
              <a:buSzPct val="100000"/>
            </a:pPr>
            <a:r>
              <a:rPr lang="pt-BR" sz="3200" dirty="0">
                <a:cs typeface="Courier New" panose="02070309020205020404" pitchFamily="49" charset="0"/>
              </a:rPr>
              <a:t>De fato, um </a:t>
            </a:r>
            <a:r>
              <a:rPr lang="pt-BR" sz="3200" i="1" dirty="0">
                <a:cs typeface="Courier New" panose="02070309020205020404" pitchFamily="49" charset="0"/>
              </a:rPr>
              <a:t>Modelo Anêmico</a:t>
            </a:r>
            <a:r>
              <a:rPr lang="pt-BR" sz="3200" dirty="0">
                <a:cs typeface="Courier New" panose="02070309020205020404" pitchFamily="49" charset="0"/>
              </a:rPr>
              <a:t> fere os preceitos da OO. Mas não se </a:t>
            </a:r>
            <a:br>
              <a:rPr lang="pt-BR" sz="3200" dirty="0">
                <a:cs typeface="Courier New" panose="02070309020205020404" pitchFamily="49" charset="0"/>
              </a:rPr>
            </a:br>
            <a:r>
              <a:rPr lang="pt-BR" sz="3200" dirty="0">
                <a:cs typeface="Courier New" panose="02070309020205020404" pitchFamily="49" charset="0"/>
              </a:rPr>
              <a:t>deve tirar o mérito dessa abordagem, pois a complexidade de </a:t>
            </a:r>
            <a:br>
              <a:rPr lang="pt-BR" sz="3200" dirty="0">
                <a:cs typeface="Courier New" panose="02070309020205020404" pitchFamily="49" charset="0"/>
              </a:rPr>
            </a:br>
            <a:r>
              <a:rPr lang="pt-BR" sz="3200" dirty="0">
                <a:cs typeface="Courier New" panose="02070309020205020404" pitchFamily="49" charset="0"/>
              </a:rPr>
              <a:t>codificação e entendimento são perceptíveis para aplicações com </a:t>
            </a:r>
            <a:br>
              <a:rPr lang="pt-BR" sz="3200" dirty="0">
                <a:cs typeface="Courier New" panose="02070309020205020404" pitchFamily="49" charset="0"/>
              </a:rPr>
            </a:br>
            <a:r>
              <a:rPr lang="pt-BR" sz="3200" dirty="0">
                <a:cs typeface="Courier New" panose="02070309020205020404" pitchFamily="49" charset="0"/>
              </a:rPr>
              <a:t>grande quantidade de entidades e, consequentemente, de relacionamentos - principalmente para iniciantes.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148</a:t>
            </a:fld>
            <a:endParaRPr lang="pt-BR" dirty="0"/>
          </a:p>
        </p:txBody>
      </p:sp>
      <p:pic>
        <p:nvPicPr>
          <p:cNvPr id="6" name="Imagem 5">
            <a:extLst>
              <a:ext uri="{FF2B5EF4-FFF2-40B4-BE49-F238E27FC236}">
                <a16:creationId xmlns:a16="http://schemas.microsoft.com/office/drawing/2014/main" id="{C8400268-8005-4F19-9C07-325EE53A58B6}"/>
              </a:ext>
            </a:extLst>
          </p:cNvPr>
          <p:cNvPicPr>
            <a:picLocks noChangeAspect="1"/>
          </p:cNvPicPr>
          <p:nvPr/>
        </p:nvPicPr>
        <p:blipFill>
          <a:blip r:embed="rId3"/>
          <a:stretch>
            <a:fillRect/>
          </a:stretch>
        </p:blipFill>
        <p:spPr>
          <a:xfrm>
            <a:off x="14715090" y="2061362"/>
            <a:ext cx="8003256" cy="10609445"/>
          </a:xfrm>
          <a:prstGeom prst="rect">
            <a:avLst/>
          </a:prstGeom>
        </p:spPr>
      </p:pic>
    </p:spTree>
    <p:extLst>
      <p:ext uri="{BB962C8B-B14F-4D97-AF65-F5344CB8AC3E}">
        <p14:creationId xmlns:p14="http://schemas.microsoft.com/office/powerpoint/2010/main" val="3988369074"/>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UML: Diagramas de Casos de Uso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149</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7825584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15</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qualidade de um sistema está fortemente associada ao atendimento das necessidades do cliente, dos patrocinadores e dos usuários desse sistema, no que diz respeito, em última instância, às funções que o sistema precisa executar. Assim sendo, talvez a atividade mais importante durante a análise de um sistema seja a conversa com o cliente.</a:t>
            </a:r>
          </a:p>
          <a:p>
            <a:pPr>
              <a:buSzPct val="100000"/>
            </a:pPr>
            <a:r>
              <a:rPr lang="pt-BR" sz="3200" dirty="0">
                <a:cs typeface="Courier New" panose="02070309020205020404" pitchFamily="49" charset="0"/>
              </a:rPr>
              <a:t>Na conversa, precisamos compreender e registrar corretamente as necessidades do cliente com respeito ao sistema que será desenvolvido, de forma que os demais membros da equipe entendam e não tenham dúvida sobre o que foi registrado.</a:t>
            </a:r>
          </a:p>
          <a:p>
            <a:pPr>
              <a:buSzPct val="100000"/>
            </a:pPr>
            <a:r>
              <a:rPr lang="pt-BR" sz="3200" dirty="0">
                <a:cs typeface="Courier New" panose="02070309020205020404" pitchFamily="49" charset="0"/>
              </a:rPr>
              <a:t>A atividade de compreensão e registro das necessidades do cliente é conhecida como </a:t>
            </a:r>
            <a:r>
              <a:rPr lang="pt-BR" sz="3200" i="1" dirty="0">
                <a:cs typeface="Courier New" panose="02070309020205020404" pitchFamily="49" charset="0"/>
              </a:rPr>
              <a:t>levantamento (e captura) dos requisitos do sistema</a:t>
            </a:r>
            <a:r>
              <a:rPr lang="pt-BR" sz="3200" dirty="0">
                <a:cs typeface="Courier New" panose="02070309020205020404" pitchFamily="49" charset="0"/>
              </a:rPr>
              <a:t>. Poderíamos, claro, fazer os registros em linguagem coloquial, em formato livre, mas textos escritos dessa forma são susceptíveis a ambiguidades, e nós devemos evitar isso.</a:t>
            </a:r>
          </a:p>
          <a:p>
            <a:pPr>
              <a:buSzPct val="100000"/>
            </a:pPr>
            <a:r>
              <a:rPr lang="pt-BR" sz="3200" dirty="0">
                <a:cs typeface="Courier New" panose="02070309020205020404" pitchFamily="49" charset="0"/>
              </a:rPr>
              <a:t>Iniciaremos, agora, o estudo dos diagramas de casos de uso da UML, que são usados para especificar os requisitos funcionais de um sistema. Esses diagramas são também usados para confirmar com o cliente o que ele disse durante o levantamento e para passar essas informações, de forma precisa, sem ambiguidade, à equipe de projeto e construção do sistema.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150</a:t>
            </a:fld>
            <a:endParaRPr lang="pt-BR" dirty="0"/>
          </a:p>
        </p:txBody>
      </p:sp>
    </p:spTree>
    <p:extLst>
      <p:ext uri="{BB962C8B-B14F-4D97-AF65-F5344CB8AC3E}">
        <p14:creationId xmlns:p14="http://schemas.microsoft.com/office/powerpoint/2010/main" val="148065597"/>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fontScale="90000"/>
          </a:bodyPr>
          <a:lstStyle/>
          <a:p>
            <a:r>
              <a:rPr lang="pt-BR" dirty="0"/>
              <a:t>Enfoques dos Diagramas de Casos de Uso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diagramas de casos de uso da UML têm dois enfoques: o de negócios e o de sistemas. Os dois enfoques são úteis, mas precisamos distingui-los porque, durante o trabalho de análise, eles são usados em tempos diferentes.</a:t>
            </a:r>
          </a:p>
          <a:p>
            <a:pPr>
              <a:buSzPct val="100000"/>
            </a:pPr>
            <a:r>
              <a:rPr lang="pt-BR" sz="3200" dirty="0">
                <a:cs typeface="Courier New" panose="02070309020205020404" pitchFamily="49" charset="0"/>
              </a:rPr>
              <a:t>Imagine um atendente de balcão do INSS que atende segurados em suas diversas necessidades. O primeiro segurado da fila deseja executar o processo de negócio </a:t>
            </a:r>
            <a:r>
              <a:rPr lang="pt-BR" sz="3200" b="1" dirty="0">
                <a:cs typeface="Courier New" panose="02070309020205020404" pitchFamily="49" charset="0"/>
              </a:rPr>
              <a:t>Averbar Tempo de Serviço</a:t>
            </a:r>
            <a:r>
              <a:rPr lang="pt-BR" sz="3200" dirty="0">
                <a:cs typeface="Courier New" panose="02070309020205020404" pitchFamily="49" charset="0"/>
              </a:rPr>
              <a:t>. Para isso, o atendente consulta um arquivo convencional, pega um ou mais formulários sobre a mesa e, possivelmente, consulta o tempo de contribuição do segurado no sistema.</a:t>
            </a:r>
          </a:p>
          <a:p>
            <a:pPr>
              <a:buSzPct val="100000"/>
            </a:pPr>
            <a:r>
              <a:rPr lang="pt-BR" sz="3200" dirty="0">
                <a:cs typeface="Courier New" panose="02070309020205020404" pitchFamily="49" charset="0"/>
              </a:rPr>
              <a:t>Durante a realização desse processo de negócio, o</a:t>
            </a:r>
            <a:br>
              <a:rPr lang="pt-BR" sz="3200" dirty="0">
                <a:cs typeface="Courier New" panose="02070309020205020404" pitchFamily="49" charset="0"/>
              </a:rPr>
            </a:br>
            <a:r>
              <a:rPr lang="pt-BR" sz="3200" dirty="0">
                <a:cs typeface="Courier New" panose="02070309020205020404" pitchFamily="49" charset="0"/>
              </a:rPr>
              <a:t>atendente e o segurado trocam informações e </a:t>
            </a:r>
            <a:br>
              <a:rPr lang="pt-BR" sz="3200" dirty="0">
                <a:cs typeface="Courier New" panose="02070309020205020404" pitchFamily="49" charset="0"/>
              </a:rPr>
            </a:br>
            <a:r>
              <a:rPr lang="pt-BR" sz="3200" dirty="0">
                <a:cs typeface="Courier New" panose="02070309020205020404" pitchFamily="49" charset="0"/>
              </a:rPr>
              <a:t>documentos, ambos participando, portanto, do </a:t>
            </a:r>
            <a:br>
              <a:rPr lang="pt-BR" sz="3200" dirty="0">
                <a:cs typeface="Courier New" panose="02070309020205020404" pitchFamily="49" charset="0"/>
              </a:rPr>
            </a:br>
            <a:r>
              <a:rPr lang="pt-BR" sz="3200" dirty="0">
                <a:cs typeface="Courier New" panose="02070309020205020404" pitchFamily="49" charset="0"/>
              </a:rPr>
              <a:t>processo. Os dois são ditos </a:t>
            </a:r>
            <a:r>
              <a:rPr lang="pt-BR" sz="3200" i="1" dirty="0">
                <a:cs typeface="Courier New" panose="02070309020205020404" pitchFamily="49" charset="0"/>
              </a:rPr>
              <a:t>atores do negócio</a:t>
            </a:r>
            <a:r>
              <a:rPr lang="pt-BR" sz="3200" dirty="0">
                <a:cs typeface="Courier New" panose="02070309020205020404" pitchFamily="49" charset="0"/>
              </a:rPr>
              <a:t>, pois</a:t>
            </a:r>
            <a:br>
              <a:rPr lang="pt-BR" sz="3200" dirty="0">
                <a:cs typeface="Courier New" panose="02070309020205020404" pitchFamily="49" charset="0"/>
              </a:rPr>
            </a:br>
            <a:r>
              <a:rPr lang="pt-BR" sz="3200" dirty="0">
                <a:cs typeface="Courier New" panose="02070309020205020404" pitchFamily="49" charset="0"/>
              </a:rPr>
              <a:t>cada um deles desempenha seu papel específico </a:t>
            </a:r>
            <a:br>
              <a:rPr lang="pt-BR" sz="3200" dirty="0">
                <a:cs typeface="Courier New" panose="02070309020205020404" pitchFamily="49" charset="0"/>
              </a:rPr>
            </a:br>
            <a:r>
              <a:rPr lang="pt-BR" sz="3200" dirty="0">
                <a:cs typeface="Courier New" panose="02070309020205020404" pitchFamily="49" charset="0"/>
              </a:rPr>
              <a:t>no processo de negócio. O atendente também </a:t>
            </a:r>
            <a:br>
              <a:rPr lang="pt-BR" sz="3200" dirty="0">
                <a:cs typeface="Courier New" panose="02070309020205020404" pitchFamily="49" charset="0"/>
              </a:rPr>
            </a:br>
            <a:r>
              <a:rPr lang="pt-BR" sz="3200" dirty="0">
                <a:cs typeface="Courier New" panose="02070309020205020404" pitchFamily="49" charset="0"/>
              </a:rPr>
              <a:t>consulta o tempo de contribuição do segurado no </a:t>
            </a:r>
            <a:br>
              <a:rPr lang="pt-BR" sz="3200" dirty="0">
                <a:cs typeface="Courier New" panose="02070309020205020404" pitchFamily="49" charset="0"/>
              </a:rPr>
            </a:br>
            <a:r>
              <a:rPr lang="pt-BR" sz="3200" dirty="0">
                <a:cs typeface="Courier New" panose="02070309020205020404" pitchFamily="49" charset="0"/>
              </a:rPr>
              <a:t>sistema. Por usar o sistema, o atendente é </a:t>
            </a:r>
            <a:r>
              <a:rPr lang="pt-BR" sz="3200" i="1" dirty="0">
                <a:cs typeface="Courier New" panose="02070309020205020404" pitchFamily="49" charset="0"/>
              </a:rPr>
              <a:t>ator do</a:t>
            </a:r>
            <a:br>
              <a:rPr lang="pt-BR" sz="3200" i="1" dirty="0">
                <a:cs typeface="Courier New" panose="02070309020205020404" pitchFamily="49" charset="0"/>
              </a:rPr>
            </a:br>
            <a:r>
              <a:rPr lang="pt-BR" sz="3200" i="1" dirty="0">
                <a:cs typeface="Courier New" panose="02070309020205020404" pitchFamily="49" charset="0"/>
              </a:rPr>
              <a:t>sistema</a:t>
            </a:r>
            <a:r>
              <a:rPr lang="pt-BR" sz="3200" dirty="0">
                <a:cs typeface="Courier New" panose="02070309020205020404" pitchFamily="49" charset="0"/>
              </a:rPr>
              <a:t>, além de ator do negócio. O segurado, no </a:t>
            </a:r>
            <a:br>
              <a:rPr lang="pt-BR" sz="3200" dirty="0">
                <a:cs typeface="Courier New" panose="02070309020205020404" pitchFamily="49" charset="0"/>
              </a:rPr>
            </a:br>
            <a:r>
              <a:rPr lang="pt-BR" sz="3200" dirty="0">
                <a:cs typeface="Courier New" panose="02070309020205020404" pitchFamily="49" charset="0"/>
              </a:rPr>
              <a:t>entanto, não interagem com o sistema e, portanto, </a:t>
            </a:r>
            <a:br>
              <a:rPr lang="pt-BR" sz="3200" dirty="0">
                <a:cs typeface="Courier New" panose="02070309020205020404" pitchFamily="49" charset="0"/>
              </a:rPr>
            </a:br>
            <a:r>
              <a:rPr lang="pt-BR" sz="3200" dirty="0">
                <a:cs typeface="Courier New" panose="02070309020205020404" pitchFamily="49" charset="0"/>
              </a:rPr>
              <a:t>não é ator do sistema.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151</a:t>
            </a:fld>
            <a:endParaRPr lang="pt-BR" dirty="0"/>
          </a:p>
        </p:txBody>
      </p:sp>
      <p:pic>
        <p:nvPicPr>
          <p:cNvPr id="3" name="Imagem 2">
            <a:extLst>
              <a:ext uri="{FF2B5EF4-FFF2-40B4-BE49-F238E27FC236}">
                <a16:creationId xmlns:a16="http://schemas.microsoft.com/office/drawing/2014/main" id="{A08B466A-78F2-4F0E-825C-1079E492E83E}"/>
              </a:ext>
            </a:extLst>
          </p:cNvPr>
          <p:cNvPicPr>
            <a:picLocks noChangeAspect="1"/>
          </p:cNvPicPr>
          <p:nvPr/>
        </p:nvPicPr>
        <p:blipFill>
          <a:blip r:embed="rId3"/>
          <a:stretch>
            <a:fillRect/>
          </a:stretch>
        </p:blipFill>
        <p:spPr>
          <a:xfrm>
            <a:off x="11170468" y="5481962"/>
            <a:ext cx="11805786" cy="7010402"/>
          </a:xfrm>
          <a:prstGeom prst="rect">
            <a:avLst/>
          </a:prstGeom>
        </p:spPr>
      </p:pic>
    </p:spTree>
    <p:extLst>
      <p:ext uri="{BB962C8B-B14F-4D97-AF65-F5344CB8AC3E}">
        <p14:creationId xmlns:p14="http://schemas.microsoft.com/office/powerpoint/2010/main" val="361230391"/>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fontScale="90000"/>
          </a:bodyPr>
          <a:lstStyle/>
          <a:p>
            <a:r>
              <a:rPr lang="pt-BR" dirty="0"/>
              <a:t>Enfoques dos Diagramas de Casos de Uso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Um indivíduo só é considerado ator de um sistema se ele é usuário desse sistema, ou seja, se ele insere um dado, pressiona um botão ou tecla, passa um cartão, toca a tela e seleciona uma opção, rola uma tela ou se identifica biometricamente, interagindo com o sistema.</a:t>
            </a:r>
          </a:p>
          <a:p>
            <a:pPr>
              <a:buSzPct val="100000"/>
            </a:pPr>
            <a:r>
              <a:rPr lang="pt-BR" sz="3200" dirty="0">
                <a:cs typeface="Courier New" panose="02070309020205020404" pitchFamily="49" charset="0"/>
              </a:rPr>
              <a:t>Situação análoga pode acontecer com os demais processos de negócio dos quais o atendente do INSS participa: </a:t>
            </a:r>
            <a:r>
              <a:rPr lang="pt-BR" sz="3200" b="1" dirty="0">
                <a:cs typeface="Courier New" panose="02070309020205020404" pitchFamily="49" charset="0"/>
              </a:rPr>
              <a:t>Registrar Requerimento de Aposentadoria</a:t>
            </a:r>
            <a:r>
              <a:rPr lang="pt-BR" sz="3200" dirty="0">
                <a:cs typeface="Courier New" panose="02070309020205020404" pitchFamily="49" charset="0"/>
              </a:rPr>
              <a:t> e </a:t>
            </a:r>
            <a:r>
              <a:rPr lang="pt-BR" sz="3200" b="1" dirty="0">
                <a:cs typeface="Courier New" panose="02070309020205020404" pitchFamily="49" charset="0"/>
              </a:rPr>
              <a:t>Retirar Dúvidas</a:t>
            </a:r>
            <a:r>
              <a:rPr lang="pt-BR" sz="3200" dirty="0">
                <a:cs typeface="Courier New" panose="02070309020205020404" pitchFamily="49" charset="0"/>
              </a:rPr>
              <a:t>.</a:t>
            </a:r>
          </a:p>
          <a:p>
            <a:pPr>
              <a:buSzPct val="100000"/>
            </a:pPr>
            <a:r>
              <a:rPr lang="pt-BR" sz="3200" dirty="0">
                <a:cs typeface="Courier New" panose="02070309020205020404" pitchFamily="49" charset="0"/>
              </a:rPr>
              <a:t>A figura ao lado também ilustra a situação em que </a:t>
            </a:r>
            <a:br>
              <a:rPr lang="pt-BR" sz="3200" dirty="0">
                <a:cs typeface="Courier New" panose="02070309020205020404" pitchFamily="49" charset="0"/>
              </a:rPr>
            </a:br>
            <a:r>
              <a:rPr lang="pt-BR" sz="3200" dirty="0">
                <a:cs typeface="Courier New" panose="02070309020205020404" pitchFamily="49" charset="0"/>
              </a:rPr>
              <a:t>um segurado precisa consultar o seu tempo de </a:t>
            </a:r>
            <a:br>
              <a:rPr lang="pt-BR" sz="3200" dirty="0">
                <a:cs typeface="Courier New" panose="02070309020205020404" pitchFamily="49" charset="0"/>
              </a:rPr>
            </a:br>
            <a:r>
              <a:rPr lang="pt-BR" sz="3200" dirty="0">
                <a:cs typeface="Courier New" panose="02070309020205020404" pitchFamily="49" charset="0"/>
              </a:rPr>
              <a:t>contribuição e acessa diretamente outra </a:t>
            </a:r>
            <a:br>
              <a:rPr lang="pt-BR" sz="3200" dirty="0">
                <a:cs typeface="Courier New" panose="02070309020205020404" pitchFamily="49" charset="0"/>
              </a:rPr>
            </a:br>
            <a:r>
              <a:rPr lang="pt-BR" sz="3200" dirty="0">
                <a:cs typeface="Courier New" panose="02070309020205020404" pitchFamily="49" charset="0"/>
              </a:rPr>
              <a:t>funcionalidade do sistema do INSS: </a:t>
            </a:r>
            <a:r>
              <a:rPr lang="pt-BR" sz="3200" b="1" dirty="0">
                <a:cs typeface="Courier New" panose="02070309020205020404" pitchFamily="49" charset="0"/>
              </a:rPr>
              <a:t>Consultar </a:t>
            </a:r>
            <a:br>
              <a:rPr lang="pt-BR" sz="3200" b="1" dirty="0">
                <a:cs typeface="Courier New" panose="02070309020205020404" pitchFamily="49" charset="0"/>
              </a:rPr>
            </a:br>
            <a:r>
              <a:rPr lang="pt-BR" sz="3200" b="1" dirty="0">
                <a:cs typeface="Courier New" panose="02070309020205020404" pitchFamily="49" charset="0"/>
              </a:rPr>
              <a:t>Tempo de Contribuição Via Terminal do </a:t>
            </a:r>
            <a:br>
              <a:rPr lang="pt-BR" sz="3200" b="1" dirty="0">
                <a:cs typeface="Courier New" panose="02070309020205020404" pitchFamily="49" charset="0"/>
              </a:rPr>
            </a:br>
            <a:r>
              <a:rPr lang="pt-BR" sz="3200" b="1" dirty="0">
                <a:cs typeface="Courier New" panose="02070309020205020404" pitchFamily="49" charset="0"/>
              </a:rPr>
              <a:t>Cidadão</a:t>
            </a:r>
            <a:r>
              <a:rPr lang="pt-BR" sz="3200" dirty="0">
                <a:cs typeface="Courier New" panose="02070309020205020404" pitchFamily="49" charset="0"/>
              </a:rPr>
              <a:t>. Nesse caso, o processo de negócio do </a:t>
            </a:r>
            <a:br>
              <a:rPr lang="pt-BR" sz="3200" dirty="0">
                <a:cs typeface="Courier New" panose="02070309020205020404" pitchFamily="49" charset="0"/>
              </a:rPr>
            </a:br>
            <a:r>
              <a:rPr lang="pt-BR" sz="3200" dirty="0">
                <a:cs typeface="Courier New" panose="02070309020205020404" pitchFamily="49" charset="0"/>
              </a:rPr>
              <a:t>INSS </a:t>
            </a:r>
            <a:r>
              <a:rPr lang="pt-BR" sz="3200" b="1" dirty="0">
                <a:cs typeface="Courier New" panose="02070309020205020404" pitchFamily="49" charset="0"/>
              </a:rPr>
              <a:t>Informar Tempo de Contribuição</a:t>
            </a:r>
            <a:r>
              <a:rPr lang="pt-BR" sz="3200" dirty="0">
                <a:cs typeface="Courier New" panose="02070309020205020404" pitchFamily="49" charset="0"/>
              </a:rPr>
              <a:t> é </a:t>
            </a:r>
            <a:br>
              <a:rPr lang="pt-BR" sz="3200" dirty="0">
                <a:cs typeface="Courier New" panose="02070309020205020404" pitchFamily="49" charset="0"/>
              </a:rPr>
            </a:br>
            <a:r>
              <a:rPr lang="pt-BR" sz="3200" dirty="0">
                <a:cs typeface="Courier New" panose="02070309020205020404" pitchFamily="49" charset="0"/>
              </a:rPr>
              <a:t>realizado totalmente pela funcionalidade </a:t>
            </a:r>
            <a:br>
              <a:rPr lang="pt-BR" sz="3200" dirty="0">
                <a:cs typeface="Courier New" panose="02070309020205020404" pitchFamily="49" charset="0"/>
              </a:rPr>
            </a:br>
            <a:r>
              <a:rPr lang="pt-BR" sz="3200" b="1" dirty="0">
                <a:cs typeface="Courier New" panose="02070309020205020404" pitchFamily="49" charset="0"/>
              </a:rPr>
              <a:t>Consultar Tempo de Contribuição Via </a:t>
            </a:r>
            <a:br>
              <a:rPr lang="pt-BR" sz="3200" b="1" dirty="0">
                <a:cs typeface="Courier New" panose="02070309020205020404" pitchFamily="49" charset="0"/>
              </a:rPr>
            </a:br>
            <a:r>
              <a:rPr lang="pt-BR" sz="3200" b="1" dirty="0">
                <a:cs typeface="Courier New" panose="02070309020205020404" pitchFamily="49" charset="0"/>
              </a:rPr>
              <a:t>Terminal do Cidadão</a:t>
            </a:r>
            <a:r>
              <a:rPr lang="pt-BR" sz="3200" dirty="0">
                <a:cs typeface="Courier New" panose="02070309020205020404" pitchFamily="49" charset="0"/>
              </a:rPr>
              <a:t>. O segurado é ator de um </a:t>
            </a:r>
            <a:br>
              <a:rPr lang="pt-BR" sz="3200" dirty="0">
                <a:cs typeface="Courier New" panose="02070309020205020404" pitchFamily="49" charset="0"/>
              </a:rPr>
            </a:br>
            <a:r>
              <a:rPr lang="pt-BR" sz="3200" dirty="0">
                <a:cs typeface="Courier New" panose="02070309020205020404" pitchFamily="49" charset="0"/>
              </a:rPr>
              <a:t>processo de negócio e de uma funcionalidade do</a:t>
            </a:r>
            <a:br>
              <a:rPr lang="pt-BR" sz="3200" dirty="0">
                <a:cs typeface="Courier New" panose="02070309020205020404" pitchFamily="49" charset="0"/>
              </a:rPr>
            </a:br>
            <a:r>
              <a:rPr lang="pt-BR" sz="3200" dirty="0">
                <a:cs typeface="Courier New" panose="02070309020205020404" pitchFamily="49" charset="0"/>
              </a:rPr>
              <a:t>sistema.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152</a:t>
            </a:fld>
            <a:endParaRPr lang="pt-BR" dirty="0"/>
          </a:p>
        </p:txBody>
      </p:sp>
      <p:pic>
        <p:nvPicPr>
          <p:cNvPr id="3" name="Imagem 2">
            <a:extLst>
              <a:ext uri="{FF2B5EF4-FFF2-40B4-BE49-F238E27FC236}">
                <a16:creationId xmlns:a16="http://schemas.microsoft.com/office/drawing/2014/main" id="{A08B466A-78F2-4F0E-825C-1079E492E83E}"/>
              </a:ext>
            </a:extLst>
          </p:cNvPr>
          <p:cNvPicPr>
            <a:picLocks noChangeAspect="1"/>
          </p:cNvPicPr>
          <p:nvPr/>
        </p:nvPicPr>
        <p:blipFill>
          <a:blip r:embed="rId3"/>
          <a:stretch>
            <a:fillRect/>
          </a:stretch>
        </p:blipFill>
        <p:spPr>
          <a:xfrm>
            <a:off x="11170468" y="5481962"/>
            <a:ext cx="11805786" cy="7010402"/>
          </a:xfrm>
          <a:prstGeom prst="rect">
            <a:avLst/>
          </a:prstGeom>
        </p:spPr>
      </p:pic>
    </p:spTree>
    <p:extLst>
      <p:ext uri="{BB962C8B-B14F-4D97-AF65-F5344CB8AC3E}">
        <p14:creationId xmlns:p14="http://schemas.microsoft.com/office/powerpoint/2010/main" val="3410740466"/>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fontScale="90000"/>
          </a:bodyPr>
          <a:lstStyle/>
          <a:p>
            <a:r>
              <a:rPr lang="pt-BR" dirty="0"/>
              <a:t>Enfoques dos Diagramas de Casos de Uso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De maneira geral, processos de negócio envolvem relações entre organizações, entre organizações e seus cliente e fornecedores, entre colaboradores de uma organização e entre todas as demais entidades que precisam colaborar de alguma forma para que as organizações cumpram seus objetivos. Esse é o enfoque de negócio e, segundo esse enfoque, os casos de uso de negócio representam os processos realizados e os atores de casos de uso de negócio são todos os que participam deles.</a:t>
            </a:r>
          </a:p>
          <a:p>
            <a:pPr>
              <a:buSzPct val="100000"/>
            </a:pPr>
            <a:r>
              <a:rPr lang="pt-BR" sz="3200" dirty="0">
                <a:cs typeface="Courier New" panose="02070309020205020404" pitchFamily="49" charset="0"/>
              </a:rPr>
              <a:t>Eventualmente, um processo em uma organização é informatizado, parcial ou totalmente. As funcionalidades, demais características desse sistema e seus usuários dizem respeito ao enfoque do sistema. Segundo esse enfoque, os casos de uso de sistema representam as funcionalidades do sistema; os atores dos casos de uso de sistema são seus usuários.</a:t>
            </a:r>
          </a:p>
          <a:p>
            <a:pPr>
              <a:buSzPct val="100000"/>
            </a:pPr>
            <a:r>
              <a:rPr lang="pt-BR" sz="3200" dirty="0">
                <a:cs typeface="Courier New" panose="02070309020205020404" pitchFamily="49" charset="0"/>
              </a:rPr>
              <a:t>Os processos de negócio podem ser modelados com o uso de diagramas de casos de uso de negócio e as funcionalidades de um sistema podem ser modeladas com o uso de diagramas de casos de uso de sistema. A notação usada nos dois pode ser exatamente a mesma, contanto que mencionemos no diagrama a que enfoque corresponde.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153</a:t>
            </a:fld>
            <a:endParaRPr lang="pt-BR" dirty="0"/>
          </a:p>
        </p:txBody>
      </p:sp>
    </p:spTree>
    <p:extLst>
      <p:ext uri="{BB962C8B-B14F-4D97-AF65-F5344CB8AC3E}">
        <p14:creationId xmlns:p14="http://schemas.microsoft.com/office/powerpoint/2010/main" val="2118597648"/>
      </p:ext>
    </p:extLst>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fontScale="90000"/>
          </a:bodyPr>
          <a:lstStyle/>
          <a:p>
            <a:r>
              <a:rPr lang="pt-BR" dirty="0"/>
              <a:t>Enfoques dos Diagramas de Casos de Uso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Casos de uso de negócio não são o foco deste texto, apesar de ser uma área de grande relevância para a especificação dos requisitos do negócio.</a:t>
            </a:r>
          </a:p>
          <a:p>
            <a:pPr>
              <a:buSzPct val="100000"/>
            </a:pPr>
            <a:r>
              <a:rPr lang="pt-BR" sz="3200" dirty="0">
                <a:cs typeface="Courier New" panose="02070309020205020404" pitchFamily="49" charset="0"/>
              </a:rPr>
              <a:t>Elaboramos o diagrama de casos de uso de sistema para representar os requisitos funcionais, ou seja, as funções que deverão estar disponíveis no sistema para que as necessidades que motivaram a sua construção sejam satisfeitas.</a:t>
            </a:r>
          </a:p>
          <a:p>
            <a:pPr>
              <a:buSzPct val="100000"/>
            </a:pPr>
            <a:r>
              <a:rPr lang="pt-BR" sz="3200" dirty="0">
                <a:cs typeface="Courier New" panose="02070309020205020404" pitchFamily="49" charset="0"/>
              </a:rPr>
              <a:t>Este é o enfoque que teremos no curso. Por isso, ao </a:t>
            </a:r>
            <a:br>
              <a:rPr lang="pt-BR" sz="3200" dirty="0">
                <a:cs typeface="Courier New" panose="02070309020205020404" pitchFamily="49" charset="0"/>
              </a:rPr>
            </a:br>
            <a:r>
              <a:rPr lang="pt-BR" sz="3200" dirty="0">
                <a:cs typeface="Courier New" panose="02070309020205020404" pitchFamily="49" charset="0"/>
              </a:rPr>
              <a:t>mencionarmos simplesmente “caso de uso” e “ator” </a:t>
            </a:r>
            <a:br>
              <a:rPr lang="pt-BR" sz="3200" dirty="0">
                <a:cs typeface="Courier New" panose="02070309020205020404" pitchFamily="49" charset="0"/>
              </a:rPr>
            </a:br>
            <a:r>
              <a:rPr lang="pt-BR" sz="3200" dirty="0">
                <a:cs typeface="Courier New" panose="02070309020205020404" pitchFamily="49" charset="0"/>
              </a:rPr>
              <a:t>estaremos nos referindo neste contexto a “caso de uso </a:t>
            </a:r>
            <a:br>
              <a:rPr lang="pt-BR" sz="3200" dirty="0">
                <a:cs typeface="Courier New" panose="02070309020205020404" pitchFamily="49" charset="0"/>
              </a:rPr>
            </a:br>
            <a:r>
              <a:rPr lang="pt-BR" sz="3200" dirty="0">
                <a:cs typeface="Courier New" panose="02070309020205020404" pitchFamily="49" charset="0"/>
              </a:rPr>
              <a:t>de sistema” e “ator de caso de uso de sistema”, </a:t>
            </a:r>
            <a:br>
              <a:rPr lang="pt-BR" sz="3200" dirty="0">
                <a:cs typeface="Courier New" panose="02070309020205020404" pitchFamily="49" charset="0"/>
              </a:rPr>
            </a:br>
            <a:r>
              <a:rPr lang="pt-BR" sz="3200" dirty="0">
                <a:cs typeface="Courier New" panose="02070309020205020404" pitchFamily="49" charset="0"/>
              </a:rPr>
              <a:t>respectivamente.</a:t>
            </a:r>
          </a:p>
          <a:p>
            <a:pPr>
              <a:buSzPct val="100000"/>
            </a:pPr>
            <a:r>
              <a:rPr lang="pt-BR" sz="3200" dirty="0">
                <a:cs typeface="Courier New" panose="02070309020205020404" pitchFamily="49" charset="0"/>
              </a:rPr>
              <a:t>A seguir apresentaremos a notação gráfica usada nos </a:t>
            </a:r>
            <a:br>
              <a:rPr lang="pt-BR" sz="3200" dirty="0">
                <a:cs typeface="Courier New" panose="02070309020205020404" pitchFamily="49" charset="0"/>
              </a:rPr>
            </a:br>
            <a:r>
              <a:rPr lang="pt-BR" sz="3200" dirty="0">
                <a:cs typeface="Courier New" panose="02070309020205020404" pitchFamily="49" charset="0"/>
              </a:rPr>
              <a:t>diagramas de casos de uso e os conceitos de cada </a:t>
            </a:r>
            <a:br>
              <a:rPr lang="pt-BR" sz="3200" dirty="0">
                <a:cs typeface="Courier New" panose="02070309020205020404" pitchFamily="49" charset="0"/>
              </a:rPr>
            </a:br>
            <a:r>
              <a:rPr lang="pt-BR" sz="3200" dirty="0">
                <a:cs typeface="Courier New" panose="02070309020205020404" pitchFamily="49" charset="0"/>
              </a:rPr>
              <a:t>elemento da notação. A figura ao lado ilustra seis atores</a:t>
            </a:r>
            <a:br>
              <a:rPr lang="pt-BR" sz="3200" dirty="0">
                <a:cs typeface="Courier New" panose="02070309020205020404" pitchFamily="49" charset="0"/>
              </a:rPr>
            </a:br>
            <a:r>
              <a:rPr lang="pt-BR" sz="3200" dirty="0">
                <a:cs typeface="Courier New" panose="02070309020205020404" pitchFamily="49" charset="0"/>
              </a:rPr>
              <a:t>e dois casos de uso de um Sistema de Registro de </a:t>
            </a:r>
            <a:br>
              <a:rPr lang="pt-BR" sz="3200" dirty="0">
                <a:cs typeface="Courier New" panose="02070309020205020404" pitchFamily="49" charset="0"/>
              </a:rPr>
            </a:br>
            <a:r>
              <a:rPr lang="pt-BR" sz="3200" dirty="0">
                <a:cs typeface="Courier New" panose="02070309020205020404" pitchFamily="49" charset="0"/>
              </a:rPr>
              <a:t>Compras e Devoluções de um supermercado hipotético.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154</a:t>
            </a:fld>
            <a:endParaRPr lang="pt-BR" dirty="0"/>
          </a:p>
        </p:txBody>
      </p:sp>
      <p:pic>
        <p:nvPicPr>
          <p:cNvPr id="3" name="Imagem 2">
            <a:extLst>
              <a:ext uri="{FF2B5EF4-FFF2-40B4-BE49-F238E27FC236}">
                <a16:creationId xmlns:a16="http://schemas.microsoft.com/office/drawing/2014/main" id="{7B4C69E3-D6D2-4BBB-BF9E-A5E93E7E3B39}"/>
              </a:ext>
            </a:extLst>
          </p:cNvPr>
          <p:cNvPicPr>
            <a:picLocks noChangeAspect="1"/>
          </p:cNvPicPr>
          <p:nvPr/>
        </p:nvPicPr>
        <p:blipFill>
          <a:blip r:embed="rId3"/>
          <a:stretch>
            <a:fillRect/>
          </a:stretch>
        </p:blipFill>
        <p:spPr>
          <a:xfrm>
            <a:off x="12091452" y="4990935"/>
            <a:ext cx="10861354" cy="7668033"/>
          </a:xfrm>
          <a:prstGeom prst="rect">
            <a:avLst/>
          </a:prstGeom>
        </p:spPr>
      </p:pic>
    </p:spTree>
    <p:extLst>
      <p:ext uri="{BB962C8B-B14F-4D97-AF65-F5344CB8AC3E}">
        <p14:creationId xmlns:p14="http://schemas.microsoft.com/office/powerpoint/2010/main" val="56511240"/>
      </p:ext>
    </p:extLst>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Atores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termo </a:t>
            </a:r>
            <a:r>
              <a:rPr lang="pt-BR" sz="3200" i="1" dirty="0">
                <a:cs typeface="Courier New" panose="02070309020205020404" pitchFamily="49" charset="0"/>
              </a:rPr>
              <a:t>ator do sistema</a:t>
            </a:r>
            <a:r>
              <a:rPr lang="pt-BR" sz="3200" dirty="0">
                <a:cs typeface="Courier New" panose="02070309020205020404" pitchFamily="49" charset="0"/>
              </a:rPr>
              <a:t> se refere ao papel que alguém ou alguma coisa interpreta enquanto interage com o sistema sendo modelado. No diagrama da figura ao lado, os "bonequinhos" representam atores do Sistema de Registro de Compras e Devoluções.</a:t>
            </a:r>
          </a:p>
          <a:p>
            <a:pPr>
              <a:buSzPct val="100000"/>
            </a:pPr>
            <a:r>
              <a:rPr lang="pt-BR" sz="3200" dirty="0">
                <a:cs typeface="Courier New" panose="02070309020205020404" pitchFamily="49" charset="0"/>
              </a:rPr>
              <a:t>A UML se refere à representação gráfica como sendo de </a:t>
            </a:r>
            <a:r>
              <a:rPr lang="pt-BR" sz="3200" i="1" dirty="0" err="1">
                <a:cs typeface="Courier New" panose="02070309020205020404" pitchFamily="49" charset="0"/>
              </a:rPr>
              <a:t>stick</a:t>
            </a:r>
            <a:r>
              <a:rPr lang="pt-BR" sz="3200" i="1" dirty="0">
                <a:cs typeface="Courier New" panose="02070309020205020404" pitchFamily="49" charset="0"/>
              </a:rPr>
              <a:t> </a:t>
            </a:r>
            <a:r>
              <a:rPr lang="pt-BR" sz="3200" i="1" dirty="0" err="1">
                <a:cs typeface="Courier New" panose="02070309020205020404" pitchFamily="49" charset="0"/>
              </a:rPr>
              <a:t>men</a:t>
            </a:r>
            <a:r>
              <a:rPr lang="pt-BR" sz="3200" dirty="0">
                <a:cs typeface="Courier New" panose="02070309020205020404" pitchFamily="49" charset="0"/>
              </a:rPr>
              <a:t>. Embora, em boa parte das vezes, atores sejam seres humanos, eles também podem ser outras coisas, </a:t>
            </a:r>
            <a:br>
              <a:rPr lang="pt-BR" sz="3200" dirty="0">
                <a:cs typeface="Courier New" panose="02070309020205020404" pitchFamily="49" charset="0"/>
              </a:rPr>
            </a:br>
            <a:r>
              <a:rPr lang="pt-BR" sz="3200" dirty="0">
                <a:cs typeface="Courier New" panose="02070309020205020404" pitchFamily="49" charset="0"/>
              </a:rPr>
              <a:t>como dispositivos eletrônicos ou outros sistemas</a:t>
            </a:r>
            <a:br>
              <a:rPr lang="pt-BR" sz="3200" dirty="0">
                <a:cs typeface="Courier New" panose="02070309020205020404" pitchFamily="49" charset="0"/>
              </a:rPr>
            </a:br>
            <a:r>
              <a:rPr lang="pt-BR" sz="3200" dirty="0">
                <a:cs typeface="Courier New" panose="02070309020205020404" pitchFamily="49" charset="0"/>
              </a:rPr>
              <a:t>computacionais que se relacionam com o sistema em </a:t>
            </a:r>
            <a:br>
              <a:rPr lang="pt-BR" sz="3200" dirty="0">
                <a:cs typeface="Courier New" panose="02070309020205020404" pitchFamily="49" charset="0"/>
              </a:rPr>
            </a:br>
            <a:r>
              <a:rPr lang="pt-BR" sz="3200" dirty="0">
                <a:cs typeface="Courier New" panose="02070309020205020404" pitchFamily="49" charset="0"/>
              </a:rPr>
              <a:t>estudo.</a:t>
            </a:r>
          </a:p>
          <a:p>
            <a:pPr>
              <a:buSzPct val="100000"/>
            </a:pPr>
            <a:r>
              <a:rPr lang="pt-BR" sz="3200" dirty="0">
                <a:cs typeface="Courier New" panose="02070309020205020404" pitchFamily="49" charset="0"/>
              </a:rPr>
              <a:t>Um único indivíduo pode interpretar o papel de vários </a:t>
            </a:r>
            <a:br>
              <a:rPr lang="pt-BR" sz="3200" dirty="0">
                <a:cs typeface="Courier New" panose="02070309020205020404" pitchFamily="49" charset="0"/>
              </a:rPr>
            </a:br>
            <a:r>
              <a:rPr lang="pt-BR" sz="3200" dirty="0">
                <a:cs typeface="Courier New" panose="02070309020205020404" pitchFamily="49" charset="0"/>
              </a:rPr>
              <a:t>atores (por exemplo, Joel, além de ser – ou interpretar o </a:t>
            </a:r>
            <a:br>
              <a:rPr lang="pt-BR" sz="3200" dirty="0">
                <a:cs typeface="Courier New" panose="02070309020205020404" pitchFamily="49" charset="0"/>
              </a:rPr>
            </a:br>
            <a:r>
              <a:rPr lang="pt-BR" sz="3200" dirty="0">
                <a:cs typeface="Courier New" panose="02070309020205020404" pitchFamily="49" charset="0"/>
              </a:rPr>
              <a:t>papel de – caixa, pode atuar como o atendente de </a:t>
            </a:r>
            <a:br>
              <a:rPr lang="pt-BR" sz="3200" dirty="0">
                <a:cs typeface="Courier New" panose="02070309020205020404" pitchFamily="49" charset="0"/>
              </a:rPr>
            </a:br>
            <a:r>
              <a:rPr lang="pt-BR" sz="3200" dirty="0">
                <a:cs typeface="Courier New" panose="02070309020205020404" pitchFamily="49" charset="0"/>
              </a:rPr>
              <a:t>balcão); vários indivíduos podem interpretar o papel de </a:t>
            </a:r>
            <a:br>
              <a:rPr lang="pt-BR" sz="3200" dirty="0">
                <a:cs typeface="Courier New" panose="02070309020205020404" pitchFamily="49" charset="0"/>
              </a:rPr>
            </a:br>
            <a:r>
              <a:rPr lang="pt-BR" sz="3200" dirty="0">
                <a:cs typeface="Courier New" panose="02070309020205020404" pitchFamily="49" charset="0"/>
              </a:rPr>
              <a:t>um único ator (por exemplo, Joel e Pedro podem ser, </a:t>
            </a:r>
            <a:br>
              <a:rPr lang="pt-BR" sz="3200" dirty="0">
                <a:cs typeface="Courier New" panose="02070309020205020404" pitchFamily="49" charset="0"/>
              </a:rPr>
            </a:br>
            <a:r>
              <a:rPr lang="pt-BR" sz="3200" dirty="0">
                <a:cs typeface="Courier New" panose="02070309020205020404" pitchFamily="49" charset="0"/>
              </a:rPr>
              <a:t>ambos, atores caixa). Atores podem participar de um ou </a:t>
            </a:r>
            <a:br>
              <a:rPr lang="pt-BR" sz="3200" dirty="0">
                <a:cs typeface="Courier New" panose="02070309020205020404" pitchFamily="49" charset="0"/>
              </a:rPr>
            </a:br>
            <a:r>
              <a:rPr lang="pt-BR" sz="3200" dirty="0">
                <a:cs typeface="Courier New" panose="02070309020205020404" pitchFamily="49" charset="0"/>
              </a:rPr>
              <a:t>mais casos de uso; no nosso exemplo, os supervisores </a:t>
            </a:r>
            <a:br>
              <a:rPr lang="pt-BR" sz="3200" dirty="0">
                <a:cs typeface="Courier New" panose="02070309020205020404" pitchFamily="49" charset="0"/>
              </a:rPr>
            </a:br>
            <a:r>
              <a:rPr lang="pt-BR" sz="3200" dirty="0">
                <a:cs typeface="Courier New" panose="02070309020205020404" pitchFamily="49" charset="0"/>
              </a:rPr>
              <a:t>podem participar de registros de compras e de </a:t>
            </a:r>
            <a:br>
              <a:rPr lang="pt-BR" sz="3200" dirty="0">
                <a:cs typeface="Courier New" panose="02070309020205020404" pitchFamily="49" charset="0"/>
              </a:rPr>
            </a:br>
            <a:r>
              <a:rPr lang="pt-BR" sz="3200" dirty="0">
                <a:cs typeface="Courier New" panose="02070309020205020404" pitchFamily="49" charset="0"/>
              </a:rPr>
              <a:t>devoluções.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155</a:t>
            </a:fld>
            <a:endParaRPr lang="pt-BR" dirty="0"/>
          </a:p>
        </p:txBody>
      </p:sp>
      <p:pic>
        <p:nvPicPr>
          <p:cNvPr id="6" name="Imagem 5">
            <a:extLst>
              <a:ext uri="{FF2B5EF4-FFF2-40B4-BE49-F238E27FC236}">
                <a16:creationId xmlns:a16="http://schemas.microsoft.com/office/drawing/2014/main" id="{87C0B610-AD0D-40E4-B10A-49575B27168F}"/>
              </a:ext>
            </a:extLst>
          </p:cNvPr>
          <p:cNvPicPr>
            <a:picLocks noChangeAspect="1"/>
          </p:cNvPicPr>
          <p:nvPr/>
        </p:nvPicPr>
        <p:blipFill>
          <a:blip r:embed="rId3"/>
          <a:stretch>
            <a:fillRect/>
          </a:stretch>
        </p:blipFill>
        <p:spPr>
          <a:xfrm>
            <a:off x="12091452" y="4990935"/>
            <a:ext cx="10861354" cy="7668033"/>
          </a:xfrm>
          <a:prstGeom prst="rect">
            <a:avLst/>
          </a:prstGeom>
        </p:spPr>
      </p:pic>
    </p:spTree>
    <p:extLst>
      <p:ext uri="{BB962C8B-B14F-4D97-AF65-F5344CB8AC3E}">
        <p14:creationId xmlns:p14="http://schemas.microsoft.com/office/powerpoint/2010/main" val="901451764"/>
      </p:ext>
    </p:extLst>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Atores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nome do ator, idealmente uma expressão breve no singular, deve sugerir claramente o papel que o ator  representa, dentro do jargão do negócio, ou seja, não deve ser, por exemplo, uma expressão de uso restrito ao ambiente da equipe de modelagem. A tabela abaixo mostra alguns exemplos do que usar e do que não usar como nomes de atores.</a:t>
            </a:r>
          </a:p>
          <a:p>
            <a:pPr>
              <a:buSzPct val="100000"/>
            </a:pPr>
            <a:br>
              <a:rPr lang="pt-BR" sz="3200" dirty="0">
                <a:cs typeface="Courier New" panose="02070309020205020404" pitchFamily="49" charset="0"/>
              </a:rPr>
            </a:br>
            <a:br>
              <a:rPr lang="pt-BR" sz="3200" dirty="0">
                <a:cs typeface="Courier New" panose="02070309020205020404" pitchFamily="49" charset="0"/>
              </a:rPr>
            </a:br>
            <a:br>
              <a:rPr lang="pt-BR" sz="3200" dirty="0">
                <a:cs typeface="Courier New" panose="02070309020205020404" pitchFamily="49" charset="0"/>
              </a:rPr>
            </a:br>
            <a:endParaRPr lang="pt-BR" sz="3200" dirty="0">
              <a:cs typeface="Courier New" panose="02070309020205020404" pitchFamily="49" charset="0"/>
            </a:endParaRPr>
          </a:p>
          <a:p>
            <a:pPr>
              <a:buSzPct val="100000"/>
            </a:pPr>
            <a:r>
              <a:rPr lang="pt-BR" sz="3200" dirty="0">
                <a:cs typeface="Courier New" panose="02070309020205020404" pitchFamily="49" charset="0"/>
              </a:rPr>
              <a:t>A versão atual da UML permite representarmos um ator de uma forma gráfica mais sugestiva quanto ao seu tipo, ou seja, atores sistemas podem ser representados por figuras de computadores. Outra representação alternativa é com a notação de classes, ou seja, retângulos com a palavra-chave </a:t>
            </a:r>
            <a:r>
              <a:rPr lang="pt-BR" sz="3200" i="1" dirty="0">
                <a:cs typeface="Courier New" panose="02070309020205020404" pitchFamily="49" charset="0"/>
              </a:rPr>
              <a:t>«</a:t>
            </a:r>
            <a:r>
              <a:rPr lang="pt-BR" sz="3200" i="1" dirty="0" err="1">
                <a:cs typeface="Courier New" panose="02070309020205020404" pitchFamily="49" charset="0"/>
              </a:rPr>
              <a:t>actor</a:t>
            </a:r>
            <a:r>
              <a:rPr lang="pt-BR" sz="3200" i="1" dirty="0">
                <a:cs typeface="Courier New" panose="02070309020205020404" pitchFamily="49" charset="0"/>
              </a:rPr>
              <a:t>»</a:t>
            </a:r>
            <a:r>
              <a:rPr lang="pt-BR" sz="3200" dirty="0">
                <a:cs typeface="Courier New" panose="02070309020205020404" pitchFamily="49" charset="0"/>
              </a:rPr>
              <a:t> em seu topo, já que atores também podem ser entendidos como categorias ou classes de usuários dos sistemas.</a:t>
            </a:r>
          </a:p>
          <a:p>
            <a:pPr>
              <a:buSzPct val="100000"/>
            </a:pPr>
            <a:r>
              <a:rPr lang="pt-BR" sz="3200" dirty="0">
                <a:cs typeface="Courier New" panose="02070309020205020404" pitchFamily="49" charset="0"/>
              </a:rPr>
              <a:t>Quando desenhamos o retângulo que representa os limites do sistema, os atores são colocados fora dele. Isso significa que, para o propósito do modelo a ser desenvolvido, não interessa saber como eles agem, qual a lógica de funcionamento e como são seus detalhes internos; o que interessa é apenas o que eles fazem durante a interação com o sistema que está sendo estudado.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156</a:t>
            </a:fld>
            <a:endParaRPr lang="pt-BR" dirty="0"/>
          </a:p>
        </p:txBody>
      </p:sp>
      <p:pic>
        <p:nvPicPr>
          <p:cNvPr id="9" name="Imagem 8">
            <a:extLst>
              <a:ext uri="{FF2B5EF4-FFF2-40B4-BE49-F238E27FC236}">
                <a16:creationId xmlns:a16="http://schemas.microsoft.com/office/drawing/2014/main" id="{9B31B797-1A84-46B1-8D3F-B580546D07FD}"/>
              </a:ext>
            </a:extLst>
          </p:cNvPr>
          <p:cNvPicPr>
            <a:picLocks noChangeAspect="1"/>
          </p:cNvPicPr>
          <p:nvPr/>
        </p:nvPicPr>
        <p:blipFill>
          <a:blip r:embed="rId3"/>
          <a:stretch>
            <a:fillRect/>
          </a:stretch>
        </p:blipFill>
        <p:spPr>
          <a:xfrm>
            <a:off x="5898954" y="4466495"/>
            <a:ext cx="13289478" cy="2602520"/>
          </a:xfrm>
          <a:prstGeom prst="rect">
            <a:avLst/>
          </a:prstGeom>
        </p:spPr>
      </p:pic>
    </p:spTree>
    <p:extLst>
      <p:ext uri="{BB962C8B-B14F-4D97-AF65-F5344CB8AC3E}">
        <p14:creationId xmlns:p14="http://schemas.microsoft.com/office/powerpoint/2010/main" val="458192141"/>
      </p:ext>
    </p:extLst>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Atores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Eles podem aparecer repetidos em um mesmo diagrama. Para muitos analistas, isso só tem efeito cosmético, pois possibilita eliminar cruzamentos entre relacionamentos, o que não se justifica pelo aspecto prático e, na maioria das vezes, de clareza do modelo. Isso, pelo contrário, só adiciona complexidade visual ao modelo.</a:t>
            </a:r>
          </a:p>
          <a:p>
            <a:pPr>
              <a:buSzPct val="100000"/>
            </a:pPr>
            <a:r>
              <a:rPr lang="pt-BR" sz="3200" dirty="0">
                <a:cs typeface="Courier New" panose="02070309020205020404" pitchFamily="49" charset="0"/>
              </a:rPr>
              <a:t>Resta, agora, identificar os atores do sistema. Essa atividade parece, em princípio, simples, mas devemos ter em mente as diferenças entre participar do processo de negócio e interagir com o sistema. Os atores são descobertos classificando-se os indivíduos que efetivamente usarão o sistema ou identificando-se o software – tipicamente outros sistemas – ou hardware externo que inicia um caso de uso do sistema ou que é necessário durante a execução desse caso e uso.</a:t>
            </a:r>
          </a:p>
          <a:p>
            <a:pPr>
              <a:buSzPct val="100000"/>
            </a:pPr>
            <a:r>
              <a:rPr lang="pt-BR" sz="3200" dirty="0">
                <a:cs typeface="Courier New" panose="02070309020205020404" pitchFamily="49" charset="0"/>
              </a:rPr>
              <a:t>Não se pode ter certeza de que todos os atores foram descobertos antes de descrevermos em detalhes todos os casos de uso do sistema, pois durante a especificação é que entendemos quem faz o que no sistema.</a:t>
            </a:r>
          </a:p>
          <a:p>
            <a:pPr>
              <a:buSzPct val="100000"/>
            </a:pPr>
            <a:r>
              <a:rPr lang="pt-BR" sz="3200" dirty="0">
                <a:cs typeface="Courier New" panose="02070309020205020404" pitchFamily="49" charset="0"/>
              </a:rPr>
              <a:t>Um ator não é uma pessoa específica. Quase sempre é possível achar pelo menos duas pessoas cujas responsabilidades e atividades se encaixam no perfil de um mesmo ator, isso para cada ator do modelo. Em outras palavras: se você não achou mais do que uma pessoa que interpreta o papel de determinado ator, é bem provável que você tenha modelado a pessoa, e não o ator, embora exista a possibilidade de um papel ser interpretado por somente uma pessoa. Um exemplo disso é em um Sistema de Controle de Clientes de uma padaria, em que o dono, o </a:t>
            </a:r>
            <a:r>
              <a:rPr lang="pt-BR" sz="3200" i="1" dirty="0">
                <a:cs typeface="Courier New" panose="02070309020205020404" pitchFamily="49" charset="0"/>
              </a:rPr>
              <a:t>Seu Manoel</a:t>
            </a:r>
            <a:r>
              <a:rPr lang="pt-BR" sz="3200" dirty="0">
                <a:cs typeface="Courier New" panose="02070309020205020404" pitchFamily="49" charset="0"/>
              </a:rPr>
              <a:t>, é o único que executa o caso de uso </a:t>
            </a:r>
            <a:r>
              <a:rPr lang="pt-BR" sz="3200" b="1" dirty="0">
                <a:cs typeface="Courier New" panose="02070309020205020404" pitchFamily="49" charset="0"/>
              </a:rPr>
              <a:t>Manter Lista Negra de Clientes</a:t>
            </a:r>
            <a:r>
              <a:rPr lang="pt-BR" sz="3200" dirty="0">
                <a:cs typeface="Courier New" panose="02070309020205020404" pitchFamily="49" charset="0"/>
              </a:rPr>
              <a:t>.</a:t>
            </a: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157</a:t>
            </a:fld>
            <a:endParaRPr lang="pt-BR" dirty="0"/>
          </a:p>
        </p:txBody>
      </p:sp>
    </p:spTree>
    <p:extLst>
      <p:ext uri="{BB962C8B-B14F-4D97-AF65-F5344CB8AC3E}">
        <p14:creationId xmlns:p14="http://schemas.microsoft.com/office/powerpoint/2010/main" val="964282550"/>
      </p:ext>
    </p:extLst>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Casos de Uso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Um caso de uso corresponde a um conjunto de ações executadas durante a realização de uma funcionalidade do sistema. Casos de uso concentram-se nas relações entre as funções do sistema e os usuários que delas participam de alguma forma. Um caso de uso de sistema tem as seguintes características:</a:t>
            </a:r>
          </a:p>
          <a:p>
            <a:pPr lvl="1">
              <a:buSzPct val="100000"/>
            </a:pPr>
            <a:r>
              <a:rPr lang="pt-BR" sz="2800" dirty="0">
                <a:cs typeface="Courier New" panose="02070309020205020404" pitchFamily="49" charset="0"/>
              </a:rPr>
              <a:t>Captura as ações para a realização de uma função do sistema, enfocando as interações entre os usuários e o sistema;</a:t>
            </a:r>
          </a:p>
          <a:p>
            <a:pPr lvl="1">
              <a:buSzPct val="100000"/>
            </a:pPr>
            <a:r>
              <a:rPr lang="pt-BR" sz="2800" dirty="0">
                <a:cs typeface="Courier New" panose="02070309020205020404" pitchFamily="49" charset="0"/>
              </a:rPr>
              <a:t>É uma unidade coerente de passos, expressa como uma transação entre os atores e o sistema, compondo-se tipicamente de várias ações dos atores e respostas do sistema;</a:t>
            </a:r>
          </a:p>
          <a:p>
            <a:pPr lvl="1">
              <a:buSzPct val="100000"/>
            </a:pPr>
            <a:r>
              <a:rPr lang="pt-BR" sz="2800" dirty="0">
                <a:cs typeface="Courier New" panose="02070309020205020404" pitchFamily="49" charset="0"/>
              </a:rPr>
              <a:t>É uma sequência de ações que produzem resultados observáveis de valor para os usuários;</a:t>
            </a:r>
          </a:p>
          <a:p>
            <a:pPr lvl="1">
              <a:buSzPct val="100000"/>
            </a:pPr>
            <a:r>
              <a:rPr lang="pt-BR" sz="2800" dirty="0">
                <a:cs typeface="Courier New" panose="02070309020205020404" pitchFamily="49" charset="0"/>
              </a:rPr>
              <a:t>Expressa o que acontece quando um caso de uso é executado, incluindo suas possíveis variações. Não há preocupação em como os participantes executam suas ações, embora a ordem delas seja relevante.</a:t>
            </a:r>
          </a:p>
          <a:p>
            <a:pPr>
              <a:buSzPct val="100000"/>
            </a:pPr>
            <a:r>
              <a:rPr lang="pt-BR" sz="3200" dirty="0">
                <a:cs typeface="Courier New" panose="02070309020205020404" pitchFamily="49" charset="0"/>
              </a:rPr>
              <a:t>Nos diagramas, os casos de uso são denotados por ovais ou elipses que representam as funcionalidades do sistema. Casos de uso têm nomes que devem ser ativos, ou seja, um verbo no infinitivo concatenado a um substantivo. Exemplos: </a:t>
            </a:r>
            <a:r>
              <a:rPr lang="pt-BR" sz="3200" b="1" dirty="0">
                <a:cs typeface="Courier New" panose="02070309020205020404" pitchFamily="49" charset="0"/>
              </a:rPr>
              <a:t>Aprovar Crédito</a:t>
            </a:r>
            <a:r>
              <a:rPr lang="pt-BR" sz="3200" dirty="0">
                <a:cs typeface="Courier New" panose="02070309020205020404" pitchFamily="49" charset="0"/>
              </a:rPr>
              <a:t>, </a:t>
            </a:r>
            <a:r>
              <a:rPr lang="pt-BR" sz="3200" b="1" dirty="0">
                <a:cs typeface="Courier New" panose="02070309020205020404" pitchFamily="49" charset="0"/>
              </a:rPr>
              <a:t>Registrar Venda de Automóvel</a:t>
            </a:r>
            <a:r>
              <a:rPr lang="pt-BR" sz="3200" dirty="0">
                <a:cs typeface="Courier New" panose="02070309020205020404" pitchFamily="49" charset="0"/>
              </a:rPr>
              <a:t> e </a:t>
            </a:r>
            <a:r>
              <a:rPr lang="pt-BR" sz="3200" b="1" dirty="0">
                <a:cs typeface="Courier New" panose="02070309020205020404" pitchFamily="49" charset="0"/>
              </a:rPr>
              <a:t>Aprovar Fatura</a:t>
            </a:r>
            <a:r>
              <a:rPr lang="pt-BR" sz="3200" dirty="0">
                <a:cs typeface="Courier New" panose="02070309020205020404" pitchFamily="49" charset="0"/>
              </a:rPr>
              <a:t>. Os nomes são colocados dentro ou abaixo das ovais. De certa forma, a colocação do nome sob a oval traz mais complexidade visual ao diagrama, já que nome e oval passam a constituir dois elementos visuais distintos.</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158</a:t>
            </a:fld>
            <a:endParaRPr lang="pt-BR" dirty="0"/>
          </a:p>
        </p:txBody>
      </p:sp>
    </p:spTree>
    <p:extLst>
      <p:ext uri="{BB962C8B-B14F-4D97-AF65-F5344CB8AC3E}">
        <p14:creationId xmlns:p14="http://schemas.microsoft.com/office/powerpoint/2010/main" val="2164805542"/>
      </p:ext>
    </p:extLst>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Casos de Uso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Por exemplo: do caso de uso </a:t>
            </a:r>
            <a:r>
              <a:rPr lang="pt-BR" sz="3200" b="1" dirty="0">
                <a:cs typeface="Courier New" panose="02070309020205020404" pitchFamily="49" charset="0"/>
              </a:rPr>
              <a:t>Registrar Compra</a:t>
            </a:r>
            <a:r>
              <a:rPr lang="pt-BR" sz="3200" dirty="0">
                <a:cs typeface="Courier New" panose="02070309020205020404" pitchFamily="49" charset="0"/>
              </a:rPr>
              <a:t> participam o </a:t>
            </a:r>
            <a:r>
              <a:rPr lang="pt-BR" sz="3200" b="1" dirty="0">
                <a:cs typeface="Courier New" panose="02070309020205020404" pitchFamily="49" charset="0"/>
              </a:rPr>
              <a:t>Caixa</a:t>
            </a:r>
            <a:r>
              <a:rPr lang="pt-BR" sz="3200" dirty="0">
                <a:cs typeface="Courier New" panose="02070309020205020404" pitchFamily="49" charset="0"/>
              </a:rPr>
              <a:t> (que registra os itens de compra no sistema), o </a:t>
            </a:r>
            <a:r>
              <a:rPr lang="pt-BR" sz="3200" b="1" dirty="0">
                <a:cs typeface="Courier New" panose="02070309020205020404" pitchFamily="49" charset="0"/>
              </a:rPr>
              <a:t>Cliente</a:t>
            </a:r>
            <a:r>
              <a:rPr lang="pt-BR" sz="3200" dirty="0">
                <a:cs typeface="Courier New" panose="02070309020205020404" pitchFamily="49" charset="0"/>
              </a:rPr>
              <a:t> (que digita a senha do cartão de crédito), a </a:t>
            </a:r>
            <a:r>
              <a:rPr lang="pt-BR" sz="3200" b="1" dirty="0">
                <a:cs typeface="Courier New" panose="02070309020205020404" pitchFamily="49" charset="0"/>
              </a:rPr>
              <a:t>Administradora do Cartão</a:t>
            </a:r>
            <a:r>
              <a:rPr lang="pt-BR" sz="3200" dirty="0">
                <a:cs typeface="Courier New" panose="02070309020205020404" pitchFamily="49" charset="0"/>
              </a:rPr>
              <a:t> (que aprova o débito do valor no cartão), o </a:t>
            </a:r>
            <a:r>
              <a:rPr lang="pt-BR" sz="3200" b="1" dirty="0">
                <a:cs typeface="Courier New" panose="02070309020205020404" pitchFamily="49" charset="0"/>
              </a:rPr>
              <a:t>Sistema de Controle de Estoque</a:t>
            </a:r>
            <a:r>
              <a:rPr lang="pt-BR" sz="3200" dirty="0">
                <a:cs typeface="Courier New" panose="02070309020205020404" pitchFamily="49" charset="0"/>
              </a:rPr>
              <a:t> (que é informado da compra para que possa controlar o estoque), e o </a:t>
            </a:r>
            <a:r>
              <a:rPr lang="pt-BR" sz="3200" b="1" dirty="0">
                <a:cs typeface="Courier New" panose="02070309020205020404" pitchFamily="49" charset="0"/>
              </a:rPr>
              <a:t>Supervisor</a:t>
            </a:r>
            <a:r>
              <a:rPr lang="pt-BR" sz="3200" dirty="0">
                <a:cs typeface="Courier New" panose="02070309020205020404" pitchFamily="49" charset="0"/>
              </a:rPr>
              <a:t> (que eventualmente retira um item de venda da lista de compras). A forma como eles participam não é especificada no diagrama.</a:t>
            </a:r>
          </a:p>
          <a:p>
            <a:pPr>
              <a:buSzPct val="100000"/>
            </a:pPr>
            <a:r>
              <a:rPr lang="pt-BR" sz="3200" dirty="0">
                <a:cs typeface="Courier New" panose="02070309020205020404" pitchFamily="49" charset="0"/>
              </a:rPr>
              <a:t>Usamos, basicamente, duas técnicas para descobrir as </a:t>
            </a:r>
            <a:br>
              <a:rPr lang="pt-BR" sz="3200" dirty="0">
                <a:cs typeface="Courier New" panose="02070309020205020404" pitchFamily="49" charset="0"/>
              </a:rPr>
            </a:br>
            <a:r>
              <a:rPr lang="pt-BR" sz="3200" dirty="0">
                <a:cs typeface="Courier New" panose="02070309020205020404" pitchFamily="49" charset="0"/>
              </a:rPr>
              <a:t>funcionalidades do novo sistema:</a:t>
            </a:r>
          </a:p>
          <a:p>
            <a:pPr lvl="1">
              <a:buSzPct val="100000"/>
            </a:pPr>
            <a:r>
              <a:rPr lang="pt-BR" sz="2800" dirty="0">
                <a:cs typeface="Courier New" panose="02070309020205020404" pitchFamily="49" charset="0"/>
              </a:rPr>
              <a:t>Iniciando a partir da relação dos atores: para cada ator, </a:t>
            </a:r>
            <a:br>
              <a:rPr lang="pt-BR" sz="2800" dirty="0">
                <a:cs typeface="Courier New" panose="02070309020205020404" pitchFamily="49" charset="0"/>
              </a:rPr>
            </a:br>
            <a:r>
              <a:rPr lang="pt-BR" sz="2800" dirty="0">
                <a:cs typeface="Courier New" panose="02070309020205020404" pitchFamily="49" charset="0"/>
              </a:rPr>
              <a:t>identificar as funcionalidades de que necessita.</a:t>
            </a:r>
          </a:p>
          <a:p>
            <a:pPr lvl="1">
              <a:buSzPct val="100000"/>
            </a:pPr>
            <a:r>
              <a:rPr lang="pt-BR" sz="2800" dirty="0">
                <a:cs typeface="Courier New" panose="02070309020205020404" pitchFamily="49" charset="0"/>
              </a:rPr>
              <a:t>Iniciando a partir da relação dos eventos. Isso é feito em </a:t>
            </a:r>
            <a:br>
              <a:rPr lang="pt-BR" sz="2800" dirty="0">
                <a:cs typeface="Courier New" panose="02070309020205020404" pitchFamily="49" charset="0"/>
              </a:rPr>
            </a:br>
            <a:r>
              <a:rPr lang="pt-BR" sz="2800" dirty="0">
                <a:cs typeface="Courier New" panose="02070309020205020404" pitchFamily="49" charset="0"/>
              </a:rPr>
              <a:t>três etapas, conforme segue:</a:t>
            </a:r>
          </a:p>
          <a:p>
            <a:pPr lvl="2">
              <a:buSzPct val="100000"/>
            </a:pPr>
            <a:r>
              <a:rPr lang="pt-BR" sz="2400" dirty="0">
                <a:cs typeface="Courier New" panose="02070309020205020404" pitchFamily="49" charset="0"/>
              </a:rPr>
              <a:t>Identificar os eventos externos aos quais o sistema deve </a:t>
            </a:r>
            <a:br>
              <a:rPr lang="pt-BR" sz="2400" dirty="0">
                <a:cs typeface="Courier New" panose="02070309020205020404" pitchFamily="49" charset="0"/>
              </a:rPr>
            </a:br>
            <a:r>
              <a:rPr lang="pt-BR" sz="2400" dirty="0">
                <a:cs typeface="Courier New" panose="02070309020205020404" pitchFamily="49" charset="0"/>
              </a:rPr>
              <a:t>responder;</a:t>
            </a:r>
          </a:p>
          <a:p>
            <a:pPr lvl="2">
              <a:buSzPct val="100000"/>
            </a:pPr>
            <a:r>
              <a:rPr lang="pt-BR" sz="2400" dirty="0">
                <a:cs typeface="Courier New" panose="02070309020205020404" pitchFamily="49" charset="0"/>
              </a:rPr>
              <a:t>Associar os eventos aos atores que atuam para tratá-los;</a:t>
            </a:r>
          </a:p>
          <a:p>
            <a:pPr lvl="2">
              <a:buSzPct val="100000"/>
            </a:pPr>
            <a:r>
              <a:rPr lang="pt-BR" sz="2400" dirty="0">
                <a:cs typeface="Courier New" panose="02070309020205020404" pitchFamily="49" charset="0"/>
              </a:rPr>
              <a:t>Identificar as funcionalidades que eles necessitam executar em </a:t>
            </a:r>
            <a:br>
              <a:rPr lang="pt-BR" sz="2400" dirty="0">
                <a:cs typeface="Courier New" panose="02070309020205020404" pitchFamily="49" charset="0"/>
              </a:rPr>
            </a:br>
            <a:r>
              <a:rPr lang="pt-BR" sz="2400" dirty="0">
                <a:cs typeface="Courier New" panose="02070309020205020404" pitchFamily="49" charset="0"/>
              </a:rPr>
              <a:t>resposta aos eventos.</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159</a:t>
            </a:fld>
            <a:endParaRPr lang="pt-BR" dirty="0"/>
          </a:p>
        </p:txBody>
      </p:sp>
      <p:pic>
        <p:nvPicPr>
          <p:cNvPr id="6" name="Imagem 5">
            <a:extLst>
              <a:ext uri="{FF2B5EF4-FFF2-40B4-BE49-F238E27FC236}">
                <a16:creationId xmlns:a16="http://schemas.microsoft.com/office/drawing/2014/main" id="{0E7AFD72-9FD4-4C8E-8D8D-4553E7DA86CB}"/>
              </a:ext>
            </a:extLst>
          </p:cNvPr>
          <p:cNvPicPr>
            <a:picLocks noChangeAspect="1"/>
          </p:cNvPicPr>
          <p:nvPr/>
        </p:nvPicPr>
        <p:blipFill>
          <a:blip r:embed="rId3"/>
          <a:stretch>
            <a:fillRect/>
          </a:stretch>
        </p:blipFill>
        <p:spPr>
          <a:xfrm>
            <a:off x="12091452" y="4990935"/>
            <a:ext cx="10861354" cy="7668033"/>
          </a:xfrm>
          <a:prstGeom prst="rect">
            <a:avLst/>
          </a:prstGeom>
        </p:spPr>
      </p:pic>
    </p:spTree>
    <p:extLst>
      <p:ext uri="{BB962C8B-B14F-4D97-AF65-F5344CB8AC3E}">
        <p14:creationId xmlns:p14="http://schemas.microsoft.com/office/powerpoint/2010/main" val="40052093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Casos de Uso/Fronteira do Sistema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primeira técnica é a mais simples e a mais comumente usada. Apenas para ilustrar a segunda técnica, tomemos como exemplo o evento de recebimento de uma nota fiscal de entrega pelo setor de controle de estoque de uma organização. O encarregado do estoque que recebe a nota (o ator) precisa de uma funcionalidade (o caso de uso) para registrar a chegada dessa fatura, que indica a chegada de material para reposição de estoque. Essa funcionalidade poderia, por exemplo, adicionar os novos itens no estoque e indicar ao sistema de contas a pagar da organização que há um novo compromisso a ser pago.</a:t>
            </a:r>
          </a:p>
          <a:p>
            <a:pPr>
              <a:buSzPct val="100000"/>
            </a:pPr>
            <a:r>
              <a:rPr lang="pt-BR" sz="3200" b="1" dirty="0">
                <a:cs typeface="Courier New" panose="02070309020205020404" pitchFamily="49" charset="0"/>
              </a:rPr>
              <a:t>Fronteira do Sistema:</a:t>
            </a:r>
            <a:endParaRPr lang="pt-BR" sz="3200" dirty="0">
              <a:cs typeface="Courier New" panose="02070309020205020404" pitchFamily="49" charset="0"/>
            </a:endParaRPr>
          </a:p>
          <a:p>
            <a:pPr>
              <a:buSzPct val="100000"/>
            </a:pPr>
            <a:r>
              <a:rPr lang="pt-BR" sz="3200" dirty="0">
                <a:cs typeface="Courier New" panose="02070309020205020404" pitchFamily="49" charset="0"/>
              </a:rPr>
              <a:t>A fronteira do sistema, também chamada limite ou escopo do sistema, é representada pelo retângulo que contém os casos de uso. A representação da fronteira é opcional, segundo a UML; colocamos a fronteira quando queremos e podemos, já que, às vezes, não conseguimos definir uma fronteira retangular com os casos de uso dentro e os atores fora. A fronteira é colocada para salientarmos o que é o sistema e, portanto, é nosso interesse estudar. Estar fora da fronteira, em contrapartida, significa que não estamos interessados, para efeito de nosso estudo, nos detalhes internos e na lógica de seu funcionamento. Por essa razão, os atores do sistema ficam necessariamente fora da fronteira.</a:t>
            </a:r>
          </a:p>
          <a:p>
            <a:pPr>
              <a:buSzPct val="100000"/>
            </a:pPr>
            <a:r>
              <a:rPr lang="pt-BR" sz="3200" dirty="0">
                <a:cs typeface="Courier New" panose="02070309020205020404" pitchFamily="49" charset="0"/>
              </a:rPr>
              <a:t>No topo do retângulo, internamente a ele, centralizado, colocamos o nome do sistema.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160</a:t>
            </a:fld>
            <a:endParaRPr lang="pt-BR" dirty="0"/>
          </a:p>
        </p:txBody>
      </p:sp>
    </p:spTree>
    <p:extLst>
      <p:ext uri="{BB962C8B-B14F-4D97-AF65-F5344CB8AC3E}">
        <p14:creationId xmlns:p14="http://schemas.microsoft.com/office/powerpoint/2010/main" val="913337516"/>
      </p:ext>
    </p:extLst>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b="1" dirty="0">
                <a:cs typeface="Courier New" panose="02070309020205020404" pitchFamily="49" charset="0"/>
              </a:rPr>
              <a:t>Associação:</a:t>
            </a:r>
            <a:endParaRPr lang="pt-BR" sz="3200" dirty="0">
              <a:cs typeface="Courier New" panose="02070309020205020404" pitchFamily="49" charset="0"/>
            </a:endParaRPr>
          </a:p>
          <a:p>
            <a:pPr>
              <a:buSzPct val="100000"/>
            </a:pPr>
            <a:r>
              <a:rPr lang="pt-BR" sz="3200" dirty="0">
                <a:cs typeface="Courier New" panose="02070309020205020404" pitchFamily="49" charset="0"/>
              </a:rPr>
              <a:t>O único relacionamento possível entre um ator e um caso de uso leva o nome particular de associação. As associações especificam quais atores participam de quais casos de uso, sendo representadas nos diagramas de casos de uso por meio de segmentos de retas, curvas ou poligonais que ligam os atores aos casos de uso de que participam.</a:t>
            </a:r>
          </a:p>
          <a:p>
            <a:pPr>
              <a:buSzPct val="100000"/>
            </a:pPr>
            <a:r>
              <a:rPr lang="pt-BR" sz="3200" dirty="0">
                <a:cs typeface="Courier New" panose="02070309020205020404" pitchFamily="49" charset="0"/>
              </a:rPr>
              <a:t>A UML admite que ambas as pontas das associações possuam multiplicidades. Quando um ator tem uma associação com um caso de uso com uma multiplicidade que é maior que um na ponta da associação do lado do caso de uso, isso significa que o dado ator pode estar envolvido com múltiplas execuções (instâncias) do caso de uso. A natureza específica desse relacionamento múltiplo depende do contexto e não é definida na UML.</a:t>
            </a:r>
          </a:p>
          <a:p>
            <a:pPr>
              <a:buSzPct val="100000"/>
            </a:pPr>
            <a:r>
              <a:rPr lang="pt-BR" sz="3200" dirty="0">
                <a:cs typeface="Courier New" panose="02070309020205020404" pitchFamily="49" charset="0"/>
              </a:rPr>
              <a:t>Dessa forma, um ator pode iniciar uma ou mais instâncias de um mesmo caso de uso concorrentemente ou elas podem ser mutuamente excludentes no tempo. Por exemplo, um colaborador pode iniciar ao mesmo tempo um determinado tipo de atendimento a vários clientes no balcão ou instituir uma fila para atendimento um a um. </a:t>
            </a:r>
          </a:p>
          <a:p>
            <a:pPr>
              <a:buSzPct val="100000"/>
            </a:pPr>
            <a:r>
              <a:rPr lang="pt-BR" sz="3200" dirty="0">
                <a:cs typeface="Courier New" panose="02070309020205020404" pitchFamily="49" charset="0"/>
              </a:rPr>
              <a:t>Quando essa multiplicidade é maior do que um do lado do ator, significa que </a:t>
            </a:r>
            <a:br>
              <a:rPr lang="pt-BR" sz="3200" dirty="0">
                <a:cs typeface="Courier New" panose="02070309020205020404" pitchFamily="49" charset="0"/>
              </a:rPr>
            </a:br>
            <a:r>
              <a:rPr lang="pt-BR" sz="3200" dirty="0">
                <a:cs typeface="Courier New" panose="02070309020205020404" pitchFamily="49" charset="0"/>
              </a:rPr>
              <a:t>mais de uma instância daquele ator participa do caso de uso. A maneira </a:t>
            </a:r>
            <a:br>
              <a:rPr lang="pt-BR" sz="3200" dirty="0">
                <a:cs typeface="Courier New" panose="02070309020205020404" pitchFamily="49" charset="0"/>
              </a:rPr>
            </a:br>
            <a:r>
              <a:rPr lang="pt-BR" sz="3200" dirty="0">
                <a:cs typeface="Courier New" panose="02070309020205020404" pitchFamily="49" charset="0"/>
              </a:rPr>
              <a:t>como os atores participam depende do contexto (concorrentemente, de </a:t>
            </a:r>
            <a:br>
              <a:rPr lang="pt-BR" sz="3200" dirty="0">
                <a:cs typeface="Courier New" panose="02070309020205020404" pitchFamily="49" charset="0"/>
              </a:rPr>
            </a:br>
            <a:r>
              <a:rPr lang="pt-BR" sz="3200" dirty="0">
                <a:cs typeface="Courier New" panose="02070309020205020404" pitchFamily="49" charset="0"/>
              </a:rPr>
              <a:t>forma colaborativa ou numa sequência) e também não é definida na UML.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161</a:t>
            </a:fld>
            <a:endParaRPr lang="pt-BR" dirty="0"/>
          </a:p>
        </p:txBody>
      </p:sp>
      <p:pic>
        <p:nvPicPr>
          <p:cNvPr id="3" name="Imagem 2">
            <a:extLst>
              <a:ext uri="{FF2B5EF4-FFF2-40B4-BE49-F238E27FC236}">
                <a16:creationId xmlns:a16="http://schemas.microsoft.com/office/drawing/2014/main" id="{BD23EC2E-C49D-4D58-AC59-ED71D37F8918}"/>
              </a:ext>
            </a:extLst>
          </p:cNvPr>
          <p:cNvPicPr>
            <a:picLocks noChangeAspect="1"/>
          </p:cNvPicPr>
          <p:nvPr/>
        </p:nvPicPr>
        <p:blipFill>
          <a:blip r:embed="rId3"/>
          <a:stretch>
            <a:fillRect/>
          </a:stretch>
        </p:blipFill>
        <p:spPr>
          <a:xfrm>
            <a:off x="15632873" y="9785076"/>
            <a:ext cx="7296488" cy="3389708"/>
          </a:xfrm>
          <a:prstGeom prst="rect">
            <a:avLst/>
          </a:prstGeom>
        </p:spPr>
      </p:pic>
    </p:spTree>
    <p:extLst>
      <p:ext uri="{BB962C8B-B14F-4D97-AF65-F5344CB8AC3E}">
        <p14:creationId xmlns:p14="http://schemas.microsoft.com/office/powerpoint/2010/main" val="603735663"/>
      </p:ext>
    </p:extLst>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b="1" dirty="0">
                <a:cs typeface="Courier New" panose="02070309020205020404" pitchFamily="49" charset="0"/>
              </a:rPr>
              <a:t>Associação:</a:t>
            </a:r>
            <a:endParaRPr lang="pt-BR" sz="3200" dirty="0">
              <a:cs typeface="Courier New" panose="02070309020205020404" pitchFamily="49" charset="0"/>
            </a:endParaRPr>
          </a:p>
          <a:p>
            <a:pPr>
              <a:buSzPct val="100000"/>
            </a:pPr>
            <a:r>
              <a:rPr lang="pt-BR" sz="3200" dirty="0">
                <a:cs typeface="Courier New" panose="02070309020205020404" pitchFamily="49" charset="0"/>
              </a:rPr>
              <a:t>Quando não há multiplicidades nas pontas das associações é porque elas ainda não foram determinadas ou essa informação não é relevante para o propósito do modelo. Nesse caso, deve-se admitir que um ator participa de um número qualquer de instâncias do caso de uso e participa do caso de uso qualquer número de instâncias do ator (usuários daquela classificação).</a:t>
            </a:r>
          </a:p>
          <a:p>
            <a:pPr>
              <a:buSzPct val="100000"/>
            </a:pPr>
            <a:r>
              <a:rPr lang="pt-BR" sz="3200" dirty="0">
                <a:cs typeface="Courier New" panose="02070309020205020404" pitchFamily="49" charset="0"/>
              </a:rPr>
              <a:t>As formas segundo as quais os atores participam dos processos de negócio não são capturadas nos diagramas de casos de uso. Casos de uso precisam ser descritos (especificados) para que os detalhes fiquem esclarecidos. Especificações de casos servem ainda para validação junto ao usuário, funcionando com um "contrato" entre o usuário e o desenvolvedor.</a:t>
            </a:r>
          </a:p>
          <a:p>
            <a:pPr>
              <a:buSzPct val="100000"/>
            </a:pPr>
            <a:r>
              <a:rPr lang="pt-BR" sz="3200" b="1" dirty="0">
                <a:cs typeface="Courier New" panose="02070309020205020404" pitchFamily="49" charset="0"/>
              </a:rPr>
              <a:t>Especialização-Generalização de Atores e Casos de Uso:</a:t>
            </a:r>
            <a:endParaRPr lang="pt-BR" sz="3200" dirty="0">
              <a:cs typeface="Courier New" panose="02070309020205020404" pitchFamily="49" charset="0"/>
            </a:endParaRPr>
          </a:p>
          <a:p>
            <a:pPr>
              <a:buSzPct val="100000"/>
            </a:pPr>
            <a:r>
              <a:rPr lang="pt-BR" sz="3200" dirty="0">
                <a:cs typeface="Courier New" panose="02070309020205020404" pitchFamily="49" charset="0"/>
              </a:rPr>
              <a:t>Os relacionamentos de especialização-generalização podem ocorrer entre dois atores e entre dois casos de uso. Esses relacionamentos são representados por setas com pontas triangulares vazadas, que indicam o sentido da generalização; o sentido oposto é o da especialização.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162</a:t>
            </a:fld>
            <a:endParaRPr lang="pt-BR" dirty="0"/>
          </a:p>
        </p:txBody>
      </p:sp>
    </p:spTree>
    <p:extLst>
      <p:ext uri="{BB962C8B-B14F-4D97-AF65-F5344CB8AC3E}">
        <p14:creationId xmlns:p14="http://schemas.microsoft.com/office/powerpoint/2010/main" val="168884066"/>
      </p:ext>
    </p:extLst>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b="1" dirty="0">
                <a:cs typeface="Courier New" panose="02070309020205020404" pitchFamily="49" charset="0"/>
              </a:rPr>
              <a:t>Especialização-Generalização de Atores e Casos de Uso:</a:t>
            </a:r>
            <a:endParaRPr lang="pt-BR" sz="3200" dirty="0">
              <a:cs typeface="Courier New" panose="02070309020205020404" pitchFamily="49" charset="0"/>
            </a:endParaRPr>
          </a:p>
          <a:p>
            <a:pPr>
              <a:buSzPct val="100000"/>
            </a:pPr>
            <a:r>
              <a:rPr lang="pt-BR" sz="3200" dirty="0">
                <a:cs typeface="Courier New" panose="02070309020205020404" pitchFamily="49" charset="0"/>
              </a:rPr>
              <a:t>Muitos atores podem interpretar o mesmo papel em um determinado caso de </a:t>
            </a:r>
            <a:br>
              <a:rPr lang="pt-BR" sz="3200" dirty="0">
                <a:cs typeface="Courier New" panose="02070309020205020404" pitchFamily="49" charset="0"/>
              </a:rPr>
            </a:br>
            <a:r>
              <a:rPr lang="pt-BR" sz="3200" dirty="0">
                <a:cs typeface="Courier New" panose="02070309020205020404" pitchFamily="49" charset="0"/>
              </a:rPr>
              <a:t>uso. A figura ao lado ilustra a situação em que o ator Gerente de Vendas </a:t>
            </a:r>
            <a:br>
              <a:rPr lang="pt-BR" sz="3200" dirty="0">
                <a:cs typeface="Courier New" panose="02070309020205020404" pitchFamily="49" charset="0"/>
              </a:rPr>
            </a:br>
            <a:r>
              <a:rPr lang="pt-BR" sz="3200" dirty="0">
                <a:cs typeface="Courier New" panose="02070309020205020404" pitchFamily="49" charset="0"/>
              </a:rPr>
              <a:t>aprova financiamentos, mas também pode atuar como Vendedor, vendendo </a:t>
            </a:r>
            <a:br>
              <a:rPr lang="pt-BR" sz="3200" dirty="0">
                <a:cs typeface="Courier New" panose="02070309020205020404" pitchFamily="49" charset="0"/>
              </a:rPr>
            </a:br>
            <a:r>
              <a:rPr lang="pt-BR" sz="3200" dirty="0">
                <a:cs typeface="Courier New" panose="02070309020205020404" pitchFamily="49" charset="0"/>
              </a:rPr>
              <a:t>automóveis.</a:t>
            </a:r>
          </a:p>
          <a:p>
            <a:pPr>
              <a:buSzPct val="100000"/>
            </a:pPr>
            <a:r>
              <a:rPr lang="pt-BR" sz="3200" dirty="0">
                <a:cs typeface="Courier New" panose="02070309020205020404" pitchFamily="49" charset="0"/>
              </a:rPr>
              <a:t>De fato, um gerente de vendas vai querer atuar como um vendedor (e ganhar </a:t>
            </a:r>
            <a:br>
              <a:rPr lang="pt-BR" sz="3200" dirty="0">
                <a:cs typeface="Courier New" panose="02070309020205020404" pitchFamily="49" charset="0"/>
              </a:rPr>
            </a:br>
            <a:r>
              <a:rPr lang="pt-BR" sz="3200" dirty="0">
                <a:cs typeface="Courier New" panose="02070309020205020404" pitchFamily="49" charset="0"/>
              </a:rPr>
              <a:t>toda a comissão pela venda) quando, por exemplo, um cliente antigo seu </a:t>
            </a:r>
            <a:br>
              <a:rPr lang="pt-BR" sz="3200" dirty="0">
                <a:cs typeface="Courier New" panose="02070309020205020404" pitchFamily="49" charset="0"/>
              </a:rPr>
            </a:br>
            <a:r>
              <a:rPr lang="pt-BR" sz="3200" dirty="0">
                <a:cs typeface="Courier New" panose="02070309020205020404" pitchFamily="49" charset="0"/>
              </a:rPr>
              <a:t>chega à loja de automóveis para trocar os cinco automóveis Mercedes-Benz </a:t>
            </a:r>
            <a:br>
              <a:rPr lang="pt-BR" sz="3200" dirty="0">
                <a:cs typeface="Courier New" panose="02070309020205020404" pitchFamily="49" charset="0"/>
              </a:rPr>
            </a:br>
            <a:r>
              <a:rPr lang="pt-BR" sz="3200" dirty="0">
                <a:cs typeface="Courier New" panose="02070309020205020404" pitchFamily="49" charset="0"/>
              </a:rPr>
              <a:t>da família, como costumeiramente faz todo início de ano.</a:t>
            </a:r>
          </a:p>
          <a:p>
            <a:pPr>
              <a:buSzPct val="100000"/>
            </a:pPr>
            <a:r>
              <a:rPr lang="pt-BR" sz="3200" dirty="0">
                <a:cs typeface="Courier New" panose="02070309020205020404" pitchFamily="49" charset="0"/>
              </a:rPr>
              <a:t>Essas participações específicas, por sinal, são as diferenças de comportamento dos atores que justificam suas especializações. Isso quer dizer que o modelo da figura ao lado só se justifica se houver pelo menos um caso de uso associado a Gerente de Vendas.</a:t>
            </a:r>
          </a:p>
          <a:p>
            <a:pPr>
              <a:buSzPct val="100000"/>
            </a:pPr>
            <a:r>
              <a:rPr lang="pt-BR" sz="3200" dirty="0">
                <a:cs typeface="Courier New" panose="02070309020205020404" pitchFamily="49" charset="0"/>
              </a:rPr>
              <a:t>Note que a recíproca não é verdadeira, ou seja, um vendedor não poderia entrar no sistema para registrar a aprovação de um financiamento.</a:t>
            </a:r>
          </a:p>
          <a:p>
            <a:pPr>
              <a:buSzPct val="100000"/>
            </a:pPr>
            <a:r>
              <a:rPr lang="pt-BR" sz="3200" b="1" dirty="0">
                <a:cs typeface="Courier New" panose="02070309020205020404" pitchFamily="49" charset="0"/>
              </a:rPr>
              <a:t>ATENÇÃO:</a:t>
            </a:r>
            <a:r>
              <a:rPr lang="pt-BR" sz="3200" dirty="0">
                <a:cs typeface="Courier New" panose="02070309020205020404" pitchFamily="49" charset="0"/>
              </a:rPr>
              <a:t> Especializações-generalizações de atores são os únicos relacionamentos possíveis entre atores em um diagrama de casos de uso.</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163</a:t>
            </a:fld>
            <a:endParaRPr lang="pt-BR" dirty="0"/>
          </a:p>
        </p:txBody>
      </p:sp>
      <p:pic>
        <p:nvPicPr>
          <p:cNvPr id="3" name="Imagem 2">
            <a:extLst>
              <a:ext uri="{FF2B5EF4-FFF2-40B4-BE49-F238E27FC236}">
                <a16:creationId xmlns:a16="http://schemas.microsoft.com/office/drawing/2014/main" id="{CE11C63C-B68F-406F-96F7-A7AF3B87E3E3}"/>
              </a:ext>
            </a:extLst>
          </p:cNvPr>
          <p:cNvPicPr>
            <a:picLocks noChangeAspect="1"/>
          </p:cNvPicPr>
          <p:nvPr/>
        </p:nvPicPr>
        <p:blipFill>
          <a:blip r:embed="rId3"/>
          <a:stretch>
            <a:fillRect/>
          </a:stretch>
        </p:blipFill>
        <p:spPr>
          <a:xfrm>
            <a:off x="16106532" y="2182981"/>
            <a:ext cx="6518030" cy="5502808"/>
          </a:xfrm>
          <a:prstGeom prst="rect">
            <a:avLst/>
          </a:prstGeom>
        </p:spPr>
      </p:pic>
    </p:spTree>
    <p:extLst>
      <p:ext uri="{BB962C8B-B14F-4D97-AF65-F5344CB8AC3E}">
        <p14:creationId xmlns:p14="http://schemas.microsoft.com/office/powerpoint/2010/main" val="3476357580"/>
      </p:ext>
    </p:extLst>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b="1" dirty="0">
                <a:cs typeface="Courier New" panose="02070309020205020404" pitchFamily="49" charset="0"/>
              </a:rPr>
              <a:t>Especialização-Generalização de Atores e Casos de Uso:</a:t>
            </a:r>
            <a:endParaRPr lang="pt-BR" sz="3200" dirty="0">
              <a:cs typeface="Courier New" panose="02070309020205020404" pitchFamily="49" charset="0"/>
            </a:endParaRPr>
          </a:p>
          <a:p>
            <a:pPr>
              <a:buSzPct val="100000"/>
            </a:pPr>
            <a:r>
              <a:rPr lang="pt-BR" sz="3200" dirty="0">
                <a:cs typeface="Courier New" panose="02070309020205020404" pitchFamily="49" charset="0"/>
              </a:rPr>
              <a:t>A figura ao lado ilustra uma situação em que o vendedor </a:t>
            </a:r>
            <a:br>
              <a:rPr lang="pt-BR" sz="3200" dirty="0">
                <a:cs typeface="Courier New" panose="02070309020205020404" pitchFamily="49" charset="0"/>
              </a:rPr>
            </a:br>
            <a:r>
              <a:rPr lang="pt-BR" sz="3200" dirty="0">
                <a:cs typeface="Courier New" panose="02070309020205020404" pitchFamily="49" charset="0"/>
              </a:rPr>
              <a:t>registra a venda de um automóvel; esse processo pode ser </a:t>
            </a:r>
            <a:br>
              <a:rPr lang="pt-BR" sz="3200" dirty="0">
                <a:cs typeface="Courier New" panose="02070309020205020404" pitchFamily="49" charset="0"/>
              </a:rPr>
            </a:br>
            <a:r>
              <a:rPr lang="pt-BR" sz="3200" dirty="0">
                <a:cs typeface="Courier New" panose="02070309020205020404" pitchFamily="49" charset="0"/>
              </a:rPr>
              <a:t>feito de três maneiras ligeiramente diferentes:</a:t>
            </a:r>
          </a:p>
          <a:p>
            <a:pPr lvl="1">
              <a:buSzPct val="100000"/>
            </a:pPr>
            <a:r>
              <a:rPr lang="pt-BR" sz="2800" dirty="0">
                <a:cs typeface="Courier New" panose="02070309020205020404" pitchFamily="49" charset="0"/>
              </a:rPr>
              <a:t>Para o caso em que o limite de crédito do comprador se encontra </a:t>
            </a:r>
            <a:br>
              <a:rPr lang="pt-BR" sz="2800" dirty="0">
                <a:cs typeface="Courier New" panose="02070309020205020404" pitchFamily="49" charset="0"/>
              </a:rPr>
            </a:br>
            <a:r>
              <a:rPr lang="pt-BR" sz="2800" dirty="0">
                <a:cs typeface="Courier New" panose="02070309020205020404" pitchFamily="49" charset="0"/>
              </a:rPr>
              <a:t>ultrapassado (caso de uso Registrar Venda de Automóvel – Cliente </a:t>
            </a:r>
            <a:br>
              <a:rPr lang="pt-BR" sz="2800" dirty="0">
                <a:cs typeface="Courier New" panose="02070309020205020404" pitchFamily="49" charset="0"/>
              </a:rPr>
            </a:br>
            <a:r>
              <a:rPr lang="pt-BR" sz="2800" dirty="0">
                <a:cs typeface="Courier New" panose="02070309020205020404" pitchFamily="49" charset="0"/>
              </a:rPr>
              <a:t>Com Limite de Crédito Atingido);</a:t>
            </a:r>
          </a:p>
          <a:p>
            <a:pPr lvl="1">
              <a:buSzPct val="100000"/>
            </a:pPr>
            <a:r>
              <a:rPr lang="pt-BR" sz="2800" dirty="0">
                <a:cs typeface="Courier New" panose="02070309020205020404" pitchFamily="49" charset="0"/>
              </a:rPr>
              <a:t>Para o caso em que o cliente é um cliente habitual (caso de uso </a:t>
            </a:r>
            <a:br>
              <a:rPr lang="pt-BR" sz="2800" dirty="0">
                <a:cs typeface="Courier New" panose="02070309020205020404" pitchFamily="49" charset="0"/>
              </a:rPr>
            </a:br>
            <a:r>
              <a:rPr lang="pt-BR" sz="2800" dirty="0">
                <a:cs typeface="Courier New" panose="02070309020205020404" pitchFamily="49" charset="0"/>
              </a:rPr>
              <a:t>Registrar Venda de Automóvel – Cliente Habitual);</a:t>
            </a:r>
          </a:p>
          <a:p>
            <a:pPr lvl="1">
              <a:buSzPct val="100000"/>
            </a:pPr>
            <a:r>
              <a:rPr lang="pt-BR" sz="2800" dirty="0">
                <a:cs typeface="Courier New" panose="02070309020205020404" pitchFamily="49" charset="0"/>
              </a:rPr>
              <a:t>Para o caso em que ocorre o processo básico, normal, que corresponde ao caso de uso base Registrar Venda de Automóvel. Esse caso de uso é chamado de caso de uso base.</a:t>
            </a:r>
          </a:p>
          <a:p>
            <a:pPr>
              <a:buSzPct val="100000"/>
            </a:pPr>
            <a:r>
              <a:rPr lang="pt-BR" sz="3200" dirty="0">
                <a:cs typeface="Courier New" panose="02070309020205020404" pitchFamily="49" charset="0"/>
              </a:rPr>
              <a:t>A especialização de um caso de uso significa, portanto, que o caso de uso que especializa (por exemplo, o caso de uso Registrar Venda de Automóvel – Cliente Com Limite de Crédito Atingido) é um pouco diferente do caso de uso especializado (o caso de uso Registrar Venda de Automóvel), podendo acrescentar ou remover passos deste.</a:t>
            </a:r>
          </a:p>
          <a:p>
            <a:pPr>
              <a:buSzPct val="100000"/>
            </a:pPr>
            <a:r>
              <a:rPr lang="pt-BR" sz="3200" dirty="0">
                <a:cs typeface="Courier New" panose="02070309020205020404" pitchFamily="49" charset="0"/>
              </a:rPr>
              <a:t>O processo de venda de automóvel para clientes com limite de crédito atingido é realizado com base no processo básico para clientes que compram a crédito, possivelmente demandando outras informações do cliente, outras garantias e a anuência do gerente de vendas. O processo de venda para um cliente habitual possivelmente altera o prazo de entrega e agiliza o processo de coleta de informações do cliente.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164</a:t>
            </a:fld>
            <a:endParaRPr lang="pt-BR" dirty="0"/>
          </a:p>
        </p:txBody>
      </p:sp>
      <p:pic>
        <p:nvPicPr>
          <p:cNvPr id="6" name="Imagem 5">
            <a:extLst>
              <a:ext uri="{FF2B5EF4-FFF2-40B4-BE49-F238E27FC236}">
                <a16:creationId xmlns:a16="http://schemas.microsoft.com/office/drawing/2014/main" id="{20A91218-452B-48F5-BAEE-569DF63D30E6}"/>
              </a:ext>
            </a:extLst>
          </p:cNvPr>
          <p:cNvPicPr>
            <a:picLocks noChangeAspect="1"/>
          </p:cNvPicPr>
          <p:nvPr/>
        </p:nvPicPr>
        <p:blipFill>
          <a:blip r:embed="rId3"/>
          <a:stretch>
            <a:fillRect/>
          </a:stretch>
        </p:blipFill>
        <p:spPr>
          <a:xfrm>
            <a:off x="13108329" y="2553728"/>
            <a:ext cx="9798560" cy="4952880"/>
          </a:xfrm>
          <a:prstGeom prst="rect">
            <a:avLst/>
          </a:prstGeom>
        </p:spPr>
      </p:pic>
    </p:spTree>
    <p:extLst>
      <p:ext uri="{BB962C8B-B14F-4D97-AF65-F5344CB8AC3E}">
        <p14:creationId xmlns:p14="http://schemas.microsoft.com/office/powerpoint/2010/main" val="4245471750"/>
      </p:ext>
    </p:extLst>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b="1" dirty="0">
                <a:cs typeface="Courier New" panose="02070309020205020404" pitchFamily="49" charset="0"/>
              </a:rPr>
              <a:t>Inclusão de um Caso de Uso em Outro:</a:t>
            </a:r>
          </a:p>
          <a:p>
            <a:pPr>
              <a:buSzPct val="100000"/>
            </a:pPr>
            <a:r>
              <a:rPr lang="pt-BR" sz="3200" dirty="0">
                <a:cs typeface="Courier New" panose="02070309020205020404" pitchFamily="49" charset="0"/>
              </a:rPr>
              <a:t>Inclusão é um relacionamento somente usado entre dois casos de uso. Uma inclusão ocorre em um caso de uso quando é necessária a invocação do comportamento especificado em outro; em determinado momento da especificação de um processo "se chama" (se faz referência a) o outro.</a:t>
            </a:r>
          </a:p>
          <a:p>
            <a:pPr>
              <a:buSzPct val="100000"/>
            </a:pPr>
            <a:r>
              <a:rPr lang="pt-BR" sz="3200" dirty="0">
                <a:cs typeface="Courier New" panose="02070309020205020404" pitchFamily="49" charset="0"/>
              </a:rPr>
              <a:t>Uma inclusão se faz necessária quando se tem um conjunto relevante de ações que é comum a dois ou mais casos de uso. Nesse caso, se fatora esse comportamento em um novo caso de uso, ou seja, se retira dos casos de uso esse conjunto de passos que é repetido, colocando-o em um caso de uso à parte.</a:t>
            </a:r>
          </a:p>
          <a:p>
            <a:pPr>
              <a:buSzPct val="100000"/>
            </a:pPr>
            <a:r>
              <a:rPr lang="pt-BR" sz="3200" dirty="0">
                <a:cs typeface="Courier New" panose="02070309020205020404" pitchFamily="49" charset="0"/>
              </a:rPr>
              <a:t>A figura ao lado ilustra uma situação em que determinado restaurante opera de formas diferentes no almoço e na janta: no almoço ele oferece refeição por quilo e à noite a refeição é </a:t>
            </a:r>
            <a:br>
              <a:rPr lang="pt-BR" sz="3200" dirty="0">
                <a:cs typeface="Courier New" panose="02070309020205020404" pitchFamily="49" charset="0"/>
              </a:rPr>
            </a:br>
            <a:r>
              <a:rPr lang="pt-BR" sz="3200" dirty="0">
                <a:cs typeface="Courier New" panose="02070309020205020404" pitchFamily="49" charset="0"/>
              </a:rPr>
              <a:t>oferecida à </a:t>
            </a:r>
            <a:r>
              <a:rPr lang="pt-BR" sz="3200" dirty="0" err="1">
                <a:cs typeface="Courier New" panose="02070309020205020404" pitchFamily="49" charset="0"/>
              </a:rPr>
              <a:t>la</a:t>
            </a:r>
            <a:r>
              <a:rPr lang="pt-BR" sz="3200" dirty="0">
                <a:cs typeface="Courier New" panose="02070309020205020404" pitchFamily="49" charset="0"/>
              </a:rPr>
              <a:t> carte. Existe um conjunto de ações comum a ambos </a:t>
            </a:r>
            <a:br>
              <a:rPr lang="pt-BR" sz="3200" dirty="0">
                <a:cs typeface="Courier New" panose="02070309020205020404" pitchFamily="49" charset="0"/>
              </a:rPr>
            </a:br>
            <a:r>
              <a:rPr lang="pt-BR" sz="3200" dirty="0">
                <a:cs typeface="Courier New" panose="02070309020205020404" pitchFamily="49" charset="0"/>
              </a:rPr>
              <a:t>os casos de uso, que ocorrem obrigatoriamente e de forma idêntica </a:t>
            </a:r>
            <a:br>
              <a:rPr lang="pt-BR" sz="3200" dirty="0">
                <a:cs typeface="Courier New" panose="02070309020205020404" pitchFamily="49" charset="0"/>
              </a:rPr>
            </a:br>
            <a:r>
              <a:rPr lang="pt-BR" sz="3200" dirty="0">
                <a:cs typeface="Courier New" panose="02070309020205020404" pitchFamily="49" charset="0"/>
              </a:rPr>
              <a:t>segundo as regras do restaurante: o pagamento pela refeição.</a:t>
            </a:r>
          </a:p>
          <a:p>
            <a:pPr>
              <a:buSzPct val="100000"/>
            </a:pPr>
            <a:r>
              <a:rPr lang="pt-BR" sz="3200" dirty="0">
                <a:cs typeface="Courier New" panose="02070309020205020404" pitchFamily="49" charset="0"/>
              </a:rPr>
              <a:t>O pagamento da conta, em geral, não é um processo trivial, pois </a:t>
            </a:r>
            <a:br>
              <a:rPr lang="pt-BR" sz="3200" dirty="0">
                <a:cs typeface="Courier New" panose="02070309020205020404" pitchFamily="49" charset="0"/>
              </a:rPr>
            </a:br>
            <a:r>
              <a:rPr lang="pt-BR" sz="3200" dirty="0">
                <a:cs typeface="Courier New" panose="02070309020205020404" pitchFamily="49" charset="0"/>
              </a:rPr>
              <a:t>envolve a escolha do meio de pagamento e o cumprimento das </a:t>
            </a:r>
            <a:br>
              <a:rPr lang="pt-BR" sz="3200" dirty="0">
                <a:cs typeface="Courier New" panose="02070309020205020404" pitchFamily="49" charset="0"/>
              </a:rPr>
            </a:br>
            <a:r>
              <a:rPr lang="pt-BR" sz="3200" dirty="0">
                <a:cs typeface="Courier New" panose="02070309020205020404" pitchFamily="49" charset="0"/>
              </a:rPr>
              <a:t>formalidades correspondentes. Não ser trivial significa demandar um </a:t>
            </a:r>
            <a:br>
              <a:rPr lang="pt-BR" sz="3200" dirty="0">
                <a:cs typeface="Courier New" panose="02070309020205020404" pitchFamily="49" charset="0"/>
              </a:rPr>
            </a:br>
            <a:r>
              <a:rPr lang="pt-BR" sz="3200" dirty="0">
                <a:cs typeface="Courier New" panose="02070309020205020404" pitchFamily="49" charset="0"/>
              </a:rPr>
              <a:t>número relevante de passos  para a sua especificação, o que </a:t>
            </a:r>
            <a:br>
              <a:rPr lang="pt-BR" sz="3200" dirty="0">
                <a:cs typeface="Courier New" panose="02070309020205020404" pitchFamily="49" charset="0"/>
              </a:rPr>
            </a:br>
            <a:r>
              <a:rPr lang="pt-BR" sz="3200" dirty="0">
                <a:cs typeface="Courier New" panose="02070309020205020404" pitchFamily="49" charset="0"/>
              </a:rPr>
              <a:t>justifica a criação de um caso de uso para representá-lo no </a:t>
            </a:r>
            <a:br>
              <a:rPr lang="pt-BR" sz="3200" dirty="0">
                <a:cs typeface="Courier New" panose="02070309020205020404" pitchFamily="49" charset="0"/>
              </a:rPr>
            </a:br>
            <a:r>
              <a:rPr lang="pt-BR" sz="3200" dirty="0">
                <a:cs typeface="Courier New" panose="02070309020205020404" pitchFamily="49" charset="0"/>
              </a:rPr>
              <a:t>diagrama.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165</a:t>
            </a:fld>
            <a:endParaRPr lang="pt-BR" dirty="0"/>
          </a:p>
        </p:txBody>
      </p:sp>
      <p:pic>
        <p:nvPicPr>
          <p:cNvPr id="3" name="Imagem 2">
            <a:extLst>
              <a:ext uri="{FF2B5EF4-FFF2-40B4-BE49-F238E27FC236}">
                <a16:creationId xmlns:a16="http://schemas.microsoft.com/office/drawing/2014/main" id="{3CE6FB2D-DD58-48C1-98E5-14F002680EE3}"/>
              </a:ext>
            </a:extLst>
          </p:cNvPr>
          <p:cNvPicPr>
            <a:picLocks noChangeAspect="1"/>
          </p:cNvPicPr>
          <p:nvPr/>
        </p:nvPicPr>
        <p:blipFill>
          <a:blip r:embed="rId3"/>
          <a:stretch>
            <a:fillRect/>
          </a:stretch>
        </p:blipFill>
        <p:spPr>
          <a:xfrm>
            <a:off x="14166312" y="7430313"/>
            <a:ext cx="8799656" cy="5713804"/>
          </a:xfrm>
          <a:prstGeom prst="rect">
            <a:avLst/>
          </a:prstGeom>
        </p:spPr>
      </p:pic>
    </p:spTree>
    <p:extLst>
      <p:ext uri="{BB962C8B-B14F-4D97-AF65-F5344CB8AC3E}">
        <p14:creationId xmlns:p14="http://schemas.microsoft.com/office/powerpoint/2010/main" val="4049122488"/>
      </p:ext>
    </p:extLst>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b="1" dirty="0">
                <a:cs typeface="Courier New" panose="02070309020205020404" pitchFamily="49" charset="0"/>
              </a:rPr>
              <a:t>Inclusão de um Caso de Uso em Outro:</a:t>
            </a:r>
          </a:p>
          <a:p>
            <a:pPr>
              <a:buSzPct val="100000"/>
            </a:pPr>
            <a:r>
              <a:rPr lang="pt-BR" sz="3200" dirty="0">
                <a:cs typeface="Courier New" panose="02070309020205020404" pitchFamily="49" charset="0"/>
              </a:rPr>
              <a:t>Outro aspecto importante é que o pagamento da conta é obrigatório, no almoço e no jantar... Pelo menos nesse restaurante, pois a inclusão está associada à obrigatoriedade; se o pagamento fosse facultativo, por alguma razão ou forma (se a despesa pudesse ser "pendurada" ou "deixada pra lá", por exemplo), não seria uma inclusão, e sim uma extensão.</a:t>
            </a:r>
          </a:p>
          <a:p>
            <a:pPr>
              <a:buSzPct val="100000"/>
            </a:pPr>
            <a:r>
              <a:rPr lang="pt-BR" sz="3200" b="1" dirty="0">
                <a:cs typeface="Courier New" panose="02070309020205020404" pitchFamily="49" charset="0"/>
              </a:rPr>
              <a:t>Extensão de um Caso de Uso por Outro:</a:t>
            </a:r>
            <a:endParaRPr lang="pt-BR" sz="3200" dirty="0">
              <a:cs typeface="Courier New" panose="02070309020205020404" pitchFamily="49" charset="0"/>
            </a:endParaRPr>
          </a:p>
          <a:p>
            <a:pPr>
              <a:buSzPct val="100000"/>
            </a:pPr>
            <a:r>
              <a:rPr lang="pt-BR" sz="3200" dirty="0">
                <a:cs typeface="Courier New" panose="02070309020205020404" pitchFamily="49" charset="0"/>
              </a:rPr>
              <a:t>A extensão também é um relacionamento que só ocorre entre dois casos de uso. Extensões são essencialmente generalizações, só que possuem regras mais explícitas. Quando tratamos de generalizações/especializações, mencionamos que elas não perduram por muito tempo no ciclo de modelagem porque, mais cedo ou mais tarde, precisamos especificar as diferenças entre as especializações e entre elas e o caso de uso base, sob pena do nosso modelo ficar incompleto. É recomendado que se use extensão "quando você estiver descrevendo uma variação do comportamento normal de um caso de uso e deseja utilizar a forma mais controlada". Essa forma mais controlada é feita especificando-se pontos de extensão, que não veremos neste texto. Cremos que modelar extensões sem os pontos de extensão, ao invés de generalizações, seja suficiente para cumprir os objetivos da modelagem de casos de uso no nível conceitual.</a:t>
            </a:r>
          </a:p>
          <a:p>
            <a:pPr>
              <a:buSzPct val="100000"/>
            </a:pPr>
            <a:r>
              <a:rPr lang="pt-BR" sz="3200" dirty="0">
                <a:cs typeface="Courier New" panose="02070309020205020404" pitchFamily="49" charset="0"/>
              </a:rPr>
              <a:t>A extensão também significa a invocação de um caso de uso por outro, mas difere da inclusão na situação em que, de acordo com as regras do negócio, a invocação feita ao outro caso de uso não ocorre obrigatoriamente. Difere ainda porque a invocação ocorre no sentido inverso da seta.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166</a:t>
            </a:fld>
            <a:endParaRPr lang="pt-BR" dirty="0"/>
          </a:p>
        </p:txBody>
      </p:sp>
    </p:spTree>
    <p:extLst>
      <p:ext uri="{BB962C8B-B14F-4D97-AF65-F5344CB8AC3E}">
        <p14:creationId xmlns:p14="http://schemas.microsoft.com/office/powerpoint/2010/main" val="305499279"/>
      </p:ext>
    </p:extLst>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b="1" dirty="0">
                <a:cs typeface="Courier New" panose="02070309020205020404" pitchFamily="49" charset="0"/>
              </a:rPr>
              <a:t>Extensão de um Caso de Uso por Outro:</a:t>
            </a:r>
            <a:endParaRPr lang="pt-BR" sz="3200" dirty="0">
              <a:cs typeface="Courier New" panose="02070309020205020404" pitchFamily="49" charset="0"/>
            </a:endParaRPr>
          </a:p>
          <a:p>
            <a:pPr>
              <a:buSzPct val="100000"/>
            </a:pPr>
            <a:r>
              <a:rPr lang="pt-BR" sz="3200" dirty="0">
                <a:cs typeface="Courier New" panose="02070309020205020404" pitchFamily="49" charset="0"/>
              </a:rPr>
              <a:t>Voltando à situação ilustrada pelo último exemplo, imagine a </a:t>
            </a:r>
            <a:br>
              <a:rPr lang="pt-BR" sz="3200" dirty="0">
                <a:cs typeface="Courier New" panose="02070309020205020404" pitchFamily="49" charset="0"/>
              </a:rPr>
            </a:br>
            <a:r>
              <a:rPr lang="pt-BR" sz="3200" dirty="0">
                <a:cs typeface="Courier New" panose="02070309020205020404" pitchFamily="49" charset="0"/>
              </a:rPr>
              <a:t>situação em que o restaurante faz promoções para os almoços,</a:t>
            </a:r>
            <a:br>
              <a:rPr lang="pt-BR" sz="3200" dirty="0">
                <a:cs typeface="Courier New" panose="02070309020205020404" pitchFamily="49" charset="0"/>
              </a:rPr>
            </a:br>
            <a:r>
              <a:rPr lang="pt-BR" sz="3200" dirty="0">
                <a:cs typeface="Courier New" panose="02070309020205020404" pitchFamily="49" charset="0"/>
              </a:rPr>
              <a:t>de modo que os clientes habituais não pagam a refeição a cada </a:t>
            </a:r>
            <a:br>
              <a:rPr lang="pt-BR" sz="3200" dirty="0">
                <a:cs typeface="Courier New" panose="02070309020205020404" pitchFamily="49" charset="0"/>
              </a:rPr>
            </a:br>
            <a:r>
              <a:rPr lang="pt-BR" sz="3200" dirty="0">
                <a:cs typeface="Courier New" panose="02070309020205020404" pitchFamily="49" charset="0"/>
              </a:rPr>
              <a:t>determinado número de idas ao restaurante. Isso significa que, </a:t>
            </a:r>
            <a:br>
              <a:rPr lang="pt-BR" sz="3200" dirty="0">
                <a:cs typeface="Courier New" panose="02070309020205020404" pitchFamily="49" charset="0"/>
              </a:rPr>
            </a:br>
            <a:r>
              <a:rPr lang="pt-BR" sz="3200" dirty="0">
                <a:cs typeface="Courier New" panose="02070309020205020404" pitchFamily="49" charset="0"/>
              </a:rPr>
              <a:t>de acordo com as regras do restaurante, o pagamento pelo </a:t>
            </a:r>
            <a:br>
              <a:rPr lang="pt-BR" sz="3200" dirty="0">
                <a:cs typeface="Courier New" panose="02070309020205020404" pitchFamily="49" charset="0"/>
              </a:rPr>
            </a:br>
            <a:r>
              <a:rPr lang="pt-BR" sz="3200" dirty="0">
                <a:cs typeface="Courier New" panose="02070309020205020404" pitchFamily="49" charset="0"/>
              </a:rPr>
              <a:t>almoço pode não ocorrer. Nesse caso, o modelo fica conforme </a:t>
            </a:r>
            <a:br>
              <a:rPr lang="pt-BR" sz="3200" dirty="0">
                <a:cs typeface="Courier New" panose="02070309020205020404" pitchFamily="49" charset="0"/>
              </a:rPr>
            </a:br>
            <a:r>
              <a:rPr lang="pt-BR" sz="3200" dirty="0">
                <a:cs typeface="Courier New" panose="02070309020205020404" pitchFamily="49" charset="0"/>
              </a:rPr>
              <a:t>ilustra a figura ao lado (lê-se Pagar Conta estende Almoçar no </a:t>
            </a:r>
            <a:br>
              <a:rPr lang="pt-BR" sz="3200" dirty="0">
                <a:cs typeface="Courier New" panose="02070309020205020404" pitchFamily="49" charset="0"/>
              </a:rPr>
            </a:br>
            <a:r>
              <a:rPr lang="pt-BR" sz="3200" dirty="0">
                <a:cs typeface="Courier New" panose="02070309020205020404" pitchFamily="49" charset="0"/>
              </a:rPr>
              <a:t>Restaurante).</a:t>
            </a:r>
          </a:p>
          <a:p>
            <a:pPr>
              <a:buSzPct val="100000"/>
            </a:pPr>
            <a:r>
              <a:rPr lang="pt-BR" sz="3200" dirty="0">
                <a:cs typeface="Courier New" panose="02070309020205020404" pitchFamily="49" charset="0"/>
              </a:rPr>
              <a:t>Extensão significa que, em determinada posição da execução </a:t>
            </a:r>
            <a:br>
              <a:rPr lang="pt-BR" sz="3200" dirty="0">
                <a:cs typeface="Courier New" panose="02070309020205020404" pitchFamily="49" charset="0"/>
              </a:rPr>
            </a:br>
            <a:r>
              <a:rPr lang="pt-BR" sz="3200" dirty="0">
                <a:cs typeface="Courier New" panose="02070309020205020404" pitchFamily="49" charset="0"/>
              </a:rPr>
              <a:t>da funcionalidade representada pelo caso de uso, outro caso de uso é invocado opcionalmente. O nome extensão significa que o caso de uso invocado estende (aumenta) o caso de uso que invoca, acrescentando novas ações a ele.</a:t>
            </a:r>
          </a:p>
          <a:p>
            <a:pPr>
              <a:buSzPct val="100000"/>
            </a:pPr>
            <a:r>
              <a:rPr lang="pt-BR" sz="3200" dirty="0">
                <a:cs typeface="Courier New" panose="02070309020205020404" pitchFamily="49" charset="0"/>
              </a:rPr>
              <a:t>Fechando a ideia sobre inclusões e extensões, os relacionamentos são sempre lidos no sentido da seta (que é tracejada, segundo a notação). Inclusão significa que o caso de uso apontado pela seta é incluído no caso de uso que o aponta. Extensão significa que o caso de uso que aponta estende (agrega mais passos a) o caso de uso apontado. Adicionalmente, a extensão ocorre opcionalmente e a inclusão ocorre obrigatoriamente, segundo as regras do negócio.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167</a:t>
            </a:fld>
            <a:endParaRPr lang="pt-BR" dirty="0"/>
          </a:p>
        </p:txBody>
      </p:sp>
      <p:pic>
        <p:nvPicPr>
          <p:cNvPr id="3" name="Imagem 2">
            <a:extLst>
              <a:ext uri="{FF2B5EF4-FFF2-40B4-BE49-F238E27FC236}">
                <a16:creationId xmlns:a16="http://schemas.microsoft.com/office/drawing/2014/main" id="{54F4302A-1F80-433D-8E90-D80420C212C7}"/>
              </a:ext>
            </a:extLst>
          </p:cNvPr>
          <p:cNvPicPr>
            <a:picLocks noChangeAspect="1"/>
          </p:cNvPicPr>
          <p:nvPr/>
        </p:nvPicPr>
        <p:blipFill>
          <a:blip r:embed="rId3"/>
          <a:stretch>
            <a:fillRect/>
          </a:stretch>
        </p:blipFill>
        <p:spPr>
          <a:xfrm>
            <a:off x="13340861" y="1883543"/>
            <a:ext cx="9495394" cy="6040596"/>
          </a:xfrm>
          <a:prstGeom prst="rect">
            <a:avLst/>
          </a:prstGeom>
        </p:spPr>
      </p:pic>
    </p:spTree>
    <p:extLst>
      <p:ext uri="{BB962C8B-B14F-4D97-AF65-F5344CB8AC3E}">
        <p14:creationId xmlns:p14="http://schemas.microsoft.com/office/powerpoint/2010/main" val="1687907632"/>
      </p:ext>
    </p:extLst>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Itens </a:t>
            </a:r>
            <a:r>
              <a:rPr lang="pt-BR" dirty="0" err="1"/>
              <a:t>Anotacionais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Na figura ao lado há um novo elemento da notação da UML: o "cartãozinho" com a ponta dobrada, que é usado para colocar comentários, qualquer texto que elucide algum aspecto importante do modelo ou um requisito não  funcional, como, por exemplo, uma restrição.</a:t>
            </a:r>
          </a:p>
          <a:p>
            <a:pPr>
              <a:buSzPct val="100000"/>
            </a:pPr>
            <a:r>
              <a:rPr lang="pt-BR" sz="3200" dirty="0">
                <a:cs typeface="Courier New" panose="02070309020205020404" pitchFamily="49" charset="0"/>
              </a:rPr>
              <a:t>Esse é o chamado item </a:t>
            </a:r>
            <a:r>
              <a:rPr lang="pt-BR" sz="3200" dirty="0" err="1">
                <a:cs typeface="Courier New" panose="02070309020205020404" pitchFamily="49" charset="0"/>
              </a:rPr>
              <a:t>anotacional</a:t>
            </a:r>
            <a:r>
              <a:rPr lang="pt-BR" sz="3200" dirty="0">
                <a:cs typeface="Courier New" panose="02070309020205020404" pitchFamily="49" charset="0"/>
              </a:rPr>
              <a:t> da UML, que é associado ao diagrama ou opcionalmente a um elemento </a:t>
            </a:r>
            <a:br>
              <a:rPr lang="pt-BR" sz="3200" dirty="0">
                <a:cs typeface="Courier New" panose="02070309020205020404" pitchFamily="49" charset="0"/>
              </a:rPr>
            </a:br>
            <a:r>
              <a:rPr lang="pt-BR" sz="3200" dirty="0">
                <a:cs typeface="Courier New" panose="02070309020205020404" pitchFamily="49" charset="0"/>
              </a:rPr>
              <a:t>comentado por meio do segmento de reta tracejado.</a:t>
            </a:r>
          </a:p>
          <a:p>
            <a:pPr>
              <a:buSzPct val="100000"/>
            </a:pPr>
            <a:r>
              <a:rPr lang="pt-BR" sz="3200" dirty="0">
                <a:cs typeface="Courier New" panose="02070309020205020404" pitchFamily="49" charset="0"/>
              </a:rPr>
              <a:t>Qualquer elemento do modelo pode ser associado a um comentário: um ator, um caso de uso, uma associação, uma classe, um objeto, uma atividade, ou seja, itens </a:t>
            </a:r>
            <a:r>
              <a:rPr lang="pt-BR" sz="3200" dirty="0" err="1">
                <a:cs typeface="Courier New" panose="02070309020205020404" pitchFamily="49" charset="0"/>
              </a:rPr>
              <a:t>anotacionais</a:t>
            </a:r>
            <a:r>
              <a:rPr lang="pt-BR" sz="3200" dirty="0">
                <a:cs typeface="Courier New" panose="02070309020205020404" pitchFamily="49" charset="0"/>
              </a:rPr>
              <a:t> podem aparecer em qualquer diagrama da UML.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168</a:t>
            </a:fld>
            <a:endParaRPr lang="pt-BR" dirty="0"/>
          </a:p>
        </p:txBody>
      </p:sp>
      <p:pic>
        <p:nvPicPr>
          <p:cNvPr id="6" name="Imagem 5">
            <a:extLst>
              <a:ext uri="{FF2B5EF4-FFF2-40B4-BE49-F238E27FC236}">
                <a16:creationId xmlns:a16="http://schemas.microsoft.com/office/drawing/2014/main" id="{99F35F32-16A6-4712-B402-F718A52B8572}"/>
              </a:ext>
            </a:extLst>
          </p:cNvPr>
          <p:cNvPicPr>
            <a:picLocks noChangeAspect="1"/>
          </p:cNvPicPr>
          <p:nvPr/>
        </p:nvPicPr>
        <p:blipFill>
          <a:blip r:embed="rId3"/>
          <a:stretch>
            <a:fillRect/>
          </a:stretch>
        </p:blipFill>
        <p:spPr>
          <a:xfrm>
            <a:off x="4613896" y="6858000"/>
            <a:ext cx="15156208" cy="5722596"/>
          </a:xfrm>
          <a:prstGeom prst="rect">
            <a:avLst/>
          </a:prstGeom>
        </p:spPr>
      </p:pic>
    </p:spTree>
    <p:extLst>
      <p:ext uri="{BB962C8B-B14F-4D97-AF65-F5344CB8AC3E}">
        <p14:creationId xmlns:p14="http://schemas.microsoft.com/office/powerpoint/2010/main" val="3286025720"/>
      </p:ext>
    </p:extLst>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r>
              <a:rPr lang="pt-BR" dirty="0">
                <a:hlinkClick r:id="rId7" action="ppaction://hlinksldjump"/>
              </a:rPr>
              <a:t>Conceitos estruturais</a:t>
            </a:r>
            <a:endParaRPr lang="pt-BR" dirty="0"/>
          </a:p>
          <a:p>
            <a:pPr marL="571500" indent="-571500">
              <a:buFont typeface="Arial" panose="020B0604020202020204" pitchFamily="34" charset="0"/>
              <a:buChar char="•"/>
            </a:pPr>
            <a:r>
              <a:rPr lang="pt-BR" dirty="0">
                <a:hlinkClick r:id="rId8" action="ppaction://hlinksldjump"/>
              </a:rPr>
              <a:t>Introdução à UML</a:t>
            </a:r>
            <a:endParaRPr lang="pt-BR" dirty="0"/>
          </a:p>
          <a:p>
            <a:pPr marL="571500" indent="-571500">
              <a:buFont typeface="Arial" panose="020B0604020202020204" pitchFamily="34" charset="0"/>
              <a:buChar char="•"/>
            </a:pPr>
            <a:r>
              <a:rPr lang="pt-BR" dirty="0">
                <a:hlinkClick r:id="rId9" action="ppaction://hlinksldjump"/>
              </a:rPr>
              <a:t>Conceitos relacionais</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29</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Conceitos organizacionais</a:t>
            </a:r>
            <a:endParaRPr lang="pt-BR" dirty="0"/>
          </a:p>
          <a:p>
            <a:pPr marL="571500" indent="-571500">
              <a:buFont typeface="Arial" panose="020B0604020202020204" pitchFamily="34" charset="0"/>
              <a:buChar char="•"/>
            </a:pPr>
            <a:r>
              <a:rPr lang="pt-BR" dirty="0">
                <a:hlinkClick r:id="rId3" action="ppaction://hlinksldjump"/>
              </a:rPr>
              <a:t>Estudo de caso</a:t>
            </a:r>
            <a:endParaRPr lang="pt-BR" dirty="0"/>
          </a:p>
          <a:p>
            <a:pPr marL="571500" indent="-571500">
              <a:buFont typeface="Arial" panose="020B0604020202020204" pitchFamily="34" charset="0"/>
              <a:buChar char="•"/>
            </a:pPr>
            <a:r>
              <a:rPr lang="pt-BR" dirty="0">
                <a:hlinkClick r:id="rId4" action="ppaction://hlinksldjump"/>
              </a:rPr>
              <a:t>UML: Diagramas de Casos de Uso</a:t>
            </a: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3</a:t>
            </a:fld>
            <a:endParaRPr lang="pt-BR"/>
          </a:p>
        </p:txBody>
      </p:sp>
    </p:spTree>
    <p:extLst>
      <p:ext uri="{BB962C8B-B14F-4D97-AF65-F5344CB8AC3E}">
        <p14:creationId xmlns:p14="http://schemas.microsoft.com/office/powerpoint/2010/main" val="290817705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4</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9:20</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58</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59</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67</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74</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estruturais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75</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11289378"/>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Embora a OO tenha vantagens em relação aos paradigmas que a precederam, existe uma desvantagem inicial: ser um modo mais complexo e difícil de se pensar. Isso pode ser atribuído à grande quantidade de conceitos que devem ser assimilados para podermos trabalhar orientado a objetos.</a:t>
            </a:r>
          </a:p>
          <a:p>
            <a:pPr>
              <a:buSzPct val="100000"/>
            </a:pPr>
            <a:r>
              <a:rPr lang="pt-BR" sz="4000" dirty="0">
                <a:cs typeface="Courier New" panose="02070309020205020404" pitchFamily="49" charset="0"/>
              </a:rPr>
              <a:t>Vamos falar de quatro conceitos estruturais principais:</a:t>
            </a:r>
          </a:p>
          <a:p>
            <a:pPr marL="571500" indent="-571500">
              <a:buSzPct val="100000"/>
              <a:buFont typeface="Arial" panose="020B0604020202020204" pitchFamily="34" charset="0"/>
              <a:buChar char="•"/>
            </a:pPr>
            <a:r>
              <a:rPr lang="pt-BR" sz="4000" dirty="0">
                <a:cs typeface="Courier New" panose="02070309020205020404" pitchFamily="49" charset="0"/>
              </a:rPr>
              <a:t>A classe</a:t>
            </a:r>
          </a:p>
          <a:p>
            <a:pPr marL="571500" indent="-571500">
              <a:buSzPct val="100000"/>
              <a:buFont typeface="Arial" panose="020B0604020202020204" pitchFamily="34" charset="0"/>
              <a:buChar char="•"/>
            </a:pPr>
            <a:r>
              <a:rPr lang="pt-BR" sz="4000" dirty="0">
                <a:cs typeface="Courier New" panose="02070309020205020404" pitchFamily="49" charset="0"/>
              </a:rPr>
              <a:t>O atributo</a:t>
            </a:r>
          </a:p>
          <a:p>
            <a:pPr marL="571500" indent="-571500">
              <a:buSzPct val="100000"/>
              <a:buFont typeface="Arial" panose="020B0604020202020204" pitchFamily="34" charset="0"/>
              <a:buChar char="•"/>
            </a:pPr>
            <a:r>
              <a:rPr lang="pt-BR" sz="4000" dirty="0">
                <a:cs typeface="Courier New" panose="02070309020205020404" pitchFamily="49" charset="0"/>
              </a:rPr>
              <a:t>O método</a:t>
            </a:r>
          </a:p>
          <a:p>
            <a:pPr marL="571500" indent="-571500">
              <a:buSzPct val="100000"/>
              <a:buFont typeface="Arial" panose="020B0604020202020204" pitchFamily="34" charset="0"/>
              <a:buChar char="•"/>
            </a:pPr>
            <a:r>
              <a:rPr lang="pt-BR" sz="4000" dirty="0">
                <a:cs typeface="Courier New" panose="02070309020205020404" pitchFamily="49" charset="0"/>
              </a:rPr>
              <a:t>O objeto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76</a:t>
            </a:fld>
            <a:endParaRPr lang="pt-BR"/>
          </a:p>
        </p:txBody>
      </p:sp>
    </p:spTree>
    <p:extLst>
      <p:ext uri="{BB962C8B-B14F-4D97-AF65-F5344CB8AC3E}">
        <p14:creationId xmlns:p14="http://schemas.microsoft.com/office/powerpoint/2010/main" val="197601414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Apesar do paradigma ser nomeado como Orientado a Objetos, tudo começa com a definição de uma classe.</a:t>
            </a:r>
          </a:p>
          <a:p>
            <a:pPr>
              <a:buSzPct val="100000"/>
            </a:pPr>
            <a:r>
              <a:rPr lang="pt-BR" sz="4000" dirty="0">
                <a:cs typeface="Courier New" panose="02070309020205020404" pitchFamily="49" charset="0"/>
              </a:rPr>
              <a:t>Antes mesmo de ser possível manipular objetos, é preciso definir uma classe, pois esta é a unidade inicial e mínima de código na OO. É a partir de classes que futuramente será possível criar objetos.</a:t>
            </a:r>
          </a:p>
          <a:p>
            <a:pPr>
              <a:buSzPct val="100000"/>
            </a:pPr>
            <a:r>
              <a:rPr lang="pt-BR" sz="4000" dirty="0">
                <a:cs typeface="Courier New" panose="02070309020205020404" pitchFamily="49" charset="0"/>
              </a:rPr>
              <a:t>O objetivo de uma classe é definir, servir de base, para o que futuramente será o objeto.</a:t>
            </a:r>
          </a:p>
          <a:p>
            <a:pPr marL="571500" indent="-571500">
              <a:buSzPct val="100000"/>
              <a:buFont typeface="Arial" panose="020B0604020202020204" pitchFamily="34" charset="0"/>
              <a:buChar char="•"/>
            </a:pPr>
            <a:r>
              <a:rPr lang="pt-BR" sz="4000" dirty="0">
                <a:cs typeface="Courier New" panose="02070309020205020404" pitchFamily="49" charset="0"/>
              </a:rPr>
              <a:t>A classe é um “molde” que deverá ser seguido pelos objetos.</a:t>
            </a:r>
          </a:p>
          <a:p>
            <a:pPr>
              <a:buSzPct val="100000"/>
            </a:pPr>
            <a:r>
              <a:rPr lang="pt-BR" sz="4000" dirty="0">
                <a:cs typeface="Courier New" panose="02070309020205020404" pitchFamily="49" charset="0"/>
              </a:rPr>
              <a:t>Uma classe pode ser definida como uma abstração de uma entidade, seja ela física (bola, pessoa, carro, etc.) ou conceitual (viagem, venda, estoque, etc.) do mundo real.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77</a:t>
            </a:fld>
            <a:endParaRPr lang="pt-BR"/>
          </a:p>
        </p:txBody>
      </p:sp>
      <p:graphicFrame>
        <p:nvGraphicFramePr>
          <p:cNvPr id="2" name="Diagrama 1">
            <a:extLst>
              <a:ext uri="{FF2B5EF4-FFF2-40B4-BE49-F238E27FC236}">
                <a16:creationId xmlns:a16="http://schemas.microsoft.com/office/drawing/2014/main" id="{3DA06087-C4AE-4062-9074-FD59B09474FF}"/>
              </a:ext>
            </a:extLst>
          </p:cNvPr>
          <p:cNvGraphicFramePr/>
          <p:nvPr>
            <p:extLst>
              <p:ext uri="{D42A27DB-BD31-4B8C-83A1-F6EECF244321}">
                <p14:modId xmlns:p14="http://schemas.microsoft.com/office/powerpoint/2010/main" val="1113106514"/>
              </p:ext>
            </p:extLst>
          </p:nvPr>
        </p:nvGraphicFramePr>
        <p:xfrm>
          <a:off x="4064000" y="9854549"/>
          <a:ext cx="16256000" cy="3226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189586"/>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nome de uma classe deve representar bem sua finalidade dentro do contexto ao qual ela foi necessária.</a:t>
            </a:r>
          </a:p>
          <a:p>
            <a:pPr marL="571500" indent="-571500">
              <a:buSzPct val="100000"/>
              <a:buFont typeface="Arial" panose="020B0604020202020204" pitchFamily="34" charset="0"/>
              <a:buChar char="•"/>
            </a:pPr>
            <a:r>
              <a:rPr lang="pt-BR" sz="4000" dirty="0">
                <a:cs typeface="Courier New" panose="02070309020205020404" pitchFamily="49" charset="0"/>
              </a:rPr>
              <a:t>Em um sistema de controle hospitalar, podemos ter uma classe chamada </a:t>
            </a:r>
            <a:r>
              <a:rPr lang="pt-BR" sz="4000" b="1" dirty="0">
                <a:cs typeface="Courier New" panose="02070309020205020404" pitchFamily="49" charset="0"/>
              </a:rPr>
              <a:t>Pessoa</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Em um sistema de pondo de vendas (PDV), também temos o conceito de </a:t>
            </a:r>
            <a:r>
              <a:rPr lang="pt-BR" sz="4000" b="1" dirty="0">
                <a:cs typeface="Courier New" panose="02070309020205020404" pitchFamily="49" charset="0"/>
              </a:rPr>
              <a:t>Pessoa</a:t>
            </a:r>
            <a:r>
              <a:rPr lang="pt-BR" sz="4000" dirty="0">
                <a:cs typeface="Courier New" panose="02070309020205020404" pitchFamily="49" charset="0"/>
              </a:rPr>
              <a:t>.</a:t>
            </a:r>
          </a:p>
          <a:p>
            <a:pPr>
              <a:buSzPct val="100000"/>
            </a:pPr>
            <a:r>
              <a:rPr lang="pt-BR" sz="4000" dirty="0">
                <a:cs typeface="Courier New" panose="02070309020205020404" pitchFamily="49" charset="0"/>
              </a:rPr>
              <a:t>Entretanto, nota-se que o termo </a:t>
            </a:r>
            <a:r>
              <a:rPr lang="pt-BR" sz="4000" i="1" dirty="0">
                <a:cs typeface="Courier New" panose="02070309020205020404" pitchFamily="49" charset="0"/>
              </a:rPr>
              <a:t>pessoa</a:t>
            </a:r>
            <a:r>
              <a:rPr lang="pt-BR" sz="4000" dirty="0">
                <a:cs typeface="Courier New" panose="02070309020205020404" pitchFamily="49" charset="0"/>
              </a:rPr>
              <a:t> pode gerar uma ambiguidade, embora esteja correto.</a:t>
            </a:r>
          </a:p>
          <a:p>
            <a:pPr>
              <a:buSzPct val="100000"/>
            </a:pPr>
            <a:r>
              <a:rPr lang="pt-BR" sz="4000" dirty="0">
                <a:cs typeface="Courier New" panose="02070309020205020404" pitchFamily="49" charset="0"/>
              </a:rPr>
              <a:t>Assim, recomenda-se ser mais específico na nomeação das classes, como </a:t>
            </a:r>
            <a:r>
              <a:rPr lang="pt-BR" sz="4000" b="1" dirty="0">
                <a:cs typeface="Courier New" panose="02070309020205020404" pitchFamily="49" charset="0"/>
              </a:rPr>
              <a:t>Médico</a:t>
            </a:r>
            <a:r>
              <a:rPr lang="pt-BR" sz="4000" dirty="0">
                <a:cs typeface="Courier New" panose="02070309020205020404" pitchFamily="49" charset="0"/>
              </a:rPr>
              <a:t>, </a:t>
            </a:r>
            <a:r>
              <a:rPr lang="pt-BR" sz="4000" b="1" dirty="0">
                <a:cs typeface="Courier New" panose="02070309020205020404" pitchFamily="49" charset="0"/>
              </a:rPr>
              <a:t>Paciente</a:t>
            </a:r>
            <a:r>
              <a:rPr lang="pt-BR" sz="4000" dirty="0">
                <a:cs typeface="Courier New" panose="02070309020205020404" pitchFamily="49" charset="0"/>
              </a:rPr>
              <a:t>, </a:t>
            </a:r>
            <a:r>
              <a:rPr lang="pt-BR" sz="4000" b="1" dirty="0">
                <a:cs typeface="Courier New" panose="02070309020205020404" pitchFamily="49" charset="0"/>
              </a:rPr>
              <a:t>Cliente</a:t>
            </a:r>
            <a:r>
              <a:rPr lang="pt-BR" sz="4000" dirty="0">
                <a:cs typeface="Courier New" panose="02070309020205020404" pitchFamily="49" charset="0"/>
              </a:rPr>
              <a:t>, </a:t>
            </a:r>
            <a:r>
              <a:rPr lang="pt-BR" sz="4000" b="1" dirty="0">
                <a:cs typeface="Courier New" panose="02070309020205020404" pitchFamily="49" charset="0"/>
              </a:rPr>
              <a:t>Vendedor</a:t>
            </a:r>
            <a:r>
              <a:rPr lang="pt-BR" sz="4000" dirty="0">
                <a:cs typeface="Courier New" panose="02070309020205020404" pitchFamily="49" charset="0"/>
              </a:rPr>
              <a:t>.</a:t>
            </a:r>
          </a:p>
          <a:p>
            <a:pPr>
              <a:buSzPct val="100000"/>
            </a:pPr>
            <a:r>
              <a:rPr lang="pt-BR" sz="4000" dirty="0">
                <a:cs typeface="Courier New" panose="02070309020205020404" pitchFamily="49" charset="0"/>
              </a:rPr>
              <a:t>Embora possa parecer preciosismo, classes com nomes pobremente definidos podem dificultar o entendimento do código e até levar a erros de utilização. Pense bem antes de nomear uma classe.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78</a:t>
            </a:fld>
            <a:endParaRPr lang="pt-BR"/>
          </a:p>
        </p:txBody>
      </p:sp>
    </p:spTree>
    <p:extLst>
      <p:ext uri="{BB962C8B-B14F-4D97-AF65-F5344CB8AC3E}">
        <p14:creationId xmlns:p14="http://schemas.microsoft.com/office/powerpoint/2010/main" val="364521592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Após o processo inicial de identificar as entidades (classes) que devem ser manipuladas, começa a surgir a necessidade de detalhá-las.</a:t>
            </a:r>
          </a:p>
          <a:p>
            <a:pPr marL="571500" indent="-571500">
              <a:buSzPct val="100000"/>
              <a:buFont typeface="Arial" panose="020B0604020202020204" pitchFamily="34" charset="0"/>
              <a:buChar char="•"/>
            </a:pPr>
            <a:r>
              <a:rPr lang="pt-BR" sz="4000" dirty="0">
                <a:cs typeface="Courier New" panose="02070309020205020404" pitchFamily="49" charset="0"/>
              </a:rPr>
              <a:t>Quais informações devem ser manipuladas através desta classe?</a:t>
            </a:r>
          </a:p>
          <a:p>
            <a:pPr>
              <a:buSzPct val="100000"/>
            </a:pPr>
            <a:r>
              <a:rPr lang="pt-BR" sz="4000" dirty="0">
                <a:cs typeface="Courier New" panose="02070309020205020404" pitchFamily="49" charset="0"/>
              </a:rPr>
              <a:t>Devemos, então, caracterizar as classes definidas. Essas características é que vão definir quais informações as classes poderão armazenar e manipular. Na OO, estas características e informações são denominadas de </a:t>
            </a:r>
            <a:r>
              <a:rPr lang="pt-BR" sz="4000" b="1" dirty="0">
                <a:cs typeface="Courier New" panose="02070309020205020404" pitchFamily="49" charset="0"/>
              </a:rPr>
              <a:t>atributo</a:t>
            </a:r>
            <a:r>
              <a:rPr lang="pt-BR" sz="4000" dirty="0">
                <a:cs typeface="Courier New" panose="02070309020205020404" pitchFamily="49" charset="0"/>
              </a:rPr>
              <a:t>.</a:t>
            </a:r>
          </a:p>
          <a:p>
            <a:pPr>
              <a:buSzPct val="100000"/>
            </a:pPr>
            <a:r>
              <a:rPr lang="pt-BR" sz="4000" dirty="0">
                <a:cs typeface="Courier New" panose="02070309020205020404" pitchFamily="49" charset="0"/>
              </a:rPr>
              <a:t>Essa definição deixa bem claro que os atributos devem ser definidos dentro da classe. É a partir do uso de atributos que será possível caracterizar (detalhar) as classes.</a:t>
            </a:r>
          </a:p>
          <a:p>
            <a:pPr>
              <a:buSzPct val="100000"/>
            </a:pPr>
            <a:r>
              <a:rPr lang="pt-BR" sz="4000" dirty="0">
                <a:cs typeface="Courier New" panose="02070309020205020404" pitchFamily="49" charset="0"/>
              </a:rPr>
              <a:t>Assim como nas classes, os atributos podem ser representados a partir de substantivos. Além destes, podemos também usar adjetivos. Pensar em ambos pode facilitar o processo de identificação dos atributos.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79</a:t>
            </a:fld>
            <a:endParaRPr lang="pt-BR"/>
          </a:p>
        </p:txBody>
      </p:sp>
    </p:spTree>
    <p:extLst>
      <p:ext uri="{BB962C8B-B14F-4D97-AF65-F5344CB8AC3E}">
        <p14:creationId xmlns:p14="http://schemas.microsoft.com/office/powerpoint/2010/main" val="15047830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8</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Classe </a:t>
                </a:r>
                <a:r>
                  <a:rPr lang="pt-BR" sz="4000" b="1" dirty="0">
                    <a:cs typeface="Courier New" panose="02070309020205020404" pitchFamily="49" charset="0"/>
                  </a:rPr>
                  <a:t>Paciente</a:t>
                </a:r>
                <a:r>
                  <a:rPr lang="pt-BR" sz="4000" dirty="0">
                    <a:cs typeface="Courier New" panose="02070309020205020404" pitchFamily="49" charset="0"/>
                  </a:rPr>
                  <a:t> em um sistema hospitalar </a:t>
                </a:r>
                <a14:m>
                  <m:oMath xmlns:m="http://schemas.openxmlformats.org/officeDocument/2006/math">
                    <m:r>
                      <a:rPr lang="pt-BR" sz="4000" b="0" i="1" smtClean="0">
                        <a:latin typeface="Cambria Math" panose="02040503050406030204" pitchFamily="18" charset="0"/>
                        <a:cs typeface="Courier New" panose="02070309020205020404" pitchFamily="49" charset="0"/>
                      </a:rPr>
                      <m:t>→</m:t>
                    </m:r>
                  </m:oMath>
                </a14:m>
                <a:r>
                  <a:rPr lang="pt-BR" sz="4000" dirty="0">
                    <a:cs typeface="Courier New" panose="02070309020205020404" pitchFamily="49" charset="0"/>
                  </a:rPr>
                  <a:t> quais seriam os possíveis atributos?</a:t>
                </a:r>
              </a:p>
              <a:p>
                <a:pPr marL="571500" indent="-571500">
                  <a:buSzPct val="100000"/>
                  <a:buFont typeface="Arial" panose="020B0604020202020204" pitchFamily="34" charset="0"/>
                  <a:buChar char="•"/>
                </a:pPr>
                <a:r>
                  <a:rPr lang="pt-BR" sz="4000" dirty="0">
                    <a:cs typeface="Courier New" panose="02070309020205020404" pitchFamily="49" charset="0"/>
                  </a:rPr>
                  <a:t>Nome</a:t>
                </a:r>
              </a:p>
              <a:p>
                <a:pPr marL="571500" indent="-571500">
                  <a:buSzPct val="100000"/>
                  <a:buFont typeface="Arial" panose="020B0604020202020204" pitchFamily="34" charset="0"/>
                  <a:buChar char="•"/>
                </a:pPr>
                <a:r>
                  <a:rPr lang="pt-BR" sz="4000" dirty="0">
                    <a:cs typeface="Courier New" panose="02070309020205020404" pitchFamily="49" charset="0"/>
                  </a:rPr>
                  <a:t>CPF</a:t>
                </a:r>
              </a:p>
              <a:p>
                <a:pPr marL="571500" indent="-571500">
                  <a:buSzPct val="100000"/>
                  <a:buFont typeface="Arial" panose="020B0604020202020204" pitchFamily="34" charset="0"/>
                  <a:buChar char="•"/>
                </a:pPr>
                <a:r>
                  <a:rPr lang="pt-BR" sz="4000" dirty="0">
                    <a:cs typeface="Courier New" panose="02070309020205020404" pitchFamily="49" charset="0"/>
                  </a:rPr>
                  <a:t>Data de nascimento</a:t>
                </a:r>
              </a:p>
              <a:p>
                <a:pPr marL="571500" indent="-571500">
                  <a:buSzPct val="100000"/>
                  <a:buFont typeface="Arial" panose="020B0604020202020204" pitchFamily="34" charset="0"/>
                  <a:buChar char="•"/>
                </a:pPr>
                <a:r>
                  <a:rPr lang="pt-BR" sz="4000" dirty="0">
                    <a:cs typeface="Courier New" panose="02070309020205020404" pitchFamily="49" charset="0"/>
                  </a:rPr>
                  <a:t>Histórico médico</a:t>
                </a:r>
              </a:p>
              <a:p>
                <a:pPr>
                  <a:buSzPct val="100000"/>
                </a:pPr>
                <a:r>
                  <a:rPr lang="pt-BR" sz="4000" dirty="0">
                    <a:cs typeface="Courier New" panose="02070309020205020404" pitchFamily="49" charset="0"/>
                  </a:rPr>
                  <a:t>Todos estes são substantivos, mas alguns de seus valores poderiam ser adjetivos.</a:t>
                </a:r>
              </a:p>
              <a:p>
                <a:pPr>
                  <a:buSzPct val="100000"/>
                </a:pPr>
                <a:r>
                  <a:rPr lang="pt-BR" sz="4000" dirty="0">
                    <a:cs typeface="Courier New" panose="02070309020205020404" pitchFamily="49" charset="0"/>
                  </a:rPr>
                  <a:t>Quanto mais for realizado o processo de caracterização, mais detalhada será a classe e, com isso, ela terá mais atributos.</a:t>
                </a:r>
              </a:p>
              <a:p>
                <a:pPr>
                  <a:buSzPct val="100000"/>
                </a:pPr>
                <a:r>
                  <a:rPr lang="pt-BR" sz="4000" dirty="0">
                    <a:cs typeface="Courier New" panose="02070309020205020404" pitchFamily="49" charset="0"/>
                  </a:rPr>
                  <a:t>Porém, é preciso ter parcimônia no processo de identificação dos atributos!</a:t>
                </a:r>
              </a:p>
              <a:p>
                <a:pPr marL="571500" indent="-571500">
                  <a:buSzPct val="100000"/>
                  <a:buFont typeface="Arial" panose="020B0604020202020204" pitchFamily="34" charset="0"/>
                  <a:buChar char="•"/>
                </a:pPr>
                <a:r>
                  <a:rPr lang="pt-BR" sz="4000" dirty="0">
                    <a:cs typeface="Courier New" panose="02070309020205020404" pitchFamily="49" charset="0"/>
                  </a:rPr>
                  <a:t>Hobby?</a:t>
                </a:r>
              </a:p>
              <a:p>
                <a:pPr marL="571500" indent="-571500">
                  <a:buSzPct val="100000"/>
                  <a:buFont typeface="Arial" panose="020B0604020202020204" pitchFamily="34" charset="0"/>
                  <a:buChar char="•"/>
                </a:pPr>
                <a:r>
                  <a:rPr lang="pt-BR" sz="4000" dirty="0">
                    <a:cs typeface="Courier New" panose="02070309020205020404" pitchFamily="49" charset="0"/>
                  </a:rPr>
                  <a:t>Possui carro?</a:t>
                </a: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604530"/>
                <a:ext cx="21005800" cy="10609446"/>
              </a:xfrm>
              <a:blipFill>
                <a:blip r:embed="rId2"/>
                <a:stretch>
                  <a:fillRect l="-1219" t="-976"/>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80</a:t>
            </a:fld>
            <a:endParaRPr lang="pt-BR"/>
          </a:p>
        </p:txBody>
      </p:sp>
    </p:spTree>
    <p:extLst>
      <p:ext uri="{BB962C8B-B14F-4D97-AF65-F5344CB8AC3E}">
        <p14:creationId xmlns:p14="http://schemas.microsoft.com/office/powerpoint/2010/main" val="1569827244"/>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Nem sempre uma informação, mesmo sendo importante, deve ser transformada em um atributo. Por exemplo, </a:t>
            </a:r>
            <a:r>
              <a:rPr lang="pt-BR" sz="4000" b="1" dirty="0">
                <a:cs typeface="Courier New" panose="02070309020205020404" pitchFamily="49" charset="0"/>
              </a:rPr>
              <a:t>idade</a:t>
            </a:r>
            <a:r>
              <a:rPr lang="pt-BR" sz="4000" dirty="0">
                <a:cs typeface="Courier New" panose="02070309020205020404" pitchFamily="49" charset="0"/>
              </a:rPr>
              <a:t>. Ter que recalcular a idade toda vez que a pessoa fizer aniversário é custoso e propenso a erros.</a:t>
            </a:r>
          </a:p>
          <a:p>
            <a:pPr>
              <a:buSzPct val="100000"/>
            </a:pPr>
            <a:r>
              <a:rPr lang="pt-BR" sz="4000" dirty="0">
                <a:cs typeface="Courier New" panose="02070309020205020404" pitchFamily="49" charset="0"/>
              </a:rPr>
              <a:t>Neste caso, seria melhor usar o que é conhecido como </a:t>
            </a:r>
            <a:r>
              <a:rPr lang="pt-BR" sz="4000" b="1" dirty="0">
                <a:cs typeface="Courier New" panose="02070309020205020404" pitchFamily="49" charset="0"/>
              </a:rPr>
              <a:t>atributo calculado</a:t>
            </a:r>
            <a:r>
              <a:rPr lang="pt-BR" sz="4000" dirty="0">
                <a:cs typeface="Courier New" panose="02070309020205020404" pitchFamily="49" charset="0"/>
              </a:rPr>
              <a:t> ou </a:t>
            </a:r>
            <a:r>
              <a:rPr lang="pt-BR" sz="4000" b="1" dirty="0">
                <a:cs typeface="Courier New" panose="02070309020205020404" pitchFamily="49" charset="0"/>
              </a:rPr>
              <a:t>atributo derivado</a:t>
            </a:r>
            <a:r>
              <a:rPr lang="pt-BR" sz="4000" dirty="0">
                <a:cs typeface="Courier New" panose="02070309020205020404" pitchFamily="49" charset="0"/>
              </a:rPr>
              <a:t>. A idade não se torna um atributo em si, mas tem seu valor obtido a partir de um método.</a:t>
            </a:r>
          </a:p>
          <a:p>
            <a:pPr>
              <a:buSzPct val="100000"/>
            </a:pPr>
            <a:r>
              <a:rPr lang="pt-BR" sz="4000" dirty="0">
                <a:cs typeface="Courier New" panose="02070309020205020404" pitchFamily="49" charset="0"/>
              </a:rPr>
              <a:t>Não diferentemente de linguagens estruturadas, um atributo possui um tipo. Como sua finalidade é armazenar um valor que será usado para caracterizar a classe, ele precisará identificar qual o tipo do valor armazenado em si. Linguagens orientadas a objetos proveem os mesmos tipos de dados básicos - com pequenas variações - que suas antecessoras.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81</a:t>
            </a:fld>
            <a:endParaRPr lang="pt-BR"/>
          </a:p>
        </p:txBody>
      </p:sp>
    </p:spTree>
    <p:extLst>
      <p:ext uri="{BB962C8B-B14F-4D97-AF65-F5344CB8AC3E}">
        <p14:creationId xmlns:p14="http://schemas.microsoft.com/office/powerpoint/2010/main" val="749245220"/>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 nomeação de atributos deve seguir a mesma preocupação das classes: deve ser o mais representativo possível. Nomes como </a:t>
            </a:r>
            <a:r>
              <a:rPr lang="pt-BR" sz="4000" b="1" dirty="0" err="1">
                <a:cs typeface="Courier New" panose="02070309020205020404" pitchFamily="49" charset="0"/>
              </a:rPr>
              <a:t>qtd</a:t>
            </a:r>
            <a:r>
              <a:rPr lang="pt-BR" sz="4000" dirty="0">
                <a:cs typeface="Courier New" panose="02070309020205020404" pitchFamily="49" charset="0"/>
              </a:rPr>
              <a:t>, </a:t>
            </a:r>
            <a:r>
              <a:rPr lang="pt-BR" sz="4000" b="1" dirty="0" err="1">
                <a:cs typeface="Courier New" panose="02070309020205020404" pitchFamily="49" charset="0"/>
              </a:rPr>
              <a:t>vlr</a:t>
            </a:r>
            <a:r>
              <a:rPr lang="pt-BR" sz="4000" dirty="0">
                <a:cs typeface="Courier New" panose="02070309020205020404" pitchFamily="49" charset="0"/>
              </a:rPr>
              <a:t> devem ser evitados.</a:t>
            </a:r>
          </a:p>
          <a:p>
            <a:pPr>
              <a:buSzPct val="100000"/>
            </a:pPr>
            <a:r>
              <a:rPr lang="pt-BR" sz="4000" dirty="0">
                <a:cs typeface="Courier New" panose="02070309020205020404" pitchFamily="49" charset="0"/>
              </a:rPr>
              <a:t>Esses nomes eram válidos na época em que as linguagens de programação e os computadores que as executavam eram limitados, portanto deveríamos sempre abreviar os nomes das variáveis.</a:t>
            </a:r>
          </a:p>
          <a:p>
            <a:pPr>
              <a:buSzPct val="100000"/>
            </a:pPr>
            <a:r>
              <a:rPr lang="pt-BR" sz="4000" dirty="0">
                <a:cs typeface="Courier New" panose="02070309020205020404" pitchFamily="49" charset="0"/>
              </a:rPr>
              <a:t>Entretanto, atualmente não temos essa limitação, e os editores modernos possuem recursos para reaproveitar nomes de atributos e variáveis sem precisar digitar tudo novamente. Portanto, passe a usar </a:t>
            </a:r>
            <a:r>
              <a:rPr lang="pt-BR" sz="4000" b="1" dirty="0">
                <a:cs typeface="Courier New" panose="02070309020205020404" pitchFamily="49" charset="0"/>
              </a:rPr>
              <a:t>quantidade</a:t>
            </a:r>
            <a:r>
              <a:rPr lang="pt-BR" sz="4000" dirty="0">
                <a:cs typeface="Courier New" panose="02070309020205020404" pitchFamily="49" charset="0"/>
              </a:rPr>
              <a:t> e </a:t>
            </a:r>
            <a:r>
              <a:rPr lang="pt-BR" sz="4000" b="1" dirty="0">
                <a:cs typeface="Courier New" panose="02070309020205020404" pitchFamily="49" charset="0"/>
              </a:rPr>
              <a:t>valor</a:t>
            </a:r>
            <a:r>
              <a:rPr lang="pt-BR" sz="4000" dirty="0">
                <a:cs typeface="Courier New" panose="02070309020205020404" pitchFamily="49" charset="0"/>
              </a:rPr>
              <a:t>.</a:t>
            </a:r>
          </a:p>
          <a:p>
            <a:pPr>
              <a:buSzPct val="100000"/>
            </a:pPr>
            <a:r>
              <a:rPr lang="pt-BR" sz="4000" dirty="0">
                <a:cs typeface="Courier New" panose="02070309020205020404" pitchFamily="49" charset="0"/>
              </a:rPr>
              <a:t>Utilize nomes claros. Evite, por exemplo, o atributo </a:t>
            </a:r>
            <a:r>
              <a:rPr lang="pt-BR" sz="4000" b="1" dirty="0">
                <a:cs typeface="Courier New" panose="02070309020205020404" pitchFamily="49" charset="0"/>
              </a:rPr>
              <a:t>data</a:t>
            </a:r>
            <a:r>
              <a:rPr lang="pt-BR" sz="4000" dirty="0">
                <a:cs typeface="Courier New" panose="02070309020205020404" pitchFamily="49" charset="0"/>
              </a:rPr>
              <a:t>. Uma data pode significar várias coisas: nascimento, morte, envio de um produto, cancelamento de venda. Escreva exatamente o que se deseja armazenar nesse atributo: </a:t>
            </a:r>
            <a:r>
              <a:rPr lang="pt-BR" sz="4000" b="1" dirty="0" err="1">
                <a:cs typeface="Courier New" panose="02070309020205020404" pitchFamily="49" charset="0"/>
              </a:rPr>
              <a:t>dataNascimento</a:t>
            </a:r>
            <a:r>
              <a:rPr lang="pt-BR" sz="4000" dirty="0">
                <a:cs typeface="Courier New" panose="02070309020205020404" pitchFamily="49" charset="0"/>
              </a:rPr>
              <a:t>, </a:t>
            </a:r>
            <a:r>
              <a:rPr lang="pt-BR" sz="4000" b="1" dirty="0" err="1">
                <a:cs typeface="Courier New" panose="02070309020205020404" pitchFamily="49" charset="0"/>
              </a:rPr>
              <a:t>dataObito</a:t>
            </a:r>
            <a:r>
              <a:rPr lang="pt-BR" sz="4000" dirty="0">
                <a:cs typeface="Courier New" panose="02070309020205020404" pitchFamily="49" charset="0"/>
              </a:rPr>
              <a:t>, etc.</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82</a:t>
            </a:fld>
            <a:endParaRPr lang="pt-BR"/>
          </a:p>
        </p:txBody>
      </p:sp>
    </p:spTree>
    <p:extLst>
      <p:ext uri="{BB962C8B-B14F-4D97-AF65-F5344CB8AC3E}">
        <p14:creationId xmlns:p14="http://schemas.microsoft.com/office/powerpoint/2010/main" val="2896761147"/>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Tendo identificado a classe com seus atributos, as seguintes perguntas podem surgir:</a:t>
            </a:r>
          </a:p>
          <a:p>
            <a:pPr marL="571500" indent="-571500">
              <a:buSzPct val="100000"/>
              <a:buFont typeface="Arial" panose="020B0604020202020204" pitchFamily="34" charset="0"/>
              <a:buChar char="•"/>
            </a:pPr>
            <a:r>
              <a:rPr lang="pt-BR" sz="4000" dirty="0">
                <a:cs typeface="Courier New" panose="02070309020205020404" pitchFamily="49" charset="0"/>
              </a:rPr>
              <a:t>Mas o que fazer com eles?</a:t>
            </a:r>
          </a:p>
          <a:p>
            <a:pPr marL="571500" indent="-571500">
              <a:buSzPct val="100000"/>
              <a:buFont typeface="Arial" panose="020B0604020202020204" pitchFamily="34" charset="0"/>
              <a:buChar char="•"/>
            </a:pPr>
            <a:r>
              <a:rPr lang="pt-BR" sz="4000" dirty="0">
                <a:cs typeface="Courier New" panose="02070309020205020404" pitchFamily="49" charset="0"/>
              </a:rPr>
              <a:t>Como utilizar a classe e manipular os atributos? </a:t>
            </a:r>
          </a:p>
          <a:p>
            <a:pPr>
              <a:buSzPct val="100000"/>
            </a:pPr>
            <a:r>
              <a:rPr lang="pt-BR" sz="4000" dirty="0">
                <a:cs typeface="Courier New" panose="02070309020205020404" pitchFamily="49" charset="0"/>
              </a:rPr>
              <a:t>É nessa hora que o método entra em cena. Este é responsável por identificar e executar as operações que a classe fornecerá. Essas operações, via de regra, têm como finalidade manipular os atributos.</a:t>
            </a:r>
          </a:p>
          <a:p>
            <a:pPr>
              <a:buSzPct val="100000"/>
            </a:pPr>
            <a:r>
              <a:rPr lang="pt-BR" sz="4000" dirty="0">
                <a:cs typeface="Courier New" panose="02070309020205020404" pitchFamily="49" charset="0"/>
              </a:rPr>
              <a:t>Para facilitar o processo de identificação dos métodos de uma classe, podemos pensar em verbos. Isso ocorre devido à sua própria definição: </a:t>
            </a:r>
            <a:r>
              <a:rPr lang="pt-BR" sz="4000" b="1" dirty="0">
                <a:cs typeface="Courier New" panose="02070309020205020404" pitchFamily="49" charset="0"/>
              </a:rPr>
              <a:t>ações</a:t>
            </a:r>
            <a:r>
              <a:rPr lang="pt-BR" sz="4000" dirty="0">
                <a:cs typeface="Courier New" panose="02070309020205020404" pitchFamily="49" charset="0"/>
              </a:rPr>
              <a:t>. Ou seja, quando se pensa nas ações que uma classe venha a ofereces, estas identificam seus métodos.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83</a:t>
            </a:fld>
            <a:endParaRPr lang="pt-BR"/>
          </a:p>
        </p:txBody>
      </p:sp>
    </p:spTree>
    <p:extLst>
      <p:ext uri="{BB962C8B-B14F-4D97-AF65-F5344CB8AC3E}">
        <p14:creationId xmlns:p14="http://schemas.microsoft.com/office/powerpoint/2010/main" val="257160425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No processo de definição de um método, a sua assinatura deve ser identificada. Esta nada mais é do que o nome do método e sua lista de parâmetros. Mas como nomear os métodos? Novamente, uma expressividade ao nome do método deve ser fornecida, assim como foi feito com o atributo.</a:t>
            </a:r>
          </a:p>
          <a:p>
            <a:pPr>
              <a:buSzPct val="100000"/>
            </a:pPr>
            <a:r>
              <a:rPr lang="pt-BR" sz="4000" dirty="0">
                <a:cs typeface="Courier New" panose="02070309020205020404" pitchFamily="49" charset="0"/>
              </a:rPr>
              <a:t>Por exemplo, no contexto do hospital, imagine termos uma classe </a:t>
            </a:r>
            <a:r>
              <a:rPr lang="pt-BR" sz="4000" b="1" dirty="0">
                <a:cs typeface="Courier New" panose="02070309020205020404" pitchFamily="49" charset="0"/>
              </a:rPr>
              <a:t>Procedimento</a:t>
            </a:r>
            <a:r>
              <a:rPr lang="pt-BR" sz="4000" dirty="0">
                <a:cs typeface="Courier New" panose="02070309020205020404" pitchFamily="49" charset="0"/>
              </a:rPr>
              <a:t>, logo, um péssimo nome de método seria </a:t>
            </a:r>
            <a:r>
              <a:rPr lang="pt-BR" sz="4000" b="1" dirty="0">
                <a:cs typeface="Courier New" panose="02070309020205020404" pitchFamily="49" charset="0"/>
              </a:rPr>
              <a:t>calcular</a:t>
            </a:r>
            <a:r>
              <a:rPr lang="pt-BR" sz="4000" dirty="0">
                <a:cs typeface="Courier New" panose="02070309020205020404" pitchFamily="49" charset="0"/>
              </a:rPr>
              <a:t>. Calcular o quê? O valor total do procedimento, o quanto cada médico deve receber por ele, o lucro do plano? Neste caso, seria mais interessante </a:t>
            </a:r>
            <a:r>
              <a:rPr lang="pt-BR" sz="4000" b="1" dirty="0" err="1">
                <a:cs typeface="Courier New" panose="02070309020205020404" pitchFamily="49" charset="0"/>
              </a:rPr>
              <a:t>calcularTotal</a:t>
            </a:r>
            <a:r>
              <a:rPr lang="pt-BR" sz="4000" dirty="0">
                <a:cs typeface="Courier New" panose="02070309020205020404" pitchFamily="49" charset="0"/>
              </a:rPr>
              <a:t>, </a:t>
            </a:r>
            <a:r>
              <a:rPr lang="pt-BR" sz="4000" b="1" dirty="0" err="1">
                <a:cs typeface="Courier New" panose="02070309020205020404" pitchFamily="49" charset="0"/>
              </a:rPr>
              <a:t>calcularGanhosMedico</a:t>
            </a:r>
            <a:r>
              <a:rPr lang="pt-BR" sz="4000" dirty="0">
                <a:cs typeface="Courier New" panose="02070309020205020404" pitchFamily="49" charset="0"/>
              </a:rPr>
              <a:t>, </a:t>
            </a:r>
            <a:r>
              <a:rPr lang="pt-BR" sz="4000" b="1" dirty="0" err="1">
                <a:cs typeface="Courier New" panose="02070309020205020404" pitchFamily="49" charset="0"/>
              </a:rPr>
              <a:t>calcularLucro</a:t>
            </a:r>
            <a:r>
              <a:rPr lang="pt-BR" sz="4000" dirty="0">
                <a:cs typeface="Courier New" panose="02070309020205020404" pitchFamily="49" charset="0"/>
              </a:rPr>
              <a:t>.</a:t>
            </a:r>
          </a:p>
          <a:p>
            <a:pPr>
              <a:buSzPct val="100000"/>
            </a:pPr>
            <a:r>
              <a:rPr lang="pt-BR" sz="4000" dirty="0">
                <a:cs typeface="Courier New" panose="02070309020205020404" pitchFamily="49" charset="0"/>
              </a:rPr>
              <a:t>Veja que, ao lermos esses nomes, logo de cara já sabemos o que cada método se propõe a fazer. Já a lista de parâmetros são informações auxiliares que podem ser passadas aos métodos para que estes executem suas ações. Cada método terá sua lista específica, caso haja necessidade. Esta é bem livre e, em determinados momentos, podemos não ter parâmetros, como em outros podemos ter uma classe passada como parâmetro, ou também tipos primitivos e classes ao mesmo tempo.</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84</a:t>
            </a:fld>
            <a:endParaRPr lang="pt-BR"/>
          </a:p>
        </p:txBody>
      </p:sp>
    </p:spTree>
    <p:extLst>
      <p:ext uri="{BB962C8B-B14F-4D97-AF65-F5344CB8AC3E}">
        <p14:creationId xmlns:p14="http://schemas.microsoft.com/office/powerpoint/2010/main" val="104251278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Há também a possibilidade de passarmos somente tipos primitivos, entretanto, isto remete à programação procedural e deve ser desencorajado. Via de regra, se você passa muitos parâmetros separados, talvez eles pudessem representar algum conceito em conjunto. Neste caso, valeria a pena avaliarmos se não seria melhor criar uma classe para aglutiná-los.</a:t>
            </a:r>
          </a:p>
          <a:p>
            <a:pPr>
              <a:buSzPct val="100000"/>
            </a:pPr>
            <a:r>
              <a:rPr lang="pt-BR" sz="4000" dirty="0">
                <a:cs typeface="Courier New" panose="02070309020205020404" pitchFamily="49" charset="0"/>
              </a:rPr>
              <a:t>Por fim, embora não faça parte de sua assinatura, os métodos devem possuir um retorno. Se uma ação é disparada, é de se esperar uma reação. O retorno de um método pode ser qualquer um dos tipos primitivos vistos na seção sobre atributos.</a:t>
            </a:r>
          </a:p>
          <a:p>
            <a:pPr>
              <a:buSzPct val="100000"/>
            </a:pPr>
            <a:r>
              <a:rPr lang="pt-BR" sz="4000" dirty="0">
                <a:cs typeface="Courier New" panose="02070309020205020404" pitchFamily="49" charset="0"/>
              </a:rPr>
              <a:t>Além destes, o método pode também retornar qualquer um dos conceitos (classes) que foram definidos para satisfazer as necessidades do sistema em desenvolvimento, ou também qualquer outra classe - não criada pelo programador - que pertença à linguagem de programação escolhida.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85</a:t>
            </a:fld>
            <a:endParaRPr lang="pt-BR"/>
          </a:p>
        </p:txBody>
      </p:sp>
    </p:spTree>
    <p:extLst>
      <p:ext uri="{BB962C8B-B14F-4D97-AF65-F5344CB8AC3E}">
        <p14:creationId xmlns:p14="http://schemas.microsoft.com/office/powerpoint/2010/main" val="484512571"/>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 uma classe, independente de qual conceito ela queira representar, podemos ter quantos métodos forem necessários. Cada um será responsável por uma determinada operação que a classe deseja oferecer. Além disso, independente da quantidade e da finalidade dos métodos de uma classe, existem dois especiais que toda classe possui: o construtor e o destrutor.</a:t>
            </a:r>
          </a:p>
          <a:p>
            <a:pPr>
              <a:buSzPct val="100000"/>
            </a:pPr>
            <a:r>
              <a:rPr lang="pt-BR" sz="4000" dirty="0">
                <a:cs typeface="Courier New" panose="02070309020205020404" pitchFamily="49" charset="0"/>
              </a:rPr>
              <a:t>Características do construtor:</a:t>
            </a:r>
          </a:p>
          <a:p>
            <a:pPr marL="571500" indent="-571500">
              <a:buSzPct val="100000"/>
              <a:buFont typeface="Arial" panose="020B0604020202020204" pitchFamily="34" charset="0"/>
              <a:buChar char="•"/>
            </a:pPr>
            <a:r>
              <a:rPr lang="pt-BR" sz="4000" dirty="0">
                <a:cs typeface="Courier New" panose="02070309020205020404" pitchFamily="49" charset="0"/>
              </a:rPr>
              <a:t>Responsável por criar objetos a partir da classe em questão;</a:t>
            </a:r>
          </a:p>
          <a:p>
            <a:pPr marL="571500" indent="-571500">
              <a:buSzPct val="100000"/>
              <a:buFont typeface="Arial" panose="020B0604020202020204" pitchFamily="34" charset="0"/>
              <a:buChar char="•"/>
            </a:pPr>
            <a:r>
              <a:rPr lang="pt-BR" sz="4000" dirty="0">
                <a:cs typeface="Courier New" panose="02070309020205020404" pitchFamily="49" charset="0"/>
              </a:rPr>
              <a:t>Prover valores iniciais para o objeto;</a:t>
            </a:r>
          </a:p>
          <a:p>
            <a:pPr marL="571500" indent="-571500">
              <a:buSzPct val="100000"/>
              <a:buFont typeface="Arial" panose="020B0604020202020204" pitchFamily="34" charset="0"/>
              <a:buChar char="•"/>
            </a:pPr>
            <a:r>
              <a:rPr lang="pt-BR" sz="4000" dirty="0">
                <a:cs typeface="Courier New" panose="02070309020205020404" pitchFamily="49" charset="0"/>
              </a:rPr>
              <a:t>Possui nome igual ao da classe;</a:t>
            </a:r>
          </a:p>
          <a:p>
            <a:pPr marL="571500" indent="-571500">
              <a:buSzPct val="100000"/>
              <a:buFont typeface="Arial" panose="020B0604020202020204" pitchFamily="34" charset="0"/>
              <a:buChar char="•"/>
            </a:pPr>
            <a:r>
              <a:rPr lang="pt-BR" sz="4000" dirty="0">
                <a:cs typeface="Courier New" panose="02070309020205020404" pitchFamily="49" charset="0"/>
              </a:rPr>
              <a:t>Não possui retorno, ao contrário dos outros métodos (omitimos inclusive 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Está presente de forma implícita em linguagens como Java e C#;</a:t>
            </a:r>
          </a:p>
          <a:p>
            <a:pPr marL="571500" indent="-571500">
              <a:buSzPct val="100000"/>
              <a:buFont typeface="Arial" panose="020B0604020202020204" pitchFamily="34" charset="0"/>
              <a:buChar char="•"/>
            </a:pPr>
            <a:r>
              <a:rPr lang="pt-BR" sz="4000" dirty="0">
                <a:cs typeface="Courier New" panose="02070309020205020404" pitchFamily="49" charset="0"/>
              </a:rPr>
              <a:t>Construtores implícitos possuem como assinatura o mesmo nome da classe e não possuem parâmetros.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86</a:t>
            </a:fld>
            <a:endParaRPr lang="pt-BR"/>
          </a:p>
        </p:txBody>
      </p:sp>
    </p:spTree>
    <p:extLst>
      <p:ext uri="{BB962C8B-B14F-4D97-AF65-F5344CB8AC3E}">
        <p14:creationId xmlns:p14="http://schemas.microsoft.com/office/powerpoint/2010/main" val="245515067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Características do destrutor:</a:t>
            </a:r>
          </a:p>
          <a:p>
            <a:pPr marL="571500" indent="-571500">
              <a:buSzPct val="100000"/>
              <a:buFont typeface="Arial" panose="020B0604020202020204" pitchFamily="34" charset="0"/>
              <a:buChar char="•"/>
            </a:pPr>
            <a:r>
              <a:rPr lang="pt-BR" sz="4000" dirty="0">
                <a:cs typeface="Courier New" panose="02070309020205020404" pitchFamily="49" charset="0"/>
              </a:rPr>
              <a:t>Destrói o objeto criado a partir da classe;</a:t>
            </a:r>
          </a:p>
          <a:p>
            <a:pPr marL="571500" indent="-571500">
              <a:buSzPct val="100000"/>
              <a:buFont typeface="Arial" panose="020B0604020202020204" pitchFamily="34" charset="0"/>
              <a:buChar char="•"/>
            </a:pPr>
            <a:r>
              <a:rPr lang="pt-BR" sz="4000" dirty="0">
                <a:cs typeface="Courier New" panose="02070309020205020404" pitchFamily="49" charset="0"/>
              </a:rPr>
              <a:t>Seu nome padrão em Java é </a:t>
            </a:r>
            <a:r>
              <a:rPr lang="pt-BR" sz="4000" b="1" dirty="0">
                <a:cs typeface="Courier New" panose="02070309020205020404" pitchFamily="49" charset="0"/>
              </a:rPr>
              <a:t>finalize</a:t>
            </a:r>
            <a:r>
              <a:rPr lang="pt-BR" sz="4000" dirty="0">
                <a:cs typeface="Courier New" panose="02070309020205020404" pitchFamily="49" charset="0"/>
              </a:rPr>
              <a:t>, e retorna o tipo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Não possui parâmetros;</a:t>
            </a:r>
          </a:p>
          <a:p>
            <a:pPr marL="571500" indent="-571500">
              <a:buSzPct val="100000"/>
              <a:buFont typeface="Arial" panose="020B0604020202020204" pitchFamily="34" charset="0"/>
              <a:buChar char="•"/>
            </a:pPr>
            <a:r>
              <a:rPr lang="pt-BR" sz="4000" dirty="0">
                <a:cs typeface="Courier New" panose="02070309020205020404" pitchFamily="49" charset="0"/>
              </a:rPr>
              <a:t>Usar um destrutor libera possíveis recursos do computador;</a:t>
            </a:r>
          </a:p>
          <a:p>
            <a:pPr marL="571500" indent="-571500">
              <a:buSzPct val="100000"/>
              <a:buFont typeface="Arial" panose="020B0604020202020204" pitchFamily="34" charset="0"/>
              <a:buChar char="•"/>
            </a:pPr>
            <a:r>
              <a:rPr lang="pt-BR" sz="4000" dirty="0">
                <a:cs typeface="Courier New" panose="02070309020205020404" pitchFamily="49" charset="0"/>
              </a:rPr>
              <a:t>O Java fornece um destrutor implícito para toda classe;</a:t>
            </a:r>
          </a:p>
          <a:p>
            <a:pPr marL="571500" indent="-571500">
              <a:buSzPct val="100000"/>
              <a:buFont typeface="Arial" panose="020B0604020202020204" pitchFamily="34" charset="0"/>
              <a:buChar char="•"/>
            </a:pPr>
            <a:r>
              <a:rPr lang="pt-BR" sz="4000" dirty="0">
                <a:cs typeface="Courier New" panose="02070309020205020404" pitchFamily="49" charset="0"/>
              </a:rPr>
              <a:t>Não devemos utilizar diretamente, para isso o Java tem o </a:t>
            </a:r>
            <a:r>
              <a:rPr lang="pt-BR" sz="4000" b="1" dirty="0" err="1">
                <a:cs typeface="Courier New" panose="02070309020205020404" pitchFamily="49" charset="0"/>
              </a:rPr>
              <a:t>Garbage</a:t>
            </a:r>
            <a:r>
              <a:rPr lang="pt-BR" sz="4000" b="1" dirty="0">
                <a:cs typeface="Courier New" panose="02070309020205020404" pitchFamily="49" charset="0"/>
              </a:rPr>
              <a:t> </a:t>
            </a:r>
            <a:r>
              <a:rPr lang="pt-BR" sz="4000" b="1" dirty="0" err="1">
                <a:cs typeface="Courier New" panose="02070309020205020404" pitchFamily="49" charset="0"/>
              </a:rPr>
              <a:t>Collector</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87</a:t>
            </a:fld>
            <a:endParaRPr lang="pt-BR"/>
          </a:p>
        </p:txBody>
      </p:sp>
    </p:spTree>
    <p:extLst>
      <p:ext uri="{BB962C8B-B14F-4D97-AF65-F5344CB8AC3E}">
        <p14:creationId xmlns:p14="http://schemas.microsoft.com/office/powerpoint/2010/main" val="4028270700"/>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Garbage</a:t>
            </a:r>
            <a:r>
              <a:rPr lang="pt-BR" dirty="0"/>
              <a:t> </a:t>
            </a:r>
            <a:r>
              <a:rPr lang="pt-BR" dirty="0" err="1"/>
              <a:t>Collector</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É um programa usual em toda linguagem orientada a objetos, como </a:t>
            </a:r>
            <a:r>
              <a:rPr lang="pt-BR" sz="4000" dirty="0" err="1">
                <a:cs typeface="Courier New" panose="02070309020205020404" pitchFamily="49" charset="0"/>
              </a:rPr>
              <a:t>Smalltalk</a:t>
            </a:r>
            <a:r>
              <a:rPr lang="pt-BR" sz="4000" dirty="0">
                <a:cs typeface="Courier New" panose="02070309020205020404" pitchFamily="49" charset="0"/>
              </a:rPr>
              <a:t> 80, Java e C#;</a:t>
            </a:r>
          </a:p>
          <a:p>
            <a:pPr marL="571500" indent="-571500">
              <a:buSzPct val="100000"/>
              <a:buFont typeface="Arial" panose="020B0604020202020204" pitchFamily="34" charset="0"/>
              <a:buChar char="•"/>
            </a:pPr>
            <a:r>
              <a:rPr lang="pt-BR" sz="4000" dirty="0">
                <a:cs typeface="Courier New" panose="02070309020205020404" pitchFamily="49" charset="0"/>
              </a:rPr>
              <a:t>No caso do Java, é um programa que roda dentro da JVM;</a:t>
            </a:r>
          </a:p>
          <a:p>
            <a:pPr marL="571500" indent="-571500">
              <a:buSzPct val="100000"/>
              <a:buFont typeface="Arial" panose="020B0604020202020204" pitchFamily="34" charset="0"/>
              <a:buChar char="•"/>
            </a:pPr>
            <a:r>
              <a:rPr lang="pt-BR" sz="4000" dirty="0">
                <a:cs typeface="Courier New" panose="02070309020205020404" pitchFamily="49" charset="0"/>
              </a:rPr>
              <a:t>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é responsável por automaticamente identificar objetos que não estão sendo mais usados e eliminá-los;</a:t>
            </a:r>
          </a:p>
          <a:p>
            <a:pPr marL="571500" indent="-571500">
              <a:buSzPct val="100000"/>
              <a:buFont typeface="Arial" panose="020B0604020202020204" pitchFamily="34" charset="0"/>
              <a:buChar char="•"/>
            </a:pPr>
            <a:r>
              <a:rPr lang="pt-BR" sz="4000" dirty="0">
                <a:cs typeface="Courier New" panose="02070309020205020404" pitchFamily="49" charset="0"/>
              </a:rPr>
              <a:t>No momento da eliminação, 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utiliza os destrutores definidos nas classes;</a:t>
            </a:r>
          </a:p>
          <a:p>
            <a:pPr marL="571500" indent="-571500">
              <a:buSzPct val="100000"/>
              <a:buFont typeface="Arial" panose="020B0604020202020204" pitchFamily="34" charset="0"/>
              <a:buChar char="•"/>
            </a:pPr>
            <a:r>
              <a:rPr lang="pt-BR" sz="4000" dirty="0">
                <a:cs typeface="Courier New" panose="02070309020205020404" pitchFamily="49" charset="0"/>
              </a:rPr>
              <a:t>Ele possui algoritmos de identificação de objetos ociosos e elimina os que não são mais usados, tirando a responsabilidade do desenvolvedor.</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88</a:t>
            </a:fld>
            <a:endParaRPr lang="pt-BR"/>
          </a:p>
        </p:txBody>
      </p:sp>
    </p:spTree>
    <p:extLst>
      <p:ext uri="{BB962C8B-B14F-4D97-AF65-F5344CB8AC3E}">
        <p14:creationId xmlns:p14="http://schemas.microsoft.com/office/powerpoint/2010/main" val="368192135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Muitas vezes, é preciso que um mesmo método possua entradas (parâmetros) diferentes. Isso ocorre porque ele pode precisar realizar operações diferentes em determinado contexto. Este processo é chamado de </a:t>
            </a:r>
            <a:r>
              <a:rPr lang="pt-BR" sz="4000" b="1" dirty="0">
                <a:cs typeface="Courier New" panose="02070309020205020404" pitchFamily="49" charset="0"/>
              </a:rPr>
              <a:t>sobrecarga de método</a:t>
            </a:r>
            <a:r>
              <a:rPr lang="pt-BR" sz="4000" dirty="0">
                <a:cs typeface="Courier New" panose="02070309020205020404" pitchFamily="49" charset="0"/>
              </a:rPr>
              <a:t>.</a:t>
            </a:r>
          </a:p>
          <a:p>
            <a:pPr>
              <a:buSzPct val="100000"/>
            </a:pPr>
            <a:r>
              <a:rPr lang="pt-BR" sz="4000" dirty="0">
                <a:cs typeface="Courier New" panose="02070309020205020404" pitchFamily="49" charset="0"/>
              </a:rPr>
              <a:t>Para realizá-la, devemos manter o nome do método intacto, mas alterar sua lista de parâmetros. Podem ser acrescentados ou retirados parâmetros para assim se prover um novo comportamento. Por exemplo, se uma determinada aplicação tivesse uma classe para representar um quadrilátero, ela deveria se chamar </a:t>
            </a:r>
            <a:r>
              <a:rPr lang="pt-BR" sz="4000" b="1" dirty="0">
                <a:cs typeface="Courier New" panose="02070309020205020404" pitchFamily="49" charset="0"/>
              </a:rPr>
              <a:t>Quadrilátero</a:t>
            </a:r>
            <a:r>
              <a:rPr lang="pt-BR" sz="4000" dirty="0">
                <a:cs typeface="Courier New" panose="02070309020205020404" pitchFamily="49" charset="0"/>
              </a:rPr>
              <a:t> e possuir o método </a:t>
            </a:r>
            <a:r>
              <a:rPr lang="pt-BR" sz="4000" b="1" dirty="0" err="1">
                <a:cs typeface="Courier New" panose="02070309020205020404" pitchFamily="49" charset="0"/>
              </a:rPr>
              <a:t>calcularArea</a:t>
            </a:r>
            <a:r>
              <a:rPr lang="pt-BR" sz="4000" dirty="0">
                <a:cs typeface="Courier New" panose="02070309020205020404" pitchFamily="49" charset="0"/>
              </a:rPr>
              <a:t>, seguindo as boas práticas já citadas. Mas sabemos que um quadrado, retângulo, losango e trapézio também são quadriláteros.</a:t>
            </a:r>
          </a:p>
          <a:p>
            <a:pPr>
              <a:buSzPct val="100000"/>
            </a:pPr>
            <a:r>
              <a:rPr lang="pt-BR" sz="4000" dirty="0">
                <a:cs typeface="Courier New" panose="02070309020205020404" pitchFamily="49" charset="0"/>
              </a:rPr>
              <a:t>Mais interessante do que possuir um método para cada figura (</a:t>
            </a:r>
            <a:r>
              <a:rPr lang="pt-BR" sz="4000" b="1" dirty="0" err="1">
                <a:cs typeface="Courier New" panose="02070309020205020404" pitchFamily="49" charset="0"/>
              </a:rPr>
              <a:t>calcularAreaQuadrado</a:t>
            </a:r>
            <a:r>
              <a:rPr lang="pt-BR" sz="4000" dirty="0">
                <a:cs typeface="Courier New" panose="02070309020205020404" pitchFamily="49" charset="0"/>
              </a:rPr>
              <a:t>, </a:t>
            </a:r>
            <a:r>
              <a:rPr lang="pt-BR" sz="4000" b="1" dirty="0" err="1">
                <a:cs typeface="Courier New" panose="02070309020205020404" pitchFamily="49" charset="0"/>
              </a:rPr>
              <a:t>calcularAreaLosango</a:t>
            </a:r>
            <a:r>
              <a:rPr lang="pt-BR" sz="4000" dirty="0">
                <a:cs typeface="Courier New" panose="02070309020205020404" pitchFamily="49" charset="0"/>
              </a:rPr>
              <a:t>, etc.) é definir o mesmo método </a:t>
            </a:r>
            <a:r>
              <a:rPr lang="pt-BR" sz="4000" b="1" dirty="0" err="1">
                <a:cs typeface="Courier New" panose="02070309020205020404" pitchFamily="49" charset="0"/>
              </a:rPr>
              <a:t>calcularArea</a:t>
            </a:r>
            <a:r>
              <a:rPr lang="pt-BR" sz="4000" dirty="0">
                <a:cs typeface="Courier New" panose="02070309020205020404" pitchFamily="49" charset="0"/>
              </a:rPr>
              <a:t> com uma lista de parâmetros que se adeque a cada um desses quadriláteros.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89</a:t>
            </a:fld>
            <a:endParaRPr lang="pt-BR"/>
          </a:p>
        </p:txBody>
      </p:sp>
    </p:spTree>
    <p:extLst>
      <p:ext uri="{BB962C8B-B14F-4D97-AF65-F5344CB8AC3E}">
        <p14:creationId xmlns:p14="http://schemas.microsoft.com/office/powerpoint/2010/main" val="30016036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9</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9259224"/>
          </a:xfrm>
          <a:solidFill>
            <a:schemeClr val="bg1">
              <a:lumMod val="95000"/>
            </a:schemeClr>
          </a:solidFill>
        </p:spPr>
        <p:txBody>
          <a:bodyPr>
            <a:noAutofit/>
          </a:bodyPr>
          <a:lstStyle/>
          <a:p>
            <a:pPr>
              <a:spcAft>
                <a:spcPts val="0"/>
              </a:spcAft>
              <a:buSzPct val="100000"/>
            </a:pPr>
            <a:r>
              <a:rPr lang="pt-BR" sz="2800" dirty="0" err="1">
                <a:latin typeface="Courier New" panose="02070309020205020404" pitchFamily="49" charset="0"/>
                <a:ea typeface="Verdana" panose="020B0604030504040204" pitchFamily="34" charset="0"/>
                <a:cs typeface="Courier New" panose="02070309020205020404" pitchFamily="49" charset="0"/>
              </a:rPr>
              <a:t>class</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Quadrilatero</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quadrado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lado)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lado * lado;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retângulo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trapézio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altura)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 altura) / 2;</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losango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a:t>
            </a:r>
            <a:endParaRPr lang="pt-BR" sz="4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90</a:t>
            </a:fld>
            <a:endParaRPr lang="pt-BR"/>
          </a:p>
        </p:txBody>
      </p:sp>
    </p:spTree>
    <p:extLst>
      <p:ext uri="{BB962C8B-B14F-4D97-AF65-F5344CB8AC3E}">
        <p14:creationId xmlns:p14="http://schemas.microsoft.com/office/powerpoint/2010/main" val="383314390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Caso haja necessidade, os tipos também podem ser mudados.</a:t>
            </a:r>
          </a:p>
          <a:p>
            <a:pPr>
              <a:buSzPct val="100000"/>
            </a:pPr>
            <a:r>
              <a:rPr lang="pt-BR" sz="4000" dirty="0">
                <a:cs typeface="Courier New" panose="02070309020205020404" pitchFamily="49" charset="0"/>
              </a:rPr>
              <a:t>Sempre que a lista de parâmetros muda - seja acrescentando ou eliminando parâmetros, mudando seus tipos e até mesmo sua sequência -, estaremos criando sobrecargas de um método. Mas lembre-se de que o nome dele deve permanecer intacto.</a:t>
            </a:r>
          </a:p>
          <a:p>
            <a:pPr>
              <a:buSzPct val="100000"/>
            </a:pPr>
            <a:r>
              <a:rPr lang="pt-BR" sz="4000" dirty="0">
                <a:cs typeface="Courier New" panose="02070309020205020404" pitchFamily="49" charset="0"/>
              </a:rPr>
              <a:t>A vantagem de usar a sobrecarga não se limita à "facilidade" de se manter o mesmo nome do método. Na verdade, existe uma questão conceitual, que é manter a abstração.</a:t>
            </a:r>
          </a:p>
          <a:p>
            <a:pPr>
              <a:buSzPct val="100000"/>
            </a:pPr>
            <a:r>
              <a:rPr lang="pt-BR" sz="4000" dirty="0">
                <a:cs typeface="Courier New" panose="02070309020205020404" pitchFamily="49" charset="0"/>
              </a:rPr>
              <a:t>Assim, no caso de nosso exemplo do quadrilátero, a abstração é calcular sua área, independente de sua real forma. Deste modo, a sobrecarga possibilitou que tal cálculo pudesse receber os devidos parâmetros de acordo com a sua necessidade - no caso, a forma do quadrilátero - e, mesmo assim, manteve-se a abstração-alvo, que é calcular a área.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91</a:t>
            </a:fld>
            <a:endParaRPr lang="pt-BR"/>
          </a:p>
        </p:txBody>
      </p:sp>
    </p:spTree>
    <p:extLst>
      <p:ext uri="{BB962C8B-B14F-4D97-AF65-F5344CB8AC3E}">
        <p14:creationId xmlns:p14="http://schemas.microsoft.com/office/powerpoint/2010/main" val="4212229106"/>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Objeto é a instanciação de uma classe.</a:t>
            </a:r>
          </a:p>
          <a:p>
            <a:pPr>
              <a:buSzPct val="100000"/>
            </a:pPr>
            <a:r>
              <a:rPr lang="pt-BR" sz="4000" dirty="0">
                <a:cs typeface="Courier New" panose="02070309020205020404" pitchFamily="49" charset="0"/>
              </a:rPr>
              <a:t>Como já explicado, a classe é a abstração base a partir da qual os objetos serão criados. Quando se usa a OO para criar um software, primeiro pensamos nos objetos que ele vai manipular/representar. Tendo estes sido identificados, devemos então definir as classes que serviram de abstração base para que os objetos venham a ser criados (instanciados).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92</a:t>
            </a:fld>
            <a:endParaRPr lang="pt-BR"/>
          </a:p>
        </p:txBody>
      </p:sp>
      <p:graphicFrame>
        <p:nvGraphicFramePr>
          <p:cNvPr id="2" name="Diagrama 1">
            <a:extLst>
              <a:ext uri="{FF2B5EF4-FFF2-40B4-BE49-F238E27FC236}">
                <a16:creationId xmlns:a16="http://schemas.microsoft.com/office/drawing/2014/main" id="{23E5ACE2-8D9A-48E3-BFE3-A86733B01390}"/>
              </a:ext>
            </a:extLst>
          </p:cNvPr>
          <p:cNvGraphicFramePr/>
          <p:nvPr>
            <p:extLst>
              <p:ext uri="{D42A27DB-BD31-4B8C-83A1-F6EECF244321}">
                <p14:modId xmlns:p14="http://schemas.microsoft.com/office/powerpoint/2010/main" val="2481137828"/>
              </p:ext>
            </p:extLst>
          </p:nvPr>
        </p:nvGraphicFramePr>
        <p:xfrm>
          <a:off x="6174154" y="5533292"/>
          <a:ext cx="12035692" cy="875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ixaDeTexto 2">
            <a:extLst>
              <a:ext uri="{FF2B5EF4-FFF2-40B4-BE49-F238E27FC236}">
                <a16:creationId xmlns:a16="http://schemas.microsoft.com/office/drawing/2014/main" id="{800203D6-E5EB-4740-9008-B1BEBE2E2EEE}"/>
              </a:ext>
            </a:extLst>
          </p:cNvPr>
          <p:cNvSpPr txBox="1"/>
          <p:nvPr/>
        </p:nvSpPr>
        <p:spPr>
          <a:xfrm>
            <a:off x="9910276" y="6339909"/>
            <a:ext cx="13513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CLASSE</a:t>
            </a:r>
          </a:p>
        </p:txBody>
      </p:sp>
      <p:sp>
        <p:nvSpPr>
          <p:cNvPr id="8" name="CaixaDeTexto 7">
            <a:extLst>
              <a:ext uri="{FF2B5EF4-FFF2-40B4-BE49-F238E27FC236}">
                <a16:creationId xmlns:a16="http://schemas.microsoft.com/office/drawing/2014/main" id="{D961B483-4375-4665-91E8-B15D24AD590E}"/>
              </a:ext>
            </a:extLst>
          </p:cNvPr>
          <p:cNvSpPr txBox="1"/>
          <p:nvPr/>
        </p:nvSpPr>
        <p:spPr>
          <a:xfrm>
            <a:off x="13011789" y="6339908"/>
            <a:ext cx="15725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pt-BR" sz="2400" dirty="0"/>
              <a:t>OBJETOS</a:t>
            </a:r>
            <a:endPar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CaixaDeTexto 8">
            <a:extLst>
              <a:ext uri="{FF2B5EF4-FFF2-40B4-BE49-F238E27FC236}">
                <a16:creationId xmlns:a16="http://schemas.microsoft.com/office/drawing/2014/main" id="{AF6E16D0-819A-4090-BA42-A5DF16CB8243}"/>
              </a:ext>
            </a:extLst>
          </p:cNvPr>
          <p:cNvSpPr txBox="1"/>
          <p:nvPr/>
        </p:nvSpPr>
        <p:spPr>
          <a:xfrm>
            <a:off x="15335052" y="6339907"/>
            <a:ext cx="3537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ATRIBUTOS/MÉTODOS</a:t>
            </a:r>
          </a:p>
        </p:txBody>
      </p:sp>
    </p:spTree>
    <p:extLst>
      <p:ext uri="{BB962C8B-B14F-4D97-AF65-F5344CB8AC3E}">
        <p14:creationId xmlns:p14="http://schemas.microsoft.com/office/powerpoint/2010/main" val="300008340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UML</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93</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241906396"/>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Origens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ou </a:t>
            </a:r>
            <a:r>
              <a:rPr lang="pt-BR" sz="4000" i="1" dirty="0" err="1">
                <a:cs typeface="Courier New" panose="02070309020205020404" pitchFamily="49" charset="0"/>
              </a:rPr>
              <a:t>Unified</a:t>
            </a:r>
            <a:r>
              <a:rPr lang="pt-BR" sz="4000" i="1" dirty="0">
                <a:cs typeface="Courier New" panose="02070309020205020404" pitchFamily="49" charset="0"/>
              </a:rPr>
              <a:t> </a:t>
            </a:r>
            <a:r>
              <a:rPr lang="pt-BR" sz="4000" i="1" dirty="0" err="1">
                <a:cs typeface="Courier New" panose="02070309020205020404" pitchFamily="49" charset="0"/>
              </a:rPr>
              <a:t>Modeling</a:t>
            </a:r>
            <a:r>
              <a:rPr lang="pt-BR" sz="4000" i="1" dirty="0">
                <a:cs typeface="Courier New" panose="02070309020205020404" pitchFamily="49" charset="0"/>
              </a:rPr>
              <a:t> </a:t>
            </a:r>
            <a:r>
              <a:rPr lang="pt-BR" sz="4000" i="1" dirty="0" err="1">
                <a:cs typeface="Courier New" panose="02070309020205020404" pitchFamily="49" charset="0"/>
              </a:rPr>
              <a:t>Language</a:t>
            </a:r>
            <a:r>
              <a:rPr lang="pt-BR" sz="4000" dirty="0">
                <a:cs typeface="Courier New" panose="02070309020205020404" pitchFamily="49" charset="0"/>
              </a:rPr>
              <a:t>, nasceu em 1994 a partir da junção das metodologias de </a:t>
            </a:r>
            <a:r>
              <a:rPr lang="pt-BR" sz="4000" dirty="0" err="1">
                <a:cs typeface="Courier New" panose="02070309020205020404" pitchFamily="49" charset="0"/>
              </a:rPr>
              <a:t>Grady</a:t>
            </a:r>
            <a:r>
              <a:rPr lang="pt-BR" sz="4000" dirty="0">
                <a:cs typeface="Courier New" panose="02070309020205020404" pitchFamily="49" charset="0"/>
              </a:rPr>
              <a:t> </a:t>
            </a:r>
            <a:r>
              <a:rPr lang="pt-BR" sz="4000" dirty="0" err="1">
                <a:cs typeface="Courier New" panose="02070309020205020404" pitchFamily="49" charset="0"/>
              </a:rPr>
              <a:t>Booch</a:t>
            </a:r>
            <a:r>
              <a:rPr lang="pt-BR" sz="4000" dirty="0">
                <a:cs typeface="Courier New" panose="02070309020205020404" pitchFamily="49" charset="0"/>
              </a:rPr>
              <a:t>, James </a:t>
            </a:r>
            <a:r>
              <a:rPr lang="pt-BR" sz="4000" dirty="0" err="1">
                <a:cs typeface="Courier New" panose="02070309020205020404" pitchFamily="49" charset="0"/>
              </a:rPr>
              <a:t>Rumbaugh</a:t>
            </a:r>
            <a:r>
              <a:rPr lang="pt-BR" sz="4000" dirty="0">
                <a:cs typeface="Courier New" panose="02070309020205020404" pitchFamily="49" charset="0"/>
              </a:rPr>
              <a:t> e Ivar Jacobson. Os três autores desenvolveram, em anos anteriores, várias metodologias para modelar projetos de software, principalmente aqueles implementados utilizando o paradigma Orientado a Objetos, daí o significado da sigla.</a:t>
            </a:r>
          </a:p>
          <a:p>
            <a:pPr>
              <a:buSzPct val="100000"/>
            </a:pPr>
            <a:r>
              <a:rPr lang="pt-BR" sz="4000" dirty="0">
                <a:cs typeface="Courier New" panose="02070309020205020404" pitchFamily="49" charset="0"/>
              </a:rPr>
              <a:t>A UML é uma linguagem para especificar, visualizar, construir e documentar os artefatos de software. Trata-se de uma notação que normatiza um conjunto de diagramas. Também pode ser usada como ferramenta para modelagem de negócios.</a:t>
            </a:r>
          </a:p>
          <a:p>
            <a:pPr>
              <a:buSzPct val="100000"/>
            </a:pPr>
            <a:r>
              <a:rPr lang="pt-BR" sz="4000" dirty="0">
                <a:cs typeface="Courier New" panose="02070309020205020404" pitchFamily="49" charset="0"/>
              </a:rPr>
              <a:t>Atualmente, é mantida como um padrão de indústria da </a:t>
            </a:r>
            <a:r>
              <a:rPr lang="pt-BR" sz="4000" b="1" dirty="0" err="1">
                <a:cs typeface="Courier New" panose="02070309020205020404" pitchFamily="49" charset="0"/>
              </a:rPr>
              <a:t>Object</a:t>
            </a:r>
            <a:r>
              <a:rPr lang="pt-BR" sz="4000" b="1" dirty="0">
                <a:cs typeface="Courier New" panose="02070309020205020404" pitchFamily="49" charset="0"/>
              </a:rPr>
              <a:t> Management </a:t>
            </a:r>
            <a:r>
              <a:rPr lang="pt-BR" sz="4000" b="1" dirty="0" err="1">
                <a:cs typeface="Courier New" panose="02070309020205020404" pitchFamily="49" charset="0"/>
              </a:rPr>
              <a:t>Group</a:t>
            </a:r>
            <a:r>
              <a:rPr lang="pt-BR" sz="4000" dirty="0">
                <a:cs typeface="Courier New" panose="02070309020205020404" pitchFamily="49" charset="0"/>
              </a:rPr>
              <a:t>, e se encontra na versão 2.5.1. A documentação oficial da UML pode ser encontrada na página </a:t>
            </a:r>
            <a:r>
              <a:rPr lang="pt-BR" sz="4000" dirty="0">
                <a:cs typeface="Courier New" panose="02070309020205020404" pitchFamily="49" charset="0"/>
                <a:hlinkClick r:id="rId2"/>
              </a:rPr>
              <a:t>https://www.omg.org/</a:t>
            </a:r>
            <a:r>
              <a:rPr lang="pt-BR" sz="4000" dirty="0" err="1">
                <a:cs typeface="Courier New" panose="02070309020205020404" pitchFamily="49" charset="0"/>
                <a:hlinkClick r:id="rId2"/>
              </a:rPr>
              <a:t>spec</a:t>
            </a:r>
            <a:r>
              <a:rPr lang="pt-BR" sz="4000" dirty="0">
                <a:cs typeface="Courier New" panose="02070309020205020404" pitchFamily="49" charset="0"/>
                <a:hlinkClick r:id="rId2"/>
              </a:rPr>
              <a:t>/UML/</a:t>
            </a:r>
            <a:r>
              <a:rPr lang="pt-BR" sz="4000" dirty="0" err="1">
                <a:cs typeface="Courier New" panose="02070309020205020404" pitchFamily="49" charset="0"/>
                <a:hlinkClick r:id="rId2"/>
              </a:rPr>
              <a:t>About</a:t>
            </a:r>
            <a:r>
              <a:rPr lang="pt-BR" sz="4000" dirty="0">
                <a:cs typeface="Courier New" panose="02070309020205020404" pitchFamily="49" charset="0"/>
                <a:hlinkClick r:id="rId2"/>
              </a:rPr>
              <a:t>-UML/</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94</a:t>
            </a:fld>
            <a:endParaRPr lang="pt-BR"/>
          </a:p>
        </p:txBody>
      </p:sp>
    </p:spTree>
    <p:extLst>
      <p:ext uri="{BB962C8B-B14F-4D97-AF65-F5344CB8AC3E}">
        <p14:creationId xmlns:p14="http://schemas.microsoft.com/office/powerpoint/2010/main" val="3321352317"/>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Objetivos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tem como objetivos:</a:t>
            </a:r>
          </a:p>
          <a:p>
            <a:pPr lvl="1">
              <a:buSzPct val="100000"/>
            </a:pPr>
            <a:r>
              <a:rPr lang="pt-BR" sz="3600" dirty="0">
                <a:cs typeface="Courier New" panose="02070309020205020404" pitchFamily="49" charset="0"/>
              </a:rPr>
              <a:t>Padronizar a comunicação entre equipe através de uma linguagem visual, independente do processo de desenvolvimento de sistemas utilizado;</a:t>
            </a:r>
          </a:p>
          <a:p>
            <a:pPr lvl="1">
              <a:buSzPct val="100000"/>
            </a:pPr>
            <a:r>
              <a:rPr lang="pt-BR" sz="3600" dirty="0">
                <a:cs typeface="Courier New" panose="02070309020205020404" pitchFamily="49" charset="0"/>
              </a:rPr>
              <a:t>Viabilizar a documentação de ideias para resolver problemas recorrentes, os chamados </a:t>
            </a:r>
            <a:r>
              <a:rPr lang="pt-BR" sz="3600" b="1" dirty="0">
                <a:cs typeface="Courier New" panose="02070309020205020404" pitchFamily="49" charset="0"/>
              </a:rPr>
              <a:t>design </a:t>
            </a:r>
            <a:r>
              <a:rPr lang="pt-BR" sz="3600" b="1" dirty="0" err="1">
                <a:cs typeface="Courier New" panose="02070309020205020404" pitchFamily="49" charset="0"/>
              </a:rPr>
              <a:t>patterns</a:t>
            </a:r>
            <a:r>
              <a:rPr lang="pt-BR" sz="3600" dirty="0">
                <a:cs typeface="Courier New" panose="02070309020205020404" pitchFamily="49" charset="0"/>
              </a:rPr>
              <a:t>;</a:t>
            </a:r>
          </a:p>
          <a:p>
            <a:pPr lvl="1">
              <a:buSzPct val="100000"/>
            </a:pPr>
            <a:r>
              <a:rPr lang="pt-BR" sz="3600" dirty="0">
                <a:cs typeface="Courier New" panose="02070309020205020404" pitchFamily="49" charset="0"/>
              </a:rPr>
              <a:t>Estabelecer a associação explícita entre o conceitual e a implementação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95</a:t>
            </a:fld>
            <a:endParaRPr lang="pt-BR"/>
          </a:p>
        </p:txBody>
      </p:sp>
      <p:sp>
        <p:nvSpPr>
          <p:cNvPr id="2" name="CaixaDeTexto 1">
            <a:extLst>
              <a:ext uri="{FF2B5EF4-FFF2-40B4-BE49-F238E27FC236}">
                <a16:creationId xmlns:a16="http://schemas.microsoft.com/office/drawing/2014/main" id="{CAAC9D3A-7F6B-46F0-816F-5475F5062DAF}"/>
              </a:ext>
            </a:extLst>
          </p:cNvPr>
          <p:cNvSpPr txBox="1"/>
          <p:nvPr/>
        </p:nvSpPr>
        <p:spPr>
          <a:xfrm>
            <a:off x="3234613" y="7352334"/>
            <a:ext cx="17914775" cy="564257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Um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ou padrão de projeto, descreve uma solução geral reutilizável para um problema recorrente no desenvolvimento de sistemas de software orientados a objeto.</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Não é um código final, é uma descrição - ou modelo - de como resolver o problema do qual trata, que pode ser usada em muitas situações diferentes.</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Os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patterns</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normalmente definem as relações e interações entre as classes ou objetos sem especificar os detalhes das classe ou objetos envolvidos - estão em um nível de generalidade mais alto.</a:t>
            </a:r>
          </a:p>
        </p:txBody>
      </p:sp>
    </p:spTree>
    <p:extLst>
      <p:ext uri="{BB962C8B-B14F-4D97-AF65-F5344CB8AC3E}">
        <p14:creationId xmlns:p14="http://schemas.microsoft.com/office/powerpoint/2010/main" val="1013315986"/>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estruturais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Classes: é uma representação da estrutura e relações das classes que servem de modelo para objetos</a:t>
            </a:r>
          </a:p>
          <a:p>
            <a:pPr lvl="1">
              <a:buSzPct val="100000"/>
            </a:pPr>
            <a:r>
              <a:rPr lang="pt-BR" sz="3200" dirty="0">
                <a:cs typeface="Courier New" panose="02070309020205020404" pitchFamily="49" charset="0"/>
              </a:rPr>
              <a:t>Diagrama de Objetos: é uma variação do diagrama de classes e utiliza quase a mesma notação. A diferença é que o diagrama de objetos mostra os objetos que foram instanciados das classes. O diagrama de objetos poderia representar o perfil do sistema em um certo momento de sua execução.</a:t>
            </a:r>
          </a:p>
          <a:p>
            <a:pPr lvl="1">
              <a:buSzPct val="100000"/>
            </a:pPr>
            <a:r>
              <a:rPr lang="pt-BR" sz="3200" dirty="0">
                <a:cs typeface="Courier New" panose="02070309020205020404" pitchFamily="49" charset="0"/>
              </a:rPr>
              <a:t>Diagrama de Componentes: ilustra como as classes deverão se encontrar organizadas através da noção de componentes de trabalho. Componente é uma peça física distribuível e substituível de código e que contém elementos que apresentam um conjunto de </a:t>
            </a:r>
            <a:r>
              <a:rPr lang="pt-BR" sz="3200" i="1" dirty="0">
                <a:cs typeface="Courier New" panose="02070309020205020404" pitchFamily="49" charset="0"/>
              </a:rPr>
              <a:t>interfaces</a:t>
            </a:r>
            <a:r>
              <a:rPr lang="pt-BR" sz="3200" dirty="0">
                <a:cs typeface="Courier New" panose="02070309020205020404" pitchFamily="49" charset="0"/>
              </a:rPr>
              <a:t> requeridas e fornecidas.</a:t>
            </a:r>
          </a:p>
          <a:p>
            <a:pPr lvl="1">
              <a:buSzPct val="100000"/>
            </a:pPr>
            <a:r>
              <a:rPr lang="pt-BR" sz="3200" dirty="0">
                <a:cs typeface="Courier New" panose="02070309020205020404" pitchFamily="49" charset="0"/>
              </a:rPr>
              <a:t>Diagrama de Estruturas Compostas: destina-se à descrição dos relacionamentos entre os elementos. Utilizado para descrever a colaboração interna de classes, </a:t>
            </a:r>
            <a:r>
              <a:rPr lang="pt-BR" sz="3200" i="1" dirty="0">
                <a:cs typeface="Courier New" panose="02070309020205020404" pitchFamily="49" charset="0"/>
              </a:rPr>
              <a:t>interfaces</a:t>
            </a:r>
            <a:r>
              <a:rPr lang="pt-BR" sz="3200" dirty="0">
                <a:cs typeface="Courier New" panose="02070309020205020404" pitchFamily="49" charset="0"/>
              </a:rPr>
              <a:t> ou componentes de forma a especificar uma funcionalidade.</a:t>
            </a:r>
          </a:p>
          <a:p>
            <a:pPr lvl="1">
              <a:buSzPct val="100000"/>
            </a:pPr>
            <a:r>
              <a:rPr lang="pt-BR" sz="3200" dirty="0">
                <a:cs typeface="Courier New" panose="02070309020205020404" pitchFamily="49" charset="0"/>
              </a:rPr>
              <a:t>Diagrama de Pacotes: descreve os pacotes ou pedações do sistema divididos em agrupamentos lógicos mostrando as dependências entre estes, ou seja, pacotes podem depender de outros pacotes.</a:t>
            </a:r>
          </a:p>
          <a:p>
            <a:pPr lvl="1">
              <a:buSzPct val="100000"/>
            </a:pPr>
            <a:r>
              <a:rPr lang="pt-BR" sz="3200" dirty="0">
                <a:cs typeface="Courier New" panose="02070309020205020404" pitchFamily="49" charset="0"/>
              </a:rPr>
              <a:t>Diagrama de Implantação: descreve os componentes de hardware e software e sua interação com outros elemento de suporte ao processamento.</a:t>
            </a:r>
          </a:p>
          <a:p>
            <a:pPr lvl="1">
              <a:buSzPct val="100000"/>
            </a:pPr>
            <a:r>
              <a:rPr lang="pt-BR" sz="3200" dirty="0">
                <a:cs typeface="Courier New" panose="02070309020205020404" pitchFamily="49" charset="0"/>
              </a:rPr>
              <a:t>Diagrama de Artefatos: mostra um conjunto de artefatos e seus relacionamentos com outros artefatos e com classes que implementam.</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96</a:t>
            </a:fld>
            <a:endParaRPr lang="pt-BR"/>
          </a:p>
        </p:txBody>
      </p:sp>
    </p:spTree>
    <p:extLst>
      <p:ext uri="{BB962C8B-B14F-4D97-AF65-F5344CB8AC3E}">
        <p14:creationId xmlns:p14="http://schemas.microsoft.com/office/powerpoint/2010/main" val="2180646997"/>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comportamentais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Casos de Uso: descreve a funcionalidade proposta para um novo sistema que será projetado.</a:t>
            </a:r>
          </a:p>
          <a:p>
            <a:pPr lvl="1">
              <a:buSzPct val="100000"/>
            </a:pPr>
            <a:r>
              <a:rPr lang="pt-BR" sz="3200" dirty="0">
                <a:cs typeface="Courier New" panose="02070309020205020404" pitchFamily="49" charset="0"/>
              </a:rPr>
              <a:t>Diagrama de Sequência: também chamado de diagrama de sequência de mensagens, representa a sequência de processos (mais especificamente, de mensagens transmitidas entre objetos) em um caso de uso.</a:t>
            </a:r>
          </a:p>
          <a:p>
            <a:pPr lvl="1">
              <a:buSzPct val="100000"/>
            </a:pPr>
            <a:r>
              <a:rPr lang="pt-BR" sz="3200" dirty="0">
                <a:cs typeface="Courier New" panose="02070309020205020404" pitchFamily="49" charset="0"/>
              </a:rPr>
              <a:t>Diagrama de Comunicação: dá ênfase à organização estrutural dos objetos que enviam e recebem mensagens, mostrando o conjunto de papeis e as mensagens enviadas e recebidas pelas instâncias.</a:t>
            </a:r>
          </a:p>
          <a:p>
            <a:pPr lvl="1">
              <a:buSzPct val="100000"/>
            </a:pPr>
            <a:r>
              <a:rPr lang="pt-BR" sz="3200" dirty="0">
                <a:cs typeface="Courier New" panose="02070309020205020404" pitchFamily="49" charset="0"/>
              </a:rPr>
              <a:t>Diagrama de Estados: mostra uma máquina de estados, que consiste de estados, transições, eventos e atividades, com a finalidade de modelarem o comportamento de uma interface, classe ou colaboração. Os diagramas de estado dão ênfase ao comportamento de um objeto, solicitado por eventos, que é de grande ajuda para a modelagem de sistemas reativos.</a:t>
            </a:r>
          </a:p>
          <a:p>
            <a:pPr lvl="1">
              <a:buSzPct val="100000"/>
            </a:pPr>
            <a:r>
              <a:rPr lang="pt-BR" sz="3200" dirty="0">
                <a:cs typeface="Courier New" panose="02070309020205020404" pitchFamily="49" charset="0"/>
              </a:rPr>
              <a:t>Diagrama de Atividades: representa os fluxos conduzidos por processamentos. É, essencialmente, um gráfico e fluxo, mostrando o fluxo de controle de uma atividade para outra.</a:t>
            </a:r>
          </a:p>
          <a:p>
            <a:pPr lvl="1">
              <a:buSzPct val="100000"/>
            </a:pPr>
            <a:r>
              <a:rPr lang="pt-BR" sz="3200" dirty="0">
                <a:cs typeface="Courier New" panose="02070309020205020404" pitchFamily="49" charset="0"/>
              </a:rPr>
              <a:t>Diagrama de Temporização: apresenta o comportamento dos objetos e sua interação em uma escala de tempo, focalizando as condições que mudam no decorrer desse período.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97</a:t>
            </a:fld>
            <a:endParaRPr lang="pt-BR"/>
          </a:p>
        </p:txBody>
      </p:sp>
    </p:spTree>
    <p:extLst>
      <p:ext uri="{BB962C8B-B14F-4D97-AF65-F5344CB8AC3E}">
        <p14:creationId xmlns:p14="http://schemas.microsoft.com/office/powerpoint/2010/main" val="98871545"/>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600" dirty="0">
                <a:cs typeface="Courier New" panose="02070309020205020404" pitchFamily="49" charset="0"/>
              </a:rPr>
              <a:t>Os diagramas de classes proveem as bases de qualquer metodologia de análise e projeto de sistemas computacionais orientada a objetos. Não há, portanto, um sistema minimamente documentado para o qual não tenhamos desenvolvido um diagrama de classes.</a:t>
            </a:r>
          </a:p>
          <a:p>
            <a:pPr>
              <a:buSzPct val="100000"/>
            </a:pPr>
            <a:r>
              <a:rPr lang="pt-BR" sz="3600" dirty="0">
                <a:cs typeface="Courier New" panose="02070309020205020404" pitchFamily="49" charset="0"/>
              </a:rPr>
              <a:t>Os diagramas de classes em modelos de sistemas podem especificar as perspectivas conceitual, de especificação e de implementação. Cada perspectiva representa o problema ou a solução com graus diferentes de abstração:</a:t>
            </a:r>
          </a:p>
          <a:p>
            <a:pPr lvl="1">
              <a:buSzPct val="100000"/>
            </a:pPr>
            <a:r>
              <a:rPr lang="pt-BR" sz="3200" dirty="0">
                <a:cs typeface="Courier New" panose="02070309020205020404" pitchFamily="49" charset="0"/>
              </a:rPr>
              <a:t>Um diagrama de classes conceitual contém apenas classes de conceito (daí o nome conceitual), dotando o modelo de alto grau de abstração, ou seja, onde os detalhes são esquecidos. Modelos conceituais especificam parte do problema a ser solucionado pelo sistema.</a:t>
            </a:r>
          </a:p>
          <a:p>
            <a:pPr lvl="1">
              <a:buSzPct val="100000"/>
            </a:pPr>
            <a:r>
              <a:rPr lang="pt-BR" sz="3200" dirty="0">
                <a:cs typeface="Courier New" panose="02070309020205020404" pitchFamily="49" charset="0"/>
              </a:rPr>
              <a:t>No extremo oposto, na perspectiva de implementação, representamos todos os detalhes necessários para a implementação do sistema considerando todas as características das tecnologias escolhidas. Dizemos que, na perspectiva de implementação, estamos no nível de abstração zero, em que nada é esquecido. Esses diagramas são bastante extensos e complexos por detalharem as minúcias da solução que os projetistas conceberam.</a:t>
            </a:r>
          </a:p>
          <a:p>
            <a:pPr lvl="1">
              <a:buSzPct val="100000"/>
            </a:pPr>
            <a:r>
              <a:rPr lang="pt-BR" sz="3200" dirty="0">
                <a:cs typeface="Courier New" panose="02070309020205020404" pitchFamily="49" charset="0"/>
              </a:rPr>
              <a:t>A perspectiva de especificação se situa entre essas duas, ou seja, começa no instante em que adicionamos ao modelo conceitual completo a primeira classe ou detalhe da solução que o projetista está dando para o problema e termina quando obtemos o modelo de implementação. O nome </a:t>
            </a:r>
            <a:r>
              <a:rPr lang="pt-BR" sz="3200" i="1" dirty="0">
                <a:cs typeface="Courier New" panose="02070309020205020404" pitchFamily="49" charset="0"/>
              </a:rPr>
              <a:t>especificação</a:t>
            </a:r>
            <a:r>
              <a:rPr lang="pt-BR" sz="3200" dirty="0">
                <a:cs typeface="Courier New" panose="02070309020205020404" pitchFamily="49" charset="0"/>
              </a:rPr>
              <a:t> está associado à fase em que o projetista especifica a solução que está dando para o problema.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98</a:t>
            </a:fld>
            <a:endParaRPr lang="pt-BR"/>
          </a:p>
        </p:txBody>
      </p:sp>
    </p:spTree>
    <p:extLst>
      <p:ext uri="{BB962C8B-B14F-4D97-AF65-F5344CB8AC3E}">
        <p14:creationId xmlns:p14="http://schemas.microsoft.com/office/powerpoint/2010/main" val="2691889471"/>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Focaremos neste curso apenas no nível conceitual, discutindo assuntos do nível de especificação quando for pertinente. Os diagramas de classes que elaboraremos terão o objetivo de representar os conceitos de negócios, seus relacionamentos e restrições (regras de negócio).</a:t>
            </a:r>
          </a:p>
          <a:p>
            <a:pPr>
              <a:buSzPct val="100000"/>
            </a:pPr>
            <a:r>
              <a:rPr lang="pt-BR" sz="3200" dirty="0">
                <a:cs typeface="Courier New" panose="02070309020205020404" pitchFamily="49" charset="0"/>
              </a:rPr>
              <a:t>Os diagramas de classes compõem-se de classe, dos relacionamentos entre elas e de restrições do negócio.</a:t>
            </a:r>
          </a:p>
          <a:p>
            <a:pPr>
              <a:buSzPct val="100000"/>
            </a:pPr>
            <a:r>
              <a:rPr lang="pt-BR" sz="3200" dirty="0">
                <a:cs typeface="Courier New" panose="02070309020205020404" pitchFamily="49" charset="0"/>
              </a:rPr>
              <a:t>A classe é o elemento-chave em um diagrama de classes. No nível conceitual, uma classe representa um conceito do negócio. Assim, como mostrado na figura abaixo,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Cliente</a:t>
            </a:r>
            <a:r>
              <a:rPr lang="pt-BR" sz="3200" dirty="0">
                <a:cs typeface="Courier New" panose="02070309020205020404" pitchFamily="49" charset="0"/>
              </a:rPr>
              <a:t>, etc. são conceitos que fazem parte de um contexto típico em uma empresa fictícia - à qual demos o nome de ZYX - que lida com pedidos feitos por sua clientela.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99</a:t>
            </a:fld>
            <a:endParaRPr lang="pt-BR"/>
          </a:p>
        </p:txBody>
      </p:sp>
      <p:pic>
        <p:nvPicPr>
          <p:cNvPr id="3" name="Imagem 2">
            <a:extLst>
              <a:ext uri="{FF2B5EF4-FFF2-40B4-BE49-F238E27FC236}">
                <a16:creationId xmlns:a16="http://schemas.microsoft.com/office/drawing/2014/main" id="{1F4EE4EB-2894-4A01-BCAC-F5611E1C13D6}"/>
              </a:ext>
            </a:extLst>
          </p:cNvPr>
          <p:cNvPicPr>
            <a:picLocks noChangeAspect="1"/>
          </p:cNvPicPr>
          <p:nvPr/>
        </p:nvPicPr>
        <p:blipFill>
          <a:blip r:embed="rId2"/>
          <a:stretch>
            <a:fillRect/>
          </a:stretch>
        </p:blipFill>
        <p:spPr>
          <a:xfrm>
            <a:off x="6618514" y="6774620"/>
            <a:ext cx="11146972" cy="6810154"/>
          </a:xfrm>
          <a:prstGeom prst="rect">
            <a:avLst/>
          </a:prstGeom>
        </p:spPr>
      </p:pic>
    </p:spTree>
    <p:extLst>
      <p:ext uri="{BB962C8B-B14F-4D97-AF65-F5344CB8AC3E}">
        <p14:creationId xmlns:p14="http://schemas.microsoft.com/office/powerpoint/2010/main" val="365224316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2.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3.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4212</TotalTime>
  <Words>23158</Words>
  <Application>Microsoft Office PowerPoint</Application>
  <PresentationFormat>Personalizar</PresentationFormat>
  <Paragraphs>1250</Paragraphs>
  <Slides>169</Slides>
  <Notes>25</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169</vt:i4>
      </vt:variant>
    </vt:vector>
  </HeadingPairs>
  <TitlesOfParts>
    <vt:vector size="178" baseType="lpstr">
      <vt:lpstr>Arial</vt:lpstr>
      <vt:lpstr>Calibri</vt:lpstr>
      <vt:lpstr>Cambria Math</vt:lpstr>
      <vt:lpstr>Courier New</vt:lpstr>
      <vt:lpstr>Helvetica Neue</vt:lpstr>
      <vt:lpstr>Helvetica Neue Light</vt:lpstr>
      <vt:lpstr>Helvetica Neue Medium</vt:lpstr>
      <vt:lpstr>Verdana</vt:lpstr>
      <vt:lpstr>White</vt:lpstr>
      <vt:lpstr>Programação Orientada a Objetos</vt:lpstr>
      <vt:lpstr>Índice</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Conceitos estruturais</vt:lpstr>
      <vt:lpstr>Introdução</vt:lpstr>
      <vt:lpstr>Classes</vt:lpstr>
      <vt:lpstr>Classes</vt:lpstr>
      <vt:lpstr>Atributos</vt:lpstr>
      <vt:lpstr>Atributos</vt:lpstr>
      <vt:lpstr>Atributos</vt:lpstr>
      <vt:lpstr>Atributos</vt:lpstr>
      <vt:lpstr>Métodos</vt:lpstr>
      <vt:lpstr>Métodos</vt:lpstr>
      <vt:lpstr>Métodos</vt:lpstr>
      <vt:lpstr>Dois métodos especiais</vt:lpstr>
      <vt:lpstr>Dois métodos especiais</vt:lpstr>
      <vt:lpstr>Garbage Collector</vt:lpstr>
      <vt:lpstr>Sobrecarga de métodos</vt:lpstr>
      <vt:lpstr>Sobrecarga de métodos</vt:lpstr>
      <vt:lpstr>Sobrecarga de métodos</vt:lpstr>
      <vt:lpstr>Objetos</vt:lpstr>
      <vt:lpstr>Introdução a UML</vt:lpstr>
      <vt:lpstr>Origens</vt:lpstr>
      <vt:lpstr>Objetivos</vt:lpstr>
      <vt:lpstr>Diagramas estruturais</vt:lpstr>
      <vt:lpstr>Diagramas comportamentais</vt:lpstr>
      <vt:lpstr>Diagramas de Classes</vt:lpstr>
      <vt:lpstr>Diagramas de Classes - Classes</vt:lpstr>
      <vt:lpstr>Diagramas de Classes - Classes</vt:lpstr>
      <vt:lpstr>Diagramas de Classes - Classes</vt:lpstr>
      <vt:lpstr>Diagramas de Classes - Atributos</vt:lpstr>
      <vt:lpstr>Diagramas de Classes - Atributos</vt:lpstr>
      <vt:lpstr>Diagramas de Classes - Atributos</vt:lpstr>
      <vt:lpstr>Diagramas de Classes - Métodos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Conceitos relacionais</vt:lpstr>
      <vt:lpstr>Herança</vt:lpstr>
      <vt:lpstr>Herança</vt:lpstr>
      <vt:lpstr>Herança</vt:lpstr>
      <vt:lpstr>Herança</vt:lpstr>
      <vt:lpstr>Herança</vt:lpstr>
      <vt:lpstr>Herança</vt:lpstr>
      <vt:lpstr>Herança</vt:lpstr>
      <vt:lpstr>Herança</vt:lpstr>
      <vt:lpstr>Herança</vt:lpstr>
      <vt:lpstr>Associação</vt:lpstr>
      <vt:lpstr>Associação</vt:lpstr>
      <vt:lpstr>Associação</vt:lpstr>
      <vt:lpstr>Associação</vt:lpstr>
      <vt:lpstr>Associação</vt:lpstr>
      <vt:lpstr>Interface</vt:lpstr>
      <vt:lpstr>Interface</vt:lpstr>
      <vt:lpstr>Interface</vt:lpstr>
      <vt:lpstr>Conceitos organizacionais</vt:lpstr>
      <vt:lpstr>Pacotes</vt:lpstr>
      <vt:lpstr>Pacotes</vt:lpstr>
      <vt:lpstr>Visibilidades</vt:lpstr>
      <vt:lpstr>Visibilidades</vt:lpstr>
      <vt:lpstr>Visibilidades</vt:lpstr>
      <vt:lpstr>Visibilidades</vt:lpstr>
      <vt:lpstr>Visibilidades</vt:lpstr>
      <vt:lpstr>Estudo de caso</vt:lpstr>
      <vt:lpstr>O problema</vt:lpstr>
      <vt:lpstr>Levantando as classes</vt:lpstr>
      <vt:lpstr>Modelo</vt:lpstr>
      <vt:lpstr>Modelo</vt:lpstr>
      <vt:lpstr>Modelo</vt:lpstr>
      <vt:lpstr>Processo de codificação</vt:lpstr>
      <vt:lpstr>Processo de codificação</vt:lpstr>
      <vt:lpstr>Processo de codificação</vt:lpstr>
      <vt:lpstr>UML: Diagramas de Casos de Uso</vt:lpstr>
      <vt:lpstr>Introdução</vt:lpstr>
      <vt:lpstr>Enfoques dos Diagramas de Casos de Uso</vt:lpstr>
      <vt:lpstr>Enfoques dos Diagramas de Casos de Uso</vt:lpstr>
      <vt:lpstr>Enfoques dos Diagramas de Casos de Uso</vt:lpstr>
      <vt:lpstr>Enfoques dos Diagramas de Casos de Uso</vt:lpstr>
      <vt:lpstr>Os Atores</vt:lpstr>
      <vt:lpstr>Os Atores</vt:lpstr>
      <vt:lpstr>Os Atores</vt:lpstr>
      <vt:lpstr>Os Casos de Uso</vt:lpstr>
      <vt:lpstr>Os Casos de Uso</vt:lpstr>
      <vt:lpstr>Os Casos de Uso/Fronteira do Sistema</vt:lpstr>
      <vt:lpstr>Relacionamentos</vt:lpstr>
      <vt:lpstr>Relacionamentos</vt:lpstr>
      <vt:lpstr>Relacionamentos</vt:lpstr>
      <vt:lpstr>Relacionamentos</vt:lpstr>
      <vt:lpstr>Relacionamentos</vt:lpstr>
      <vt:lpstr>Relacionamentos</vt:lpstr>
      <vt:lpstr>Relacionamentos</vt:lpstr>
      <vt:lpstr>Itens Anotacionais</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184</cp:revision>
  <dcterms:modified xsi:type="dcterms:W3CDTF">2021-04-25T23:16:50Z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