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79"/>
  </p:notesMasterIdLst>
  <p:sldIdLst>
    <p:sldId id="256" r:id="rId5"/>
    <p:sldId id="401" r:id="rId6"/>
    <p:sldId id="366" r:id="rId7"/>
    <p:sldId id="272" r:id="rId8"/>
    <p:sldId id="273" r:id="rId9"/>
    <p:sldId id="352" r:id="rId10"/>
    <p:sldId id="274" r:id="rId11"/>
    <p:sldId id="270" r:id="rId12"/>
    <p:sldId id="262" r:id="rId13"/>
    <p:sldId id="402" r:id="rId14"/>
    <p:sldId id="403" r:id="rId15"/>
    <p:sldId id="404" r:id="rId16"/>
    <p:sldId id="405" r:id="rId17"/>
    <p:sldId id="468" r:id="rId18"/>
    <p:sldId id="470" r:id="rId19"/>
    <p:sldId id="471" r:id="rId20"/>
    <p:sldId id="472" r:id="rId21"/>
    <p:sldId id="473" r:id="rId22"/>
    <p:sldId id="474" r:id="rId23"/>
    <p:sldId id="475" r:id="rId24"/>
    <p:sldId id="476" r:id="rId25"/>
    <p:sldId id="477" r:id="rId26"/>
    <p:sldId id="478" r:id="rId27"/>
    <p:sldId id="479" r:id="rId28"/>
    <p:sldId id="480" r:id="rId29"/>
    <p:sldId id="481" r:id="rId30"/>
    <p:sldId id="482" r:id="rId31"/>
    <p:sldId id="469" r:id="rId32"/>
    <p:sldId id="307" r:id="rId33"/>
    <p:sldId id="445" r:id="rId34"/>
    <p:sldId id="446" r:id="rId35"/>
    <p:sldId id="447" r:id="rId36"/>
    <p:sldId id="448" r:id="rId37"/>
    <p:sldId id="449" r:id="rId38"/>
    <p:sldId id="450" r:id="rId39"/>
    <p:sldId id="451" r:id="rId40"/>
    <p:sldId id="452" r:id="rId41"/>
    <p:sldId id="453" r:id="rId42"/>
    <p:sldId id="456" r:id="rId43"/>
    <p:sldId id="457" r:id="rId44"/>
    <p:sldId id="454" r:id="rId45"/>
    <p:sldId id="458" r:id="rId46"/>
    <p:sldId id="459" r:id="rId47"/>
    <p:sldId id="455" r:id="rId48"/>
    <p:sldId id="460" r:id="rId49"/>
    <p:sldId id="461" r:id="rId50"/>
    <p:sldId id="444" r:id="rId51"/>
    <p:sldId id="308" r:id="rId52"/>
    <p:sldId id="310" r:id="rId53"/>
    <p:sldId id="309" r:id="rId54"/>
    <p:sldId id="311" r:id="rId55"/>
    <p:sldId id="462" r:id="rId56"/>
    <p:sldId id="463" r:id="rId57"/>
    <p:sldId id="464" r:id="rId58"/>
    <p:sldId id="465" r:id="rId59"/>
    <p:sldId id="466" r:id="rId60"/>
    <p:sldId id="467" r:id="rId61"/>
    <p:sldId id="483" r:id="rId62"/>
    <p:sldId id="484" r:id="rId63"/>
    <p:sldId id="485" r:id="rId64"/>
    <p:sldId id="486" r:id="rId65"/>
    <p:sldId id="487" r:id="rId66"/>
    <p:sldId id="488" r:id="rId67"/>
    <p:sldId id="489" r:id="rId68"/>
    <p:sldId id="490" r:id="rId69"/>
    <p:sldId id="491" r:id="rId70"/>
    <p:sldId id="492" r:id="rId71"/>
    <p:sldId id="493" r:id="rId72"/>
    <p:sldId id="494" r:id="rId73"/>
    <p:sldId id="495" r:id="rId74"/>
    <p:sldId id="496" r:id="rId75"/>
    <p:sldId id="497" r:id="rId76"/>
    <p:sldId id="498" r:id="rId77"/>
    <p:sldId id="258" r:id="rId7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mela Medeiros Duque de Leon" initials="PMDdL" lastIdx="3" clrIdx="0">
    <p:extLst>
      <p:ext uri="{19B8F6BF-5375-455C-9EA6-DF929625EA0E}">
        <p15:presenceInfo xmlns:p15="http://schemas.microsoft.com/office/powerpoint/2012/main" userId="Pamela Medeiros Duque de Le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41F0E7-EBFB-4DBD-8E8B-C66BD66DA473}" v="2110" dt="2020-02-03T00:33:46.37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Estilo E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0" autoAdjust="0"/>
    <p:restoredTop sz="94607" autoAdjust="0"/>
  </p:normalViewPr>
  <p:slideViewPr>
    <p:cSldViewPr snapToGrid="0">
      <p:cViewPr varScale="1">
        <p:scale>
          <a:sx n="41" d="100"/>
          <a:sy n="41" d="100"/>
        </p:scale>
        <p:origin x="84" y="666"/>
      </p:cViewPr>
      <p:guideLst/>
    </p:cSldViewPr>
  </p:slideViewPr>
  <p:outlineViewPr>
    <p:cViewPr>
      <p:scale>
        <a:sx n="33" d="100"/>
        <a:sy n="33" d="100"/>
      </p:scale>
      <p:origin x="0" y="-1962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notesMaster" Target="notesMasters/notesMaster1.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commentAuthors" Target="commentAuthors.xml"/><Relationship Id="rId85"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presProps" Target="presProps.xml"/><Relationship Id="rId86"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ilva" userId="48acf9fd5344f352" providerId="LiveId" clId="{F841F0E7-EBFB-4DBD-8E8B-C66BD66DA473}"/>
    <pc:docChg chg="custSel addSld delSld modSld">
      <pc:chgData name="Victor Silva" userId="48acf9fd5344f352" providerId="LiveId" clId="{F841F0E7-EBFB-4DBD-8E8B-C66BD66DA473}" dt="2020-02-03T00:34:47.076" v="5827" actId="20577"/>
      <pc:docMkLst>
        <pc:docMk/>
      </pc:docMkLst>
      <pc:sldChg chg="modSp">
        <pc:chgData name="Victor Silva" userId="48acf9fd5344f352" providerId="LiveId" clId="{F841F0E7-EBFB-4DBD-8E8B-C66BD66DA473}" dt="2020-02-02T23:12:41.620" v="63" actId="403"/>
        <pc:sldMkLst>
          <pc:docMk/>
          <pc:sldMk cId="3310034269" sldId="262"/>
        </pc:sldMkLst>
        <pc:spChg chg="mod">
          <ac:chgData name="Victor Silva" userId="48acf9fd5344f352" providerId="LiveId" clId="{F841F0E7-EBFB-4DBD-8E8B-C66BD66DA473}" dt="2020-02-02T23:12:41.620" v="63" actId="403"/>
          <ac:spMkLst>
            <pc:docMk/>
            <pc:sldMk cId="3310034269" sldId="262"/>
            <ac:spMk id="4" creationId="{4D95FF0F-F271-48E7-A204-C5656918B6A3}"/>
          </ac:spMkLst>
        </pc:spChg>
      </pc:sldChg>
      <pc:sldChg chg="modSp">
        <pc:chgData name="Victor Silva" userId="48acf9fd5344f352" providerId="LiveId" clId="{F841F0E7-EBFB-4DBD-8E8B-C66BD66DA473}" dt="2020-02-02T23:50:19.376" v="1135" actId="20577"/>
        <pc:sldMkLst>
          <pc:docMk/>
          <pc:sldMk cId="859005361" sldId="264"/>
        </pc:sldMkLst>
        <pc:spChg chg="mod">
          <ac:chgData name="Victor Silva" userId="48acf9fd5344f352" providerId="LiveId" clId="{F841F0E7-EBFB-4DBD-8E8B-C66BD66DA473}" dt="2020-02-02T23:50:19.376" v="1135" actId="20577"/>
          <ac:spMkLst>
            <pc:docMk/>
            <pc:sldMk cId="859005361" sldId="264"/>
            <ac:spMk id="3" creationId="{00000000-0000-0000-0000-000000000000}"/>
          </ac:spMkLst>
        </pc:spChg>
      </pc:sldChg>
      <pc:sldChg chg="del">
        <pc:chgData name="Victor Silva" userId="48acf9fd5344f352" providerId="LiveId" clId="{F841F0E7-EBFB-4DBD-8E8B-C66BD66DA473}" dt="2020-02-02T23:49:15.284" v="1020" actId="47"/>
        <pc:sldMkLst>
          <pc:docMk/>
          <pc:sldMk cId="2457958807" sldId="265"/>
        </pc:sldMkLst>
      </pc:sldChg>
      <pc:sldChg chg="modSp add">
        <pc:chgData name="Victor Silva" userId="48acf9fd5344f352" providerId="LiveId" clId="{F841F0E7-EBFB-4DBD-8E8B-C66BD66DA473}" dt="2020-02-02T23:54:39.515" v="2339" actId="20577"/>
        <pc:sldMkLst>
          <pc:docMk/>
          <pc:sldMk cId="2643275966" sldId="265"/>
        </pc:sldMkLst>
        <pc:spChg chg="mod">
          <ac:chgData name="Victor Silva" userId="48acf9fd5344f352" providerId="LiveId" clId="{F841F0E7-EBFB-4DBD-8E8B-C66BD66DA473}" dt="2020-02-02T23:50:32.841" v="1164" actId="20577"/>
          <ac:spMkLst>
            <pc:docMk/>
            <pc:sldMk cId="2643275966" sldId="265"/>
            <ac:spMk id="2" creationId="{00000000-0000-0000-0000-000000000000}"/>
          </ac:spMkLst>
        </pc:spChg>
        <pc:spChg chg="mod">
          <ac:chgData name="Victor Silva" userId="48acf9fd5344f352" providerId="LiveId" clId="{F841F0E7-EBFB-4DBD-8E8B-C66BD66DA473}" dt="2020-02-02T23:54:39.515" v="2339" actId="20577"/>
          <ac:spMkLst>
            <pc:docMk/>
            <pc:sldMk cId="2643275966" sldId="265"/>
            <ac:spMk id="3" creationId="{00000000-0000-0000-0000-000000000000}"/>
          </ac:spMkLst>
        </pc:spChg>
      </pc:sldChg>
      <pc:sldChg chg="addSp modSp add">
        <pc:chgData name="Victor Silva" userId="48acf9fd5344f352" providerId="LiveId" clId="{F841F0E7-EBFB-4DBD-8E8B-C66BD66DA473}" dt="2020-02-02T23:59:51.265" v="3027" actId="1076"/>
        <pc:sldMkLst>
          <pc:docMk/>
          <pc:sldMk cId="2554723125" sldId="266"/>
        </pc:sldMkLst>
        <pc:spChg chg="mod">
          <ac:chgData name="Victor Silva" userId="48acf9fd5344f352" providerId="LiveId" clId="{F841F0E7-EBFB-4DBD-8E8B-C66BD66DA473}" dt="2020-02-02T23:59:32.883" v="3026" actId="20577"/>
          <ac:spMkLst>
            <pc:docMk/>
            <pc:sldMk cId="2554723125" sldId="266"/>
            <ac:spMk id="3" creationId="{00000000-0000-0000-0000-000000000000}"/>
          </ac:spMkLst>
        </pc:spChg>
        <pc:spChg chg="add mod">
          <ac:chgData name="Victor Silva" userId="48acf9fd5344f352" providerId="LiveId" clId="{F841F0E7-EBFB-4DBD-8E8B-C66BD66DA473}" dt="2020-02-02T23:59:51.265" v="3027" actId="1076"/>
          <ac:spMkLst>
            <pc:docMk/>
            <pc:sldMk cId="2554723125" sldId="266"/>
            <ac:spMk id="7" creationId="{143D29D8-84B0-4591-AE02-FCA70BC9A002}"/>
          </ac:spMkLst>
        </pc:spChg>
        <pc:graphicFrameChg chg="add mod modGraphic">
          <ac:chgData name="Victor Silva" userId="48acf9fd5344f352" providerId="LiveId" clId="{F841F0E7-EBFB-4DBD-8E8B-C66BD66DA473}" dt="2020-02-02T23:59:51.265" v="3027" actId="1076"/>
          <ac:graphicFrameMkLst>
            <pc:docMk/>
            <pc:sldMk cId="2554723125" sldId="266"/>
            <ac:graphicFrameMk id="4" creationId="{116280F5-D4C5-42C1-B050-27912477BB56}"/>
          </ac:graphicFrameMkLst>
        </pc:graphicFrameChg>
      </pc:sldChg>
      <pc:sldChg chg="del">
        <pc:chgData name="Victor Silva" userId="48acf9fd5344f352" providerId="LiveId" clId="{F841F0E7-EBFB-4DBD-8E8B-C66BD66DA473}" dt="2020-02-02T23:49:15.284" v="1020" actId="47"/>
        <pc:sldMkLst>
          <pc:docMk/>
          <pc:sldMk cId="3698252687" sldId="266"/>
        </pc:sldMkLst>
      </pc:sldChg>
      <pc:sldChg chg="del">
        <pc:chgData name="Victor Silva" userId="48acf9fd5344f352" providerId="LiveId" clId="{F841F0E7-EBFB-4DBD-8E8B-C66BD66DA473}" dt="2020-02-02T23:49:15.284" v="1020" actId="47"/>
        <pc:sldMkLst>
          <pc:docMk/>
          <pc:sldMk cId="2154147103" sldId="267"/>
        </pc:sldMkLst>
      </pc:sldChg>
      <pc:sldChg chg="addSp delSp modSp add">
        <pc:chgData name="Victor Silva" userId="48acf9fd5344f352" providerId="LiveId" clId="{F841F0E7-EBFB-4DBD-8E8B-C66BD66DA473}" dt="2020-02-03T00:03:13.598" v="3715" actId="1076"/>
        <pc:sldMkLst>
          <pc:docMk/>
          <pc:sldMk cId="3606291372" sldId="267"/>
        </pc:sldMkLst>
        <pc:spChg chg="mod">
          <ac:chgData name="Victor Silva" userId="48acf9fd5344f352" providerId="LiveId" clId="{F841F0E7-EBFB-4DBD-8E8B-C66BD66DA473}" dt="2020-02-03T00:00:05.550" v="3073" actId="20577"/>
          <ac:spMkLst>
            <pc:docMk/>
            <pc:sldMk cId="3606291372" sldId="267"/>
            <ac:spMk id="2" creationId="{00000000-0000-0000-0000-000000000000}"/>
          </ac:spMkLst>
        </pc:spChg>
        <pc:spChg chg="mod">
          <ac:chgData name="Victor Silva" userId="48acf9fd5344f352" providerId="LiveId" clId="{F841F0E7-EBFB-4DBD-8E8B-C66BD66DA473}" dt="2020-02-03T00:02:22.486" v="3709" actId="20577"/>
          <ac:spMkLst>
            <pc:docMk/>
            <pc:sldMk cId="3606291372" sldId="267"/>
            <ac:spMk id="3" creationId="{00000000-0000-0000-0000-000000000000}"/>
          </ac:spMkLst>
        </pc:spChg>
        <pc:spChg chg="del">
          <ac:chgData name="Victor Silva" userId="48acf9fd5344f352" providerId="LiveId" clId="{F841F0E7-EBFB-4DBD-8E8B-C66BD66DA473}" dt="2020-02-02T23:59:54.800" v="3029" actId="478"/>
          <ac:spMkLst>
            <pc:docMk/>
            <pc:sldMk cId="3606291372" sldId="267"/>
            <ac:spMk id="7" creationId="{143D29D8-84B0-4591-AE02-FCA70BC9A002}"/>
          </ac:spMkLst>
        </pc:spChg>
        <pc:graphicFrameChg chg="del">
          <ac:chgData name="Victor Silva" userId="48acf9fd5344f352" providerId="LiveId" clId="{F841F0E7-EBFB-4DBD-8E8B-C66BD66DA473}" dt="2020-02-02T23:59:54.800" v="3029" actId="478"/>
          <ac:graphicFrameMkLst>
            <pc:docMk/>
            <pc:sldMk cId="3606291372" sldId="267"/>
            <ac:graphicFrameMk id="4" creationId="{116280F5-D4C5-42C1-B050-27912477BB56}"/>
          </ac:graphicFrameMkLst>
        </pc:graphicFrameChg>
        <pc:picChg chg="add mod">
          <ac:chgData name="Victor Silva" userId="48acf9fd5344f352" providerId="LiveId" clId="{F841F0E7-EBFB-4DBD-8E8B-C66BD66DA473}" dt="2020-02-03T00:03:13.598" v="3715" actId="1076"/>
          <ac:picMkLst>
            <pc:docMk/>
            <pc:sldMk cId="3606291372" sldId="267"/>
            <ac:picMk id="6" creationId="{A6FA4A32-C75F-48E0-B890-D68919D20729}"/>
          </ac:picMkLst>
        </pc:picChg>
      </pc:sldChg>
      <pc:sldChg chg="del">
        <pc:chgData name="Victor Silva" userId="48acf9fd5344f352" providerId="LiveId" clId="{F841F0E7-EBFB-4DBD-8E8B-C66BD66DA473}" dt="2020-02-02T23:49:15.284" v="1020" actId="47"/>
        <pc:sldMkLst>
          <pc:docMk/>
          <pc:sldMk cId="2222559482" sldId="268"/>
        </pc:sldMkLst>
      </pc:sldChg>
      <pc:sldChg chg="delSp modSp add">
        <pc:chgData name="Victor Silva" userId="48acf9fd5344f352" providerId="LiveId" clId="{F841F0E7-EBFB-4DBD-8E8B-C66BD66DA473}" dt="2020-02-03T00:07:33.193" v="4394" actId="20577"/>
        <pc:sldMkLst>
          <pc:docMk/>
          <pc:sldMk cId="2325196384" sldId="268"/>
        </pc:sldMkLst>
        <pc:spChg chg="mod">
          <ac:chgData name="Victor Silva" userId="48acf9fd5344f352" providerId="LiveId" clId="{F841F0E7-EBFB-4DBD-8E8B-C66BD66DA473}" dt="2020-02-03T00:07:33.193" v="4394" actId="20577"/>
          <ac:spMkLst>
            <pc:docMk/>
            <pc:sldMk cId="2325196384" sldId="268"/>
            <ac:spMk id="3" creationId="{00000000-0000-0000-0000-000000000000}"/>
          </ac:spMkLst>
        </pc:spChg>
        <pc:picChg chg="del">
          <ac:chgData name="Victor Silva" userId="48acf9fd5344f352" providerId="LiveId" clId="{F841F0E7-EBFB-4DBD-8E8B-C66BD66DA473}" dt="2020-02-03T00:03:17.386" v="3717" actId="478"/>
          <ac:picMkLst>
            <pc:docMk/>
            <pc:sldMk cId="2325196384" sldId="268"/>
            <ac:picMk id="6" creationId="{A6FA4A32-C75F-48E0-B890-D68919D20729}"/>
          </ac:picMkLst>
        </pc:picChg>
      </pc:sldChg>
      <pc:sldChg chg="del">
        <pc:chgData name="Victor Silva" userId="48acf9fd5344f352" providerId="LiveId" clId="{F841F0E7-EBFB-4DBD-8E8B-C66BD66DA473}" dt="2020-02-02T23:49:15.284" v="1020" actId="47"/>
        <pc:sldMkLst>
          <pc:docMk/>
          <pc:sldMk cId="1433807868" sldId="269"/>
        </pc:sldMkLst>
      </pc:sldChg>
      <pc:sldChg chg="modSp add">
        <pc:chgData name="Victor Silva" userId="48acf9fd5344f352" providerId="LiveId" clId="{F841F0E7-EBFB-4DBD-8E8B-C66BD66DA473}" dt="2020-02-03T00:12:30.897" v="5138" actId="12"/>
        <pc:sldMkLst>
          <pc:docMk/>
          <pc:sldMk cId="2502553799" sldId="269"/>
        </pc:sldMkLst>
        <pc:spChg chg="mod">
          <ac:chgData name="Victor Silva" userId="48acf9fd5344f352" providerId="LiveId" clId="{F841F0E7-EBFB-4DBD-8E8B-C66BD66DA473}" dt="2020-02-03T00:12:30.897" v="5138" actId="12"/>
          <ac:spMkLst>
            <pc:docMk/>
            <pc:sldMk cId="2502553799" sldId="269"/>
            <ac:spMk id="3" creationId="{00000000-0000-0000-0000-000000000000}"/>
          </ac:spMkLst>
        </pc:spChg>
      </pc:sldChg>
      <pc:sldChg chg="addSp modSp add">
        <pc:chgData name="Victor Silva" userId="48acf9fd5344f352" providerId="LiveId" clId="{F841F0E7-EBFB-4DBD-8E8B-C66BD66DA473}" dt="2020-02-03T00:33:39.507" v="5514" actId="1076"/>
        <pc:sldMkLst>
          <pc:docMk/>
          <pc:sldMk cId="2831497718" sldId="270"/>
        </pc:sldMkLst>
        <pc:spChg chg="mod">
          <ac:chgData name="Victor Silva" userId="48acf9fd5344f352" providerId="LiveId" clId="{F841F0E7-EBFB-4DBD-8E8B-C66BD66DA473}" dt="2020-02-03T00:33:30.342" v="5511" actId="6549"/>
          <ac:spMkLst>
            <pc:docMk/>
            <pc:sldMk cId="2831497718" sldId="270"/>
            <ac:spMk id="3" creationId="{00000000-0000-0000-0000-000000000000}"/>
          </ac:spMkLst>
        </pc:spChg>
        <pc:picChg chg="add mod">
          <ac:chgData name="Victor Silva" userId="48acf9fd5344f352" providerId="LiveId" clId="{F841F0E7-EBFB-4DBD-8E8B-C66BD66DA473}" dt="2020-02-03T00:33:39.507" v="5514" actId="1076"/>
          <ac:picMkLst>
            <pc:docMk/>
            <pc:sldMk cId="2831497718" sldId="270"/>
            <ac:picMk id="4" creationId="{43A2E058-C31B-49BC-BEE7-1F5FA40FFCF3}"/>
          </ac:picMkLst>
        </pc:picChg>
      </pc:sldChg>
      <pc:sldChg chg="del">
        <pc:chgData name="Victor Silva" userId="48acf9fd5344f352" providerId="LiveId" clId="{F841F0E7-EBFB-4DBD-8E8B-C66BD66DA473}" dt="2020-02-02T23:49:15.284" v="1020" actId="47"/>
        <pc:sldMkLst>
          <pc:docMk/>
          <pc:sldMk cId="2860431418" sldId="270"/>
        </pc:sldMkLst>
      </pc:sldChg>
      <pc:sldChg chg="del">
        <pc:chgData name="Victor Silva" userId="48acf9fd5344f352" providerId="LiveId" clId="{F841F0E7-EBFB-4DBD-8E8B-C66BD66DA473}" dt="2020-02-02T23:49:15.284" v="1020" actId="47"/>
        <pc:sldMkLst>
          <pc:docMk/>
          <pc:sldMk cId="2471638910" sldId="271"/>
        </pc:sldMkLst>
      </pc:sldChg>
      <pc:sldChg chg="delSp modSp add">
        <pc:chgData name="Victor Silva" userId="48acf9fd5344f352" providerId="LiveId" clId="{F841F0E7-EBFB-4DBD-8E8B-C66BD66DA473}" dt="2020-02-03T00:34:47.076" v="5827" actId="20577"/>
        <pc:sldMkLst>
          <pc:docMk/>
          <pc:sldMk cId="3832710005" sldId="271"/>
        </pc:sldMkLst>
        <pc:spChg chg="mod">
          <ac:chgData name="Victor Silva" userId="48acf9fd5344f352" providerId="LiveId" clId="{F841F0E7-EBFB-4DBD-8E8B-C66BD66DA473}" dt="2020-02-03T00:34:47.076" v="5827" actId="20577"/>
          <ac:spMkLst>
            <pc:docMk/>
            <pc:sldMk cId="3832710005" sldId="271"/>
            <ac:spMk id="3" creationId="{00000000-0000-0000-0000-000000000000}"/>
          </ac:spMkLst>
        </pc:spChg>
        <pc:picChg chg="del">
          <ac:chgData name="Victor Silva" userId="48acf9fd5344f352" providerId="LiveId" clId="{F841F0E7-EBFB-4DBD-8E8B-C66BD66DA473}" dt="2020-02-03T00:33:47.605" v="5516" actId="478"/>
          <ac:picMkLst>
            <pc:docMk/>
            <pc:sldMk cId="3832710005" sldId="271"/>
            <ac:picMk id="4" creationId="{43A2E058-C31B-49BC-BEE7-1F5FA40FFCF3}"/>
          </ac:picMkLst>
        </pc:picChg>
      </pc:sldChg>
      <pc:sldChg chg="del">
        <pc:chgData name="Victor Silva" userId="48acf9fd5344f352" providerId="LiveId" clId="{F841F0E7-EBFB-4DBD-8E8B-C66BD66DA473}" dt="2020-02-02T23:49:15.284" v="1020" actId="47"/>
        <pc:sldMkLst>
          <pc:docMk/>
          <pc:sldMk cId="1878136039" sldId="272"/>
        </pc:sldMkLst>
      </pc:sldChg>
      <pc:sldChg chg="del">
        <pc:chgData name="Victor Silva" userId="48acf9fd5344f352" providerId="LiveId" clId="{F841F0E7-EBFB-4DBD-8E8B-C66BD66DA473}" dt="2020-02-02T23:49:15.284" v="1020" actId="47"/>
        <pc:sldMkLst>
          <pc:docMk/>
          <pc:sldMk cId="2843197101" sldId="273"/>
        </pc:sldMkLst>
      </pc:sldChg>
      <pc:sldChg chg="del">
        <pc:chgData name="Victor Silva" userId="48acf9fd5344f352" providerId="LiveId" clId="{F841F0E7-EBFB-4DBD-8E8B-C66BD66DA473}" dt="2020-02-02T23:49:15.284" v="1020" actId="47"/>
        <pc:sldMkLst>
          <pc:docMk/>
          <pc:sldMk cId="1440463766" sldId="274"/>
        </pc:sldMkLst>
      </pc:sldChg>
      <pc:sldChg chg="del">
        <pc:chgData name="Victor Silva" userId="48acf9fd5344f352" providerId="LiveId" clId="{F841F0E7-EBFB-4DBD-8E8B-C66BD66DA473}" dt="2020-02-02T23:49:15.284" v="1020" actId="47"/>
        <pc:sldMkLst>
          <pc:docMk/>
          <pc:sldMk cId="3284278558" sldId="275"/>
        </pc:sldMkLst>
      </pc:sldChg>
      <pc:sldChg chg="del">
        <pc:chgData name="Victor Silva" userId="48acf9fd5344f352" providerId="LiveId" clId="{F841F0E7-EBFB-4DBD-8E8B-C66BD66DA473}" dt="2020-02-02T23:49:15.284" v="1020" actId="47"/>
        <pc:sldMkLst>
          <pc:docMk/>
          <pc:sldMk cId="1659460705" sldId="285"/>
        </pc:sldMkLst>
      </pc:sldChg>
    </pc:docChg>
  </pc:docChgLst>
  <pc:docChgLst>
    <pc:chgData name="Victor Silva" userId="48acf9fd5344f352" providerId="LiveId" clId="{716A53AC-DE82-4479-910F-80891733D06B}"/>
    <pc:docChg chg="custSel addSld delSld modSld">
      <pc:chgData name="Victor Silva" userId="48acf9fd5344f352" providerId="LiveId" clId="{716A53AC-DE82-4479-910F-80891733D06B}" dt="2019-08-10T23:32:53.397" v="7719" actId="2696"/>
      <pc:docMkLst>
        <pc:docMk/>
      </pc:docMkLst>
      <pc:sldChg chg="modSp">
        <pc:chgData name="Victor Silva" userId="48acf9fd5344f352" providerId="LiveId" clId="{716A53AC-DE82-4479-910F-80891733D06B}" dt="2019-08-04T13:21:04.348" v="20" actId="20577"/>
        <pc:sldMkLst>
          <pc:docMk/>
          <pc:sldMk cId="0" sldId="256"/>
        </pc:sldMkLst>
        <pc:spChg chg="mod">
          <ac:chgData name="Victor Silva" userId="48acf9fd5344f352" providerId="LiveId" clId="{716A53AC-DE82-4479-910F-80891733D06B}" dt="2019-08-04T13:21:04.348" v="20" actId="20577"/>
          <ac:spMkLst>
            <pc:docMk/>
            <pc:sldMk cId="0" sldId="256"/>
            <ac:spMk id="121" creationId="{00000000-0000-0000-0000-000000000000}"/>
          </ac:spMkLst>
        </pc:spChg>
      </pc:sldChg>
      <pc:sldChg chg="modSp del">
        <pc:chgData name="Victor Silva" userId="48acf9fd5344f352" providerId="LiveId" clId="{716A53AC-DE82-4479-910F-80891733D06B}" dt="2019-08-10T19:11:53.386" v="217" actId="2696"/>
        <pc:sldMkLst>
          <pc:docMk/>
          <pc:sldMk cId="2325730387" sldId="259"/>
        </pc:sldMkLst>
        <pc:spChg chg="mod">
          <ac:chgData name="Victor Silva" userId="48acf9fd5344f352" providerId="LiveId" clId="{716A53AC-DE82-4479-910F-80891733D06B}" dt="2019-08-04T13:22:48.112" v="215" actId="6549"/>
          <ac:spMkLst>
            <pc:docMk/>
            <pc:sldMk cId="2325730387" sldId="259"/>
            <ac:spMk id="3" creationId="{00000000-0000-0000-0000-000000000000}"/>
          </ac:spMkLst>
        </pc:spChg>
      </pc:sldChg>
      <pc:sldChg chg="modSp">
        <pc:chgData name="Victor Silva" userId="48acf9fd5344f352" providerId="LiveId" clId="{716A53AC-DE82-4479-910F-80891733D06B}" dt="2019-08-10T19:12:11.309" v="263" actId="20577"/>
        <pc:sldMkLst>
          <pc:docMk/>
          <pc:sldMk cId="3310034269" sldId="262"/>
        </pc:sldMkLst>
        <pc:spChg chg="mod">
          <ac:chgData name="Victor Silva" userId="48acf9fd5344f352" providerId="LiveId" clId="{716A53AC-DE82-4479-910F-80891733D06B}" dt="2019-08-10T19:12:11.309" v="263" actId="20577"/>
          <ac:spMkLst>
            <pc:docMk/>
            <pc:sldMk cId="3310034269" sldId="262"/>
            <ac:spMk id="4" creationId="{4D95FF0F-F271-48E7-A204-C5656918B6A3}"/>
          </ac:spMkLst>
        </pc:spChg>
      </pc:sldChg>
      <pc:sldChg chg="modSp">
        <pc:chgData name="Victor Silva" userId="48acf9fd5344f352" providerId="LiveId" clId="{716A53AC-DE82-4479-910F-80891733D06B}" dt="2019-08-10T19:14:14.499" v="905" actId="20577"/>
        <pc:sldMkLst>
          <pc:docMk/>
          <pc:sldMk cId="859005361" sldId="264"/>
        </pc:sldMkLst>
        <pc:spChg chg="mod">
          <ac:chgData name="Victor Silva" userId="48acf9fd5344f352" providerId="LiveId" clId="{716A53AC-DE82-4479-910F-80891733D06B}" dt="2019-08-10T19:12:21.190" v="290" actId="20577"/>
          <ac:spMkLst>
            <pc:docMk/>
            <pc:sldMk cId="859005361" sldId="264"/>
            <ac:spMk id="2" creationId="{00000000-0000-0000-0000-000000000000}"/>
          </ac:spMkLst>
        </pc:spChg>
        <pc:spChg chg="mod">
          <ac:chgData name="Victor Silva" userId="48acf9fd5344f352" providerId="LiveId" clId="{716A53AC-DE82-4479-910F-80891733D06B}" dt="2019-08-10T19:14:14.499" v="905" actId="20577"/>
          <ac:spMkLst>
            <pc:docMk/>
            <pc:sldMk cId="859005361" sldId="264"/>
            <ac:spMk id="3" creationId="{00000000-0000-0000-0000-000000000000}"/>
          </ac:spMkLst>
        </pc:spChg>
      </pc:sldChg>
      <pc:sldChg chg="addSp modSp add">
        <pc:chgData name="Victor Silva" userId="48acf9fd5344f352" providerId="LiveId" clId="{716A53AC-DE82-4479-910F-80891733D06B}" dt="2019-08-10T19:18:00.992" v="1159" actId="1076"/>
        <pc:sldMkLst>
          <pc:docMk/>
          <pc:sldMk cId="2457958807" sldId="265"/>
        </pc:sldMkLst>
        <pc:spChg chg="mod">
          <ac:chgData name="Victor Silva" userId="48acf9fd5344f352" providerId="LiveId" clId="{716A53AC-DE82-4479-910F-80891733D06B}" dt="2019-08-10T19:14:34.085" v="955" actId="20577"/>
          <ac:spMkLst>
            <pc:docMk/>
            <pc:sldMk cId="2457958807" sldId="265"/>
            <ac:spMk id="2" creationId="{00000000-0000-0000-0000-000000000000}"/>
          </ac:spMkLst>
        </pc:spChg>
        <pc:spChg chg="mod">
          <ac:chgData name="Victor Silva" userId="48acf9fd5344f352" providerId="LiveId" clId="{716A53AC-DE82-4479-910F-80891733D06B}" dt="2019-08-10T19:17:34.306" v="1152" actId="20577"/>
          <ac:spMkLst>
            <pc:docMk/>
            <pc:sldMk cId="2457958807" sldId="265"/>
            <ac:spMk id="3" creationId="{00000000-0000-0000-0000-000000000000}"/>
          </ac:spMkLst>
        </pc:spChg>
        <pc:picChg chg="add mod">
          <ac:chgData name="Victor Silva" userId="48acf9fd5344f352" providerId="LiveId" clId="{716A53AC-DE82-4479-910F-80891733D06B}" dt="2019-08-10T19:18:00.992" v="1159" actId="1076"/>
          <ac:picMkLst>
            <pc:docMk/>
            <pc:sldMk cId="2457958807" sldId="265"/>
            <ac:picMk id="4" creationId="{3A7E1388-5DFE-4AC3-A6C4-E1382BE450CF}"/>
          </ac:picMkLst>
        </pc:picChg>
      </pc:sldChg>
      <pc:sldChg chg="modSp add">
        <pc:chgData name="Victor Silva" userId="48acf9fd5344f352" providerId="LiveId" clId="{716A53AC-DE82-4479-910F-80891733D06B}" dt="2019-08-10T22:54:01.426" v="3970"/>
        <pc:sldMkLst>
          <pc:docMk/>
          <pc:sldMk cId="3698252687" sldId="266"/>
        </pc:sldMkLst>
        <pc:spChg chg="mod">
          <ac:chgData name="Victor Silva" userId="48acf9fd5344f352" providerId="LiveId" clId="{716A53AC-DE82-4479-910F-80891733D06B}" dt="2019-08-10T22:54:01.426" v="3970"/>
          <ac:spMkLst>
            <pc:docMk/>
            <pc:sldMk cId="3698252687" sldId="266"/>
            <ac:spMk id="2" creationId="{00000000-0000-0000-0000-000000000000}"/>
          </ac:spMkLst>
        </pc:spChg>
        <pc:spChg chg="mod">
          <ac:chgData name="Victor Silva" userId="48acf9fd5344f352" providerId="LiveId" clId="{716A53AC-DE82-4479-910F-80891733D06B}" dt="2019-08-10T19:20:46.152" v="1751" actId="20577"/>
          <ac:spMkLst>
            <pc:docMk/>
            <pc:sldMk cId="3698252687" sldId="266"/>
            <ac:spMk id="3" creationId="{00000000-0000-0000-0000-000000000000}"/>
          </ac:spMkLst>
        </pc:spChg>
      </pc:sldChg>
      <pc:sldChg chg="addSp delSp modSp add">
        <pc:chgData name="Victor Silva" userId="48acf9fd5344f352" providerId="LiveId" clId="{716A53AC-DE82-4479-910F-80891733D06B}" dt="2019-08-10T22:54:02.956" v="3971"/>
        <pc:sldMkLst>
          <pc:docMk/>
          <pc:sldMk cId="2154147103" sldId="267"/>
        </pc:sldMkLst>
        <pc:spChg chg="mod">
          <ac:chgData name="Victor Silva" userId="48acf9fd5344f352" providerId="LiveId" clId="{716A53AC-DE82-4479-910F-80891733D06B}" dt="2019-08-10T22:54:02.956" v="3971"/>
          <ac:spMkLst>
            <pc:docMk/>
            <pc:sldMk cId="2154147103" sldId="267"/>
            <ac:spMk id="2" creationId="{00000000-0000-0000-0000-000000000000}"/>
          </ac:spMkLst>
        </pc:spChg>
        <pc:spChg chg="mod">
          <ac:chgData name="Victor Silva" userId="48acf9fd5344f352" providerId="LiveId" clId="{716A53AC-DE82-4479-910F-80891733D06B}" dt="2019-08-10T19:37:28.347" v="2677" actId="20577"/>
          <ac:spMkLst>
            <pc:docMk/>
            <pc:sldMk cId="2154147103" sldId="267"/>
            <ac:spMk id="3" creationId="{00000000-0000-0000-0000-000000000000}"/>
          </ac:spMkLst>
        </pc:spChg>
        <pc:graphicFrameChg chg="add del mod">
          <ac:chgData name="Victor Silva" userId="48acf9fd5344f352" providerId="LiveId" clId="{716A53AC-DE82-4479-910F-80891733D06B}" dt="2019-08-10T19:25:26.965" v="1892" actId="3680"/>
          <ac:graphicFrameMkLst>
            <pc:docMk/>
            <pc:sldMk cId="2154147103" sldId="267"/>
            <ac:graphicFrameMk id="4" creationId="{0F52DDDF-928E-441F-BB3E-C13BC884C682}"/>
          </ac:graphicFrameMkLst>
        </pc:graphicFrameChg>
        <pc:graphicFrameChg chg="add del mod modGraphic">
          <ac:chgData name="Victor Silva" userId="48acf9fd5344f352" providerId="LiveId" clId="{716A53AC-DE82-4479-910F-80891733D06B}" dt="2019-08-10T19:33:20.668" v="2284" actId="478"/>
          <ac:graphicFrameMkLst>
            <pc:docMk/>
            <pc:sldMk cId="2154147103" sldId="267"/>
            <ac:graphicFrameMk id="6" creationId="{AA9255E7-3667-4719-9336-B817E39C57CC}"/>
          </ac:graphicFrameMkLst>
        </pc:graphicFrameChg>
        <pc:graphicFrameChg chg="add del mod modGraphic">
          <ac:chgData name="Victor Silva" userId="48acf9fd5344f352" providerId="LiveId" clId="{716A53AC-DE82-4479-910F-80891733D06B}" dt="2019-08-10T19:37:51.093" v="2679" actId="478"/>
          <ac:graphicFrameMkLst>
            <pc:docMk/>
            <pc:sldMk cId="2154147103" sldId="267"/>
            <ac:graphicFrameMk id="7" creationId="{62284F13-69AA-4397-833D-F2DBA28B883A}"/>
          </ac:graphicFrameMkLst>
        </pc:graphicFrameChg>
        <pc:graphicFrameChg chg="add mod modGraphic">
          <ac:chgData name="Victor Silva" userId="48acf9fd5344f352" providerId="LiveId" clId="{716A53AC-DE82-4479-910F-80891733D06B}" dt="2019-08-10T19:39:12.908" v="2706" actId="207"/>
          <ac:graphicFrameMkLst>
            <pc:docMk/>
            <pc:sldMk cId="2154147103" sldId="267"/>
            <ac:graphicFrameMk id="8" creationId="{474ECD15-1C7A-43CD-B05E-69F6458C0080}"/>
          </ac:graphicFrameMkLst>
        </pc:graphicFrameChg>
      </pc:sldChg>
      <pc:sldChg chg="addSp modSp add">
        <pc:chgData name="Victor Silva" userId="48acf9fd5344f352" providerId="LiveId" clId="{716A53AC-DE82-4479-910F-80891733D06B}" dt="2019-08-10T22:54:04.044" v="3972"/>
        <pc:sldMkLst>
          <pc:docMk/>
          <pc:sldMk cId="2222559482" sldId="268"/>
        </pc:sldMkLst>
        <pc:spChg chg="mod">
          <ac:chgData name="Victor Silva" userId="48acf9fd5344f352" providerId="LiveId" clId="{716A53AC-DE82-4479-910F-80891733D06B}" dt="2019-08-10T22:54:04.044" v="3972"/>
          <ac:spMkLst>
            <pc:docMk/>
            <pc:sldMk cId="2222559482" sldId="268"/>
            <ac:spMk id="2" creationId="{00000000-0000-0000-0000-000000000000}"/>
          </ac:spMkLst>
        </pc:spChg>
        <pc:spChg chg="mod">
          <ac:chgData name="Victor Silva" userId="48acf9fd5344f352" providerId="LiveId" clId="{716A53AC-DE82-4479-910F-80891733D06B}" dt="2019-08-10T19:37:30.312" v="2678"/>
          <ac:spMkLst>
            <pc:docMk/>
            <pc:sldMk cId="2222559482" sldId="268"/>
            <ac:spMk id="3" creationId="{00000000-0000-0000-0000-000000000000}"/>
          </ac:spMkLst>
        </pc:spChg>
        <pc:graphicFrameChg chg="add mod modGraphic">
          <ac:chgData name="Victor Silva" userId="48acf9fd5344f352" providerId="LiveId" clId="{716A53AC-DE82-4479-910F-80891733D06B}" dt="2019-08-10T19:46:12.959" v="3019" actId="1076"/>
          <ac:graphicFrameMkLst>
            <pc:docMk/>
            <pc:sldMk cId="2222559482" sldId="268"/>
            <ac:graphicFrameMk id="4" creationId="{EED5A5BA-3F40-4C4C-895E-BBA63CA6A155}"/>
          </ac:graphicFrameMkLst>
        </pc:graphicFrameChg>
      </pc:sldChg>
      <pc:sldChg chg="modSp add">
        <pc:chgData name="Victor Silva" userId="48acf9fd5344f352" providerId="LiveId" clId="{716A53AC-DE82-4479-910F-80891733D06B}" dt="2019-08-10T22:54:05.140" v="3973"/>
        <pc:sldMkLst>
          <pc:docMk/>
          <pc:sldMk cId="1433807868" sldId="269"/>
        </pc:sldMkLst>
        <pc:spChg chg="mod">
          <ac:chgData name="Victor Silva" userId="48acf9fd5344f352" providerId="LiveId" clId="{716A53AC-DE82-4479-910F-80891733D06B}" dt="2019-08-10T22:54:05.140" v="3973"/>
          <ac:spMkLst>
            <pc:docMk/>
            <pc:sldMk cId="1433807868" sldId="269"/>
            <ac:spMk id="2" creationId="{00000000-0000-0000-0000-000000000000}"/>
          </ac:spMkLst>
        </pc:spChg>
        <pc:spChg chg="mod">
          <ac:chgData name="Victor Silva" userId="48acf9fd5344f352" providerId="LiveId" clId="{716A53AC-DE82-4479-910F-80891733D06B}" dt="2019-08-10T22:50:07.892" v="3364" actId="6549"/>
          <ac:spMkLst>
            <pc:docMk/>
            <pc:sldMk cId="1433807868" sldId="269"/>
            <ac:spMk id="3" creationId="{00000000-0000-0000-0000-000000000000}"/>
          </ac:spMkLst>
        </pc:spChg>
      </pc:sldChg>
      <pc:sldChg chg="modSp add">
        <pc:chgData name="Victor Silva" userId="48acf9fd5344f352" providerId="LiveId" clId="{716A53AC-DE82-4479-910F-80891733D06B}" dt="2019-08-10T22:56:36.603" v="4549" actId="20577"/>
        <pc:sldMkLst>
          <pc:docMk/>
          <pc:sldMk cId="2860431418" sldId="270"/>
        </pc:sldMkLst>
        <pc:spChg chg="mod">
          <ac:chgData name="Victor Silva" userId="48acf9fd5344f352" providerId="LiveId" clId="{716A53AC-DE82-4479-910F-80891733D06B}" dt="2019-08-10T22:54:12.307" v="4003" actId="20577"/>
          <ac:spMkLst>
            <pc:docMk/>
            <pc:sldMk cId="2860431418" sldId="270"/>
            <ac:spMk id="2" creationId="{00000000-0000-0000-0000-000000000000}"/>
          </ac:spMkLst>
        </pc:spChg>
        <pc:spChg chg="mod">
          <ac:chgData name="Victor Silva" userId="48acf9fd5344f352" providerId="LiveId" clId="{716A53AC-DE82-4479-910F-80891733D06B}" dt="2019-08-10T22:56:36.603" v="4549" actId="20577"/>
          <ac:spMkLst>
            <pc:docMk/>
            <pc:sldMk cId="2860431418" sldId="270"/>
            <ac:spMk id="3" creationId="{00000000-0000-0000-0000-000000000000}"/>
          </ac:spMkLst>
        </pc:spChg>
      </pc:sldChg>
      <pc:sldChg chg="addSp modSp add">
        <pc:chgData name="Victor Silva" userId="48acf9fd5344f352" providerId="LiveId" clId="{716A53AC-DE82-4479-910F-80891733D06B}" dt="2019-08-10T22:59:40.522" v="4829"/>
        <pc:sldMkLst>
          <pc:docMk/>
          <pc:sldMk cId="2471638910" sldId="271"/>
        </pc:sldMkLst>
        <pc:spChg chg="mod">
          <ac:chgData name="Victor Silva" userId="48acf9fd5344f352" providerId="LiveId" clId="{716A53AC-DE82-4479-910F-80891733D06B}" dt="2019-08-10T22:59:40.522" v="4829"/>
          <ac:spMkLst>
            <pc:docMk/>
            <pc:sldMk cId="2471638910" sldId="271"/>
            <ac:spMk id="2" creationId="{00000000-0000-0000-0000-000000000000}"/>
          </ac:spMkLst>
        </pc:spChg>
        <pc:spChg chg="mod">
          <ac:chgData name="Victor Silva" userId="48acf9fd5344f352" providerId="LiveId" clId="{716A53AC-DE82-4479-910F-80891733D06B}" dt="2019-08-10T22:58:19.418" v="4824" actId="20577"/>
          <ac:spMkLst>
            <pc:docMk/>
            <pc:sldMk cId="2471638910" sldId="271"/>
            <ac:spMk id="3" creationId="{00000000-0000-0000-0000-000000000000}"/>
          </ac:spMkLst>
        </pc:spChg>
        <pc:picChg chg="add mod">
          <ac:chgData name="Victor Silva" userId="48acf9fd5344f352" providerId="LiveId" clId="{716A53AC-DE82-4479-910F-80891733D06B}" dt="2019-08-10T22:58:45.416" v="4828" actId="1076"/>
          <ac:picMkLst>
            <pc:docMk/>
            <pc:sldMk cId="2471638910" sldId="271"/>
            <ac:picMk id="4" creationId="{ABA45FFC-E526-4433-8E6A-5AE17D7B7F6A}"/>
          </ac:picMkLst>
        </pc:picChg>
      </pc:sldChg>
      <pc:sldChg chg="modSp add">
        <pc:chgData name="Victor Silva" userId="48acf9fd5344f352" providerId="LiveId" clId="{716A53AC-DE82-4479-910F-80891733D06B}" dt="2019-08-10T23:06:39.037" v="5634" actId="20577"/>
        <pc:sldMkLst>
          <pc:docMk/>
          <pc:sldMk cId="1878136039" sldId="272"/>
        </pc:sldMkLst>
        <pc:spChg chg="mod">
          <ac:chgData name="Victor Silva" userId="48acf9fd5344f352" providerId="LiveId" clId="{716A53AC-DE82-4479-910F-80891733D06B}" dt="2019-08-10T22:59:50.824" v="4860" actId="20577"/>
          <ac:spMkLst>
            <pc:docMk/>
            <pc:sldMk cId="1878136039" sldId="272"/>
            <ac:spMk id="2" creationId="{00000000-0000-0000-0000-000000000000}"/>
          </ac:spMkLst>
        </pc:spChg>
        <pc:spChg chg="mod">
          <ac:chgData name="Victor Silva" userId="48acf9fd5344f352" providerId="LiveId" clId="{716A53AC-DE82-4479-910F-80891733D06B}" dt="2019-08-10T23:06:39.037" v="5634" actId="20577"/>
          <ac:spMkLst>
            <pc:docMk/>
            <pc:sldMk cId="1878136039" sldId="272"/>
            <ac:spMk id="3" creationId="{00000000-0000-0000-0000-000000000000}"/>
          </ac:spMkLst>
        </pc:spChg>
      </pc:sldChg>
      <pc:sldChg chg="modSp add">
        <pc:chgData name="Victor Silva" userId="48acf9fd5344f352" providerId="LiveId" clId="{716A53AC-DE82-4479-910F-80891733D06B}" dt="2019-08-10T23:10:33.671" v="6606" actId="20577"/>
        <pc:sldMkLst>
          <pc:docMk/>
          <pc:sldMk cId="2843197101" sldId="273"/>
        </pc:sldMkLst>
        <pc:spChg chg="mod">
          <ac:chgData name="Victor Silva" userId="48acf9fd5344f352" providerId="LiveId" clId="{716A53AC-DE82-4479-910F-80891733D06B}" dt="2019-08-10T23:10:33.671" v="6606" actId="20577"/>
          <ac:spMkLst>
            <pc:docMk/>
            <pc:sldMk cId="2843197101" sldId="273"/>
            <ac:spMk id="3" creationId="{00000000-0000-0000-0000-000000000000}"/>
          </ac:spMkLst>
        </pc:spChg>
      </pc:sldChg>
      <pc:sldChg chg="modSp add">
        <pc:chgData name="Victor Silva" userId="48acf9fd5344f352" providerId="LiveId" clId="{716A53AC-DE82-4479-910F-80891733D06B}" dt="2019-08-10T23:16:32.277" v="7310" actId="6549"/>
        <pc:sldMkLst>
          <pc:docMk/>
          <pc:sldMk cId="1440463766" sldId="274"/>
        </pc:sldMkLst>
        <pc:spChg chg="mod">
          <ac:chgData name="Victor Silva" userId="48acf9fd5344f352" providerId="LiveId" clId="{716A53AC-DE82-4479-910F-80891733D06B}" dt="2019-08-10T23:16:32.277" v="7310" actId="6549"/>
          <ac:spMkLst>
            <pc:docMk/>
            <pc:sldMk cId="1440463766" sldId="274"/>
            <ac:spMk id="3" creationId="{00000000-0000-0000-0000-000000000000}"/>
          </ac:spMkLst>
        </pc:spChg>
      </pc:sldChg>
      <pc:sldChg chg="modSp add">
        <pc:chgData name="Victor Silva" userId="48acf9fd5344f352" providerId="LiveId" clId="{716A53AC-DE82-4479-910F-80891733D06B}" dt="2019-08-10T23:18:31.177" v="7710" actId="20577"/>
        <pc:sldMkLst>
          <pc:docMk/>
          <pc:sldMk cId="3284278558" sldId="275"/>
        </pc:sldMkLst>
        <pc:spChg chg="mod">
          <ac:chgData name="Victor Silva" userId="48acf9fd5344f352" providerId="LiveId" clId="{716A53AC-DE82-4479-910F-80891733D06B}" dt="2019-08-10T23:18:31.177" v="7710" actId="20577"/>
          <ac:spMkLst>
            <pc:docMk/>
            <pc:sldMk cId="3284278558" sldId="275"/>
            <ac:spMk id="3" creationId="{00000000-0000-0000-0000-000000000000}"/>
          </ac:spMkLst>
        </pc:spChg>
      </pc:sldChg>
      <pc:sldChg chg="add del">
        <pc:chgData name="Victor Silva" userId="48acf9fd5344f352" providerId="LiveId" clId="{716A53AC-DE82-4479-910F-80891733D06B}" dt="2019-08-10T23:32:53.360" v="7711" actId="2696"/>
        <pc:sldMkLst>
          <pc:docMk/>
          <pc:sldMk cId="3413929904" sldId="276"/>
        </pc:sldMkLst>
      </pc:sldChg>
      <pc:sldChg chg="add del">
        <pc:chgData name="Victor Silva" userId="48acf9fd5344f352" providerId="LiveId" clId="{716A53AC-DE82-4479-910F-80891733D06B}" dt="2019-08-10T23:32:53.365" v="7712" actId="2696"/>
        <pc:sldMkLst>
          <pc:docMk/>
          <pc:sldMk cId="4230909732" sldId="277"/>
        </pc:sldMkLst>
      </pc:sldChg>
      <pc:sldChg chg="add del">
        <pc:chgData name="Victor Silva" userId="48acf9fd5344f352" providerId="LiveId" clId="{716A53AC-DE82-4479-910F-80891733D06B}" dt="2019-08-10T23:32:53.370" v="7713" actId="2696"/>
        <pc:sldMkLst>
          <pc:docMk/>
          <pc:sldMk cId="1731705772" sldId="278"/>
        </pc:sldMkLst>
      </pc:sldChg>
      <pc:sldChg chg="add del">
        <pc:chgData name="Victor Silva" userId="48acf9fd5344f352" providerId="LiveId" clId="{716A53AC-DE82-4479-910F-80891733D06B}" dt="2019-08-10T23:32:53.375" v="7714" actId="2696"/>
        <pc:sldMkLst>
          <pc:docMk/>
          <pc:sldMk cId="347861162" sldId="279"/>
        </pc:sldMkLst>
      </pc:sldChg>
      <pc:sldChg chg="add del">
        <pc:chgData name="Victor Silva" userId="48acf9fd5344f352" providerId="LiveId" clId="{716A53AC-DE82-4479-910F-80891733D06B}" dt="2019-08-10T23:32:53.379" v="7715" actId="2696"/>
        <pc:sldMkLst>
          <pc:docMk/>
          <pc:sldMk cId="3997908138" sldId="280"/>
        </pc:sldMkLst>
      </pc:sldChg>
      <pc:sldChg chg="add del">
        <pc:chgData name="Victor Silva" userId="48acf9fd5344f352" providerId="LiveId" clId="{716A53AC-DE82-4479-910F-80891733D06B}" dt="2019-08-10T23:32:53.383" v="7716" actId="2696"/>
        <pc:sldMkLst>
          <pc:docMk/>
          <pc:sldMk cId="2701083570" sldId="281"/>
        </pc:sldMkLst>
      </pc:sldChg>
      <pc:sldChg chg="add del">
        <pc:chgData name="Victor Silva" userId="48acf9fd5344f352" providerId="LiveId" clId="{716A53AC-DE82-4479-910F-80891733D06B}" dt="2019-08-10T23:32:53.388" v="7717" actId="2696"/>
        <pc:sldMkLst>
          <pc:docMk/>
          <pc:sldMk cId="1412289063" sldId="282"/>
        </pc:sldMkLst>
      </pc:sldChg>
      <pc:sldChg chg="add del">
        <pc:chgData name="Victor Silva" userId="48acf9fd5344f352" providerId="LiveId" clId="{716A53AC-DE82-4479-910F-80891733D06B}" dt="2019-08-10T23:32:53.392" v="7718" actId="2696"/>
        <pc:sldMkLst>
          <pc:docMk/>
          <pc:sldMk cId="4273482032" sldId="283"/>
        </pc:sldMkLst>
      </pc:sldChg>
      <pc:sldChg chg="add del">
        <pc:chgData name="Victor Silva" userId="48acf9fd5344f352" providerId="LiveId" clId="{716A53AC-DE82-4479-910F-80891733D06B}" dt="2019-08-10T23:32:53.397" v="7719" actId="2696"/>
        <pc:sldMkLst>
          <pc:docMk/>
          <pc:sldMk cId="3404198499" sldId="284"/>
        </pc:sldMkLst>
      </pc:sldChg>
      <pc:sldChg chg="modSp add">
        <pc:chgData name="Victor Silva" userId="48acf9fd5344f352" providerId="LiveId" clId="{716A53AC-DE82-4479-910F-80891733D06B}" dt="2019-08-10T22:54:06.165" v="3974"/>
        <pc:sldMkLst>
          <pc:docMk/>
          <pc:sldMk cId="1659460705" sldId="285"/>
        </pc:sldMkLst>
        <pc:spChg chg="mod">
          <ac:chgData name="Victor Silva" userId="48acf9fd5344f352" providerId="LiveId" clId="{716A53AC-DE82-4479-910F-80891733D06B}" dt="2019-08-10T22:54:06.165" v="3974"/>
          <ac:spMkLst>
            <pc:docMk/>
            <pc:sldMk cId="1659460705" sldId="285"/>
            <ac:spMk id="2" creationId="{00000000-0000-0000-0000-000000000000}"/>
          </ac:spMkLst>
        </pc:spChg>
        <pc:spChg chg="mod">
          <ac:chgData name="Victor Silva" userId="48acf9fd5344f352" providerId="LiveId" clId="{716A53AC-DE82-4479-910F-80891733D06B}" dt="2019-08-10T22:53:47.752" v="3969" actId="404"/>
          <ac:spMkLst>
            <pc:docMk/>
            <pc:sldMk cId="1659460705" sldId="285"/>
            <ac:spMk id="3" creationId="{00000000-0000-0000-0000-000000000000}"/>
          </ac:spMkLst>
        </pc:spChg>
      </pc:sldChg>
    </pc:docChg>
  </pc:docChgLst>
  <pc:docChgLst>
    <pc:chgData name="Victor Silva" userId="48acf9fd5344f352" providerId="LiveId" clId="{D30F455B-E67C-457C-BC0D-9B76BDF15832}"/>
    <pc:docChg chg="delSld modSld">
      <pc:chgData name="Victor Silva" userId="48acf9fd5344f352" providerId="LiveId" clId="{D30F455B-E67C-457C-BC0D-9B76BDF15832}" dt="2019-08-01T01:31:03.948" v="3" actId="12788"/>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14"/>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24384000" cy="13716000"/>
          </a:xfrm>
          <a:prstGeom prst="rect">
            <a:avLst/>
          </a:prstGeom>
        </p:spPr>
        <p:txBody>
          <a:bodyPr lIns="91439" tIns="45719" rIns="91439" bIns="45719" anchor="t">
            <a:noAutofit/>
          </a:bodyPr>
          <a:lstStyle/>
          <a:p>
            <a:endParaRPr dirty="0"/>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a:xfrm>
            <a:off x="21213504" y="12168189"/>
            <a:ext cx="597920" cy="471924"/>
          </a:xfrm>
        </p:spPr>
        <p:txBody>
          <a:bodyPr/>
          <a:lstStyle/>
          <a:p>
            <a:fld id="{3D747B8F-3952-46BF-9FAB-EA6FCC0A18DC}" type="slidenum">
              <a:rPr lang="pt-BR" smtClean="0"/>
              <a:t>‹nº›</a:t>
            </a:fld>
            <a:endParaRPr lang="pt-BR" dirty="0"/>
          </a:p>
        </p:txBody>
      </p:sp>
    </p:spTree>
    <p:extLst>
      <p:ext uri="{BB962C8B-B14F-4D97-AF65-F5344CB8AC3E}">
        <p14:creationId xmlns:p14="http://schemas.microsoft.com/office/powerpoint/2010/main" val="1117787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1663700" y="3419477"/>
            <a:ext cx="21031200" cy="5705474"/>
          </a:xfrm>
        </p:spPr>
        <p:txBody>
          <a:bodyPr anchor="b"/>
          <a:lstStyle>
            <a:lvl1pPr>
              <a:defRPr sz="12000"/>
            </a:lvl1pPr>
          </a:lstStyle>
          <a:p>
            <a:r>
              <a:rPr lang="pt-BR"/>
              <a:t>Clique para editar o título mestre</a:t>
            </a:r>
          </a:p>
        </p:txBody>
      </p:sp>
      <p:sp>
        <p:nvSpPr>
          <p:cNvPr id="3" name="Espaço Reservado para Texto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a:xfrm>
            <a:off x="21214640" y="12168001"/>
            <a:ext cx="597920" cy="471924"/>
          </a:xfrm>
        </p:spPr>
        <p:txBody>
          <a:bodyPr/>
          <a:lstStyle/>
          <a:p>
            <a:fld id="{3D747B8F-3952-46BF-9FAB-EA6FCC0A18DC}" type="slidenum">
              <a:rPr lang="pt-BR" smtClean="0"/>
              <a:t>‹nº›</a:t>
            </a:fld>
            <a:endParaRPr lang="pt-BR" dirty="0"/>
          </a:p>
        </p:txBody>
      </p:sp>
    </p:spTree>
    <p:extLst>
      <p:ext uri="{BB962C8B-B14F-4D97-AF65-F5344CB8AC3E}">
        <p14:creationId xmlns:p14="http://schemas.microsoft.com/office/powerpoint/2010/main" val="11983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3125968" y="673100"/>
            <a:ext cx="18135601" cy="8737600"/>
          </a:xfrm>
          <a:prstGeom prst="rect">
            <a:avLst/>
          </a:prstGeom>
        </p:spPr>
        <p:txBody>
          <a:bodyPr lIns="91439" tIns="45719" rIns="91439" bIns="45719" anchor="t">
            <a:noAutofit/>
          </a:bodyPr>
          <a:lstStyle/>
          <a:p>
            <a:endParaRPr dirty="0"/>
          </a:p>
        </p:txBody>
      </p:sp>
      <p:sp>
        <p:nvSpPr>
          <p:cNvPr id="21" name="Title Text"/>
          <p:cNvSpPr txBox="1">
            <a:spLocks noGrp="1"/>
          </p:cNvSpPr>
          <p:nvPr>
            <p:ph type="title"/>
          </p:nvPr>
        </p:nvSpPr>
        <p:spPr>
          <a:xfrm>
            <a:off x="635000" y="95123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13165980" y="952500"/>
            <a:ext cx="9525001" cy="11468100"/>
          </a:xfrm>
          <a:prstGeom prst="rect">
            <a:avLst/>
          </a:prstGeom>
        </p:spPr>
        <p:txBody>
          <a:bodyPr lIns="91439" tIns="45719" rIns="91439" bIns="45719" anchor="t">
            <a:noAutofit/>
          </a:bodyPr>
          <a:lstStyle/>
          <a:p>
            <a:endParaRPr dirty="0"/>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pic>
        <p:nvPicPr>
          <p:cNvPr id="5" name="PPT_graduação_miolo.png" descr="PPT_graduação_miolo.png">
            <a:extLst>
              <a:ext uri="{FF2B5EF4-FFF2-40B4-BE49-F238E27FC236}">
                <a16:creationId xmlns:a16="http://schemas.microsoft.com/office/drawing/2014/main" id="{729EB303-5CDF-4A12-83D8-BCCA17C29A6E}"/>
              </a:ext>
            </a:extLst>
          </p:cNvPr>
          <p:cNvPicPr>
            <a:picLocks noChangeAspect="1"/>
          </p:cNvPicPr>
          <p:nvPr userDrawn="1"/>
        </p:nvPicPr>
        <p:blipFill>
          <a:blip r:embed="rId2"/>
          <a:stretch>
            <a:fillRect/>
          </a:stretch>
        </p:blipFill>
        <p:spPr>
          <a:xfrm>
            <a:off x="0" y="0"/>
            <a:ext cx="24384000" cy="13716000"/>
          </a:xfrm>
          <a:prstGeom prst="rect">
            <a:avLst/>
          </a:prstGeom>
          <a:ln w="12700">
            <a:miter lim="400000"/>
          </a:ln>
        </p:spPr>
      </p:pic>
      <p:sp>
        <p:nvSpPr>
          <p:cNvPr id="56" name="Title Text"/>
          <p:cNvSpPr txBox="1">
            <a:spLocks noGrp="1"/>
          </p:cNvSpPr>
          <p:nvPr>
            <p:ph type="title"/>
          </p:nvPr>
        </p:nvSpPr>
        <p:spPr>
          <a:xfrm>
            <a:off x="1689100" y="355600"/>
            <a:ext cx="21005800" cy="1893330"/>
          </a:xfrm>
          <a:prstGeom prst="rect">
            <a:avLst/>
          </a:prstGeom>
        </p:spPr>
        <p:txBody>
          <a:bodyPr>
            <a:normAutofit/>
          </a:bodyPr>
          <a:lstStyle>
            <a:lvl1pPr>
              <a:defRPr sz="8800"/>
            </a:lvl1pPr>
          </a:lstStyle>
          <a:p>
            <a:r>
              <a:rPr dirty="0"/>
              <a:t>Title Text</a:t>
            </a:r>
          </a:p>
        </p:txBody>
      </p:sp>
      <p:sp>
        <p:nvSpPr>
          <p:cNvPr id="57" name="Body Level One…"/>
          <p:cNvSpPr txBox="1">
            <a:spLocks noGrp="1"/>
          </p:cNvSpPr>
          <p:nvPr>
            <p:ph type="body" idx="1" hasCustomPrompt="1"/>
          </p:nvPr>
        </p:nvSpPr>
        <p:spPr>
          <a:xfrm>
            <a:off x="1689100" y="2604530"/>
            <a:ext cx="21005800" cy="9841470"/>
          </a:xfrm>
          <a:prstGeom prst="rect">
            <a:avLst/>
          </a:prstGeom>
        </p:spPr>
        <p:txBody>
          <a:bodyPr anchor="t"/>
          <a:lstStyle>
            <a:lvl1pPr marL="0" indent="0">
              <a:spcBef>
                <a:spcPts val="0"/>
              </a:spcBef>
              <a:spcAft>
                <a:spcPts val="2400"/>
              </a:spcAft>
              <a:buNone/>
              <a:defRPr sz="4400"/>
            </a:lvl1pPr>
            <a:lvl2pPr marL="635000" indent="-635000">
              <a:spcBef>
                <a:spcPts val="0"/>
              </a:spcBef>
              <a:spcAft>
                <a:spcPts val="2400"/>
              </a:spcAft>
              <a:defRPr sz="4000"/>
            </a:lvl2pPr>
            <a:lvl3pPr marL="1335088" indent="-635000">
              <a:spcBef>
                <a:spcPts val="0"/>
              </a:spcBef>
              <a:spcAft>
                <a:spcPts val="2400"/>
              </a:spcAft>
              <a:defRPr sz="3600"/>
            </a:lvl3pPr>
            <a:lvl4pPr marL="2051050" indent="-635000">
              <a:spcBef>
                <a:spcPts val="0"/>
              </a:spcBef>
              <a:spcAft>
                <a:spcPts val="2400"/>
              </a:spcAft>
              <a:defRPr sz="3200"/>
            </a:lvl4pPr>
            <a:lvl5pPr marL="2768600" indent="-635000">
              <a:spcBef>
                <a:spcPts val="0"/>
              </a:spcBef>
              <a:spcAft>
                <a:spcPts val="2400"/>
              </a:spcAft>
              <a:defRPr sz="32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 name="Espaço Reservado para Número de Slide 1">
            <a:extLst>
              <a:ext uri="{FF2B5EF4-FFF2-40B4-BE49-F238E27FC236}">
                <a16:creationId xmlns:a16="http://schemas.microsoft.com/office/drawing/2014/main" id="{E97760B0-873D-401C-B959-E28108C0A434}"/>
              </a:ext>
            </a:extLst>
          </p:cNvPr>
          <p:cNvSpPr>
            <a:spLocks noGrp="1"/>
          </p:cNvSpPr>
          <p:nvPr>
            <p:ph type="sldNum" sz="quarter" idx="10"/>
          </p:nvPr>
        </p:nvSpPr>
        <p:spPr>
          <a:xfrm>
            <a:off x="23724462" y="13081000"/>
            <a:ext cx="597921" cy="471924"/>
          </a:xfrm>
        </p:spPr>
        <p:txBody>
          <a:bodyPr/>
          <a:lstStyle/>
          <a:p>
            <a:fld id="{5D0C34D4-E406-4A74-B020-30BB69A49765}" type="slidenum">
              <a:rPr lang="pt-BR" smtClean="0"/>
              <a:pPr/>
              <a:t>‹nº›</a:t>
            </a:fld>
            <a:endParaRPr lang="pt-B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13169900" y="3149600"/>
            <a:ext cx="9525000" cy="9296400"/>
          </a:xfrm>
          <a:prstGeom prst="rect">
            <a:avLst/>
          </a:prstGeom>
        </p:spPr>
        <p:txBody>
          <a:bodyPr lIns="91439" tIns="45719" rIns="91439" bIns="45719" anchor="t">
            <a:noAutofit/>
          </a:bodyPr>
          <a:lstStyle/>
          <a:p>
            <a:endParaRPr dirty="0"/>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5760700" y="7048500"/>
            <a:ext cx="7404100" cy="5549900"/>
          </a:xfrm>
          <a:prstGeom prst="rect">
            <a:avLst/>
          </a:prstGeom>
        </p:spPr>
        <p:txBody>
          <a:bodyPr lIns="91439" tIns="45719" rIns="91439" bIns="45719" anchor="t">
            <a:noAutofit/>
          </a:bodyPr>
          <a:lstStyle/>
          <a:p>
            <a:endParaRPr dirty="0"/>
          </a:p>
        </p:txBody>
      </p:sp>
      <p:sp>
        <p:nvSpPr>
          <p:cNvPr id="84" name="Image"/>
          <p:cNvSpPr>
            <a:spLocks noGrp="1"/>
          </p:cNvSpPr>
          <p:nvPr>
            <p:ph type="pic" sz="quarter" idx="14"/>
          </p:nvPr>
        </p:nvSpPr>
        <p:spPr>
          <a:xfrm>
            <a:off x="15760700" y="1130300"/>
            <a:ext cx="7404100" cy="5549900"/>
          </a:xfrm>
          <a:prstGeom prst="rect">
            <a:avLst/>
          </a:prstGeom>
        </p:spPr>
        <p:txBody>
          <a:bodyPr lIns="91439" tIns="45719" rIns="91439" bIns="45719" anchor="t">
            <a:noAutofit/>
          </a:bodyPr>
          <a:lstStyle/>
          <a:p>
            <a:endParaRPr dirty="0"/>
          </a:p>
        </p:txBody>
      </p:sp>
      <p:sp>
        <p:nvSpPr>
          <p:cNvPr id="85" name="Image"/>
          <p:cNvSpPr>
            <a:spLocks noGrp="1"/>
          </p:cNvSpPr>
          <p:nvPr>
            <p:ph type="pic" idx="15"/>
          </p:nvPr>
        </p:nvSpPr>
        <p:spPr>
          <a:xfrm>
            <a:off x="1206500" y="1130300"/>
            <a:ext cx="14173200" cy="11468100"/>
          </a:xfrm>
          <a:prstGeom prst="rect">
            <a:avLst/>
          </a:prstGeom>
        </p:spPr>
        <p:txBody>
          <a:bodyPr lIns="91439" tIns="45719" rIns="91439" bIns="45719" anchor="t">
            <a:noAutofit/>
          </a:bodyPr>
          <a:lstStyle/>
          <a:p>
            <a:endParaRPr dirty="0"/>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‹nº›</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hf hdr="0" ftr="0" dt="0"/>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victor0machado.github.io/assets/prog/slides.pdf"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oracle.com/br/java/technologies/javase-downloads.html" TargetMode="External"/><Relationship Id="rId2" Type="http://schemas.openxmlformats.org/officeDocument/2006/relationships/hyperlink" Target="https://www.java.com/pt-BR/download/"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6.xml"/><Relationship Id="rId4" Type="http://schemas.openxmlformats.org/officeDocument/2006/relationships/hyperlink" Target="https://notepad-plus-plus.org/downloads/" TargetMode="Externa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67.xml"/><Relationship Id="rId5" Type="http://schemas.openxmlformats.org/officeDocument/2006/relationships/slide" Target="slide58.xml"/><Relationship Id="rId4" Type="http://schemas.openxmlformats.org/officeDocument/2006/relationships/slide" Target="slide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git-scm.com/book/en/Getting-Started-Git-Basics" TargetMode="External"/><Relationship Id="rId2" Type="http://schemas.openxmlformats.org/officeDocument/2006/relationships/hyperlink" Target="http://git-scm.com/book/en/Getting-Started-About-Version-Control" TargetMode="External"/><Relationship Id="rId1" Type="http://schemas.openxmlformats.org/officeDocument/2006/relationships/slideLayout" Target="../slideLayouts/slideLayout6.xml"/><Relationship Id="rId5" Type="http://schemas.openxmlformats.org/officeDocument/2006/relationships/hyperlink" Target="http://try.github.io/levels/1/challenges/1" TargetMode="External"/><Relationship Id="rId4" Type="http://schemas.openxmlformats.org/officeDocument/2006/relationships/hyperlink" Target="http://learngitbranching.js.or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victor0machado/2021.1-progoo" TargetMode="External"/><Relationship Id="rId2" Type="http://schemas.openxmlformats.org/officeDocument/2006/relationships/hyperlink" Target="https://chat.whatsapp.com/BCQDk3VSc4f0BjN2vbtpsa" TargetMode="Externa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6.xml"/><Relationship Id="rId6" Type="http://schemas.openxmlformats.org/officeDocument/2006/relationships/hyperlink" Target="https://rogerdudler.github.io/git-guide/index.pt_BR.html" TargetMode="External"/><Relationship Id="rId5" Type="http://schemas.openxmlformats.org/officeDocument/2006/relationships/hyperlink" Target="https://help.github.com/en" TargetMode="External"/><Relationship Id="rId4" Type="http://schemas.openxmlformats.org/officeDocument/2006/relationships/hyperlink" Target="https://github.com/culturagovbr/primeiros-passos"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hyperlink" Target="https://www.sourcetreeapp.com/" TargetMode="Externa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kkOSweUhGZM&amp;list=PL62G310vn6nHrMr1tFLNOYP_c73m6nAzL" TargetMode="External"/><Relationship Id="rId2" Type="http://schemas.openxmlformats.org/officeDocument/2006/relationships/hyperlink" Target="https://www.caelum.com.br/apostilas"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PPT_graduação_capa.png" descr="PPT_graduação_capa.png"/>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6" name="Body">
            <a:extLst>
              <a:ext uri="{FF2B5EF4-FFF2-40B4-BE49-F238E27FC236}">
                <a16:creationId xmlns:a16="http://schemas.microsoft.com/office/drawing/2014/main" id="{131A6E28-DDE7-4181-9277-2BEF8AA242AD}"/>
              </a:ext>
            </a:extLst>
          </p:cNvPr>
          <p:cNvSpPr txBox="1">
            <a:spLocks/>
          </p:cNvSpPr>
          <p:nvPr/>
        </p:nvSpPr>
        <p:spPr>
          <a:xfrm>
            <a:off x="1778000" y="10280392"/>
            <a:ext cx="20828000" cy="1816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normAutofit/>
          </a:bodyPr>
          <a:lstStyle>
            <a:lvl1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1pPr>
            <a:lvl2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2pPr>
            <a:lvl3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3pPr>
            <a:lvl4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4pPr>
            <a:lvl5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r>
              <a:rPr lang="pt-BR" sz="4800" dirty="0"/>
              <a:t>Victor Machado da Silva, </a:t>
            </a:r>
            <a:r>
              <a:rPr lang="pt-BR" sz="4800" dirty="0" err="1"/>
              <a:t>MSc</a:t>
            </a:r>
            <a:endParaRPr lang="pt-BR" sz="4800" dirty="0"/>
          </a:p>
          <a:p>
            <a:pPr hangingPunct="1"/>
            <a:r>
              <a:rPr lang="pt-BR" sz="4800" dirty="0"/>
              <a:t>victor.silva@professores.ibmec.edu.br</a:t>
            </a:r>
          </a:p>
          <a:p>
            <a:pPr hangingPunct="1"/>
            <a:endParaRPr lang="pt-BR" sz="4800" dirty="0"/>
          </a:p>
        </p:txBody>
      </p:sp>
      <p:sp>
        <p:nvSpPr>
          <p:cNvPr id="3" name="Título 2">
            <a:extLst>
              <a:ext uri="{FF2B5EF4-FFF2-40B4-BE49-F238E27FC236}">
                <a16:creationId xmlns:a16="http://schemas.microsoft.com/office/drawing/2014/main" id="{12799B39-3A75-405A-A526-FDDEB531575C}"/>
              </a:ext>
            </a:extLst>
          </p:cNvPr>
          <p:cNvSpPr>
            <a:spLocks noGrp="1"/>
          </p:cNvSpPr>
          <p:nvPr>
            <p:ph type="title"/>
          </p:nvPr>
        </p:nvSpPr>
        <p:spPr/>
        <p:txBody>
          <a:bodyPr/>
          <a:lstStyle/>
          <a:p>
            <a:r>
              <a:rPr lang="pt-BR" dirty="0"/>
              <a:t>Programação Orientada a Objetos</a:t>
            </a:r>
          </a:p>
        </p:txBody>
      </p:sp>
      <p:sp>
        <p:nvSpPr>
          <p:cNvPr id="5" name="Espaço Reservado para Texto 4">
            <a:extLst>
              <a:ext uri="{FF2B5EF4-FFF2-40B4-BE49-F238E27FC236}">
                <a16:creationId xmlns:a16="http://schemas.microsoft.com/office/drawing/2014/main" id="{6BA4ECD3-0073-4120-BF60-429C20EB68C2}"/>
              </a:ext>
            </a:extLst>
          </p:cNvPr>
          <p:cNvSpPr>
            <a:spLocks noGrp="1"/>
          </p:cNvSpPr>
          <p:nvPr>
            <p:ph type="body" sz="quarter" idx="1"/>
          </p:nvPr>
        </p:nvSpPr>
        <p:spPr/>
        <p:txBody>
          <a:bodyPr/>
          <a:lstStyle/>
          <a:p>
            <a:endParaRPr lang="pt-BR"/>
          </a:p>
        </p:txBody>
      </p:sp>
      <p:sp>
        <p:nvSpPr>
          <p:cNvPr id="10" name="Title">
            <a:extLst>
              <a:ext uri="{FF2B5EF4-FFF2-40B4-BE49-F238E27FC236}">
                <a16:creationId xmlns:a16="http://schemas.microsoft.com/office/drawing/2014/main" id="{4EA9D4C4-D866-4D4D-BF18-4D7BFEB1136C}"/>
              </a:ext>
            </a:extLst>
          </p:cNvPr>
          <p:cNvSpPr txBox="1">
            <a:spLocks/>
          </p:cNvSpPr>
          <p:nvPr/>
        </p:nvSpPr>
        <p:spPr>
          <a:xfrm>
            <a:off x="1778000" y="4013199"/>
            <a:ext cx="20828000" cy="464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hangingPunct="1"/>
            <a:endParaRPr lang="pt-BR" sz="9600" b="1" dirty="0">
              <a:latin typeface="Calibri" panose="020F0502020204030204" pitchFamily="34" charset="0"/>
              <a:cs typeface="Calibri" panose="020F0502020204030204"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IDE:</a:t>
            </a:r>
          </a:p>
          <a:p>
            <a:pPr marL="571500" indent="-571500">
              <a:buFont typeface="Arial" panose="020B0604020202020204" pitchFamily="34" charset="0"/>
              <a:buChar char="•"/>
            </a:pPr>
            <a:r>
              <a:rPr lang="pt-BR" dirty="0"/>
              <a:t>Neste curso usaremos o </a:t>
            </a:r>
            <a:r>
              <a:rPr lang="pt-BR" b="1" dirty="0" err="1"/>
              <a:t>VSCode</a:t>
            </a:r>
            <a:r>
              <a:rPr lang="pt-BR" dirty="0"/>
              <a:t> como IDE principal para o desenvolvimento de código. Caso você ainda não tenha, sugiro dar uma olhada nos slides da disciplina de Programação (link </a:t>
            </a:r>
            <a:r>
              <a:rPr lang="pt-BR" dirty="0">
                <a:hlinkClick r:id="rId2"/>
              </a:rPr>
              <a:t>aqui</a:t>
            </a:r>
            <a:r>
              <a:rPr lang="pt-BR" dirty="0"/>
              <a:t>) e fazer a instalação e configuração inicial do software.</a:t>
            </a:r>
          </a:p>
          <a:p>
            <a:pPr marL="571500" indent="-571500">
              <a:buFont typeface="Arial" panose="020B0604020202020204" pitchFamily="34" charset="0"/>
              <a:buChar char="•"/>
            </a:pPr>
            <a:r>
              <a:rPr lang="pt-BR" dirty="0"/>
              <a:t>Dentro do </a:t>
            </a:r>
            <a:r>
              <a:rPr lang="pt-BR" dirty="0" err="1"/>
              <a:t>VSCode</a:t>
            </a:r>
            <a:r>
              <a:rPr lang="pt-BR" dirty="0"/>
              <a:t>, será necessário instalar a </a:t>
            </a:r>
            <a:r>
              <a:rPr lang="pt-BR" i="1" dirty="0"/>
              <a:t>Java </a:t>
            </a:r>
            <a:r>
              <a:rPr lang="pt-BR" i="1" dirty="0" err="1"/>
              <a:t>Extension</a:t>
            </a:r>
            <a:r>
              <a:rPr lang="pt-BR" i="1" dirty="0"/>
              <a:t> Pack</a:t>
            </a:r>
            <a:r>
              <a:rPr lang="pt-BR" dirty="0"/>
              <a:t>, um pacote organizado pela própria Microsoft, com diversas extensões específicas para Java.</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10</a:t>
            </a:fld>
            <a:endParaRPr lang="pt-BR" dirty="0"/>
          </a:p>
        </p:txBody>
      </p:sp>
      <p:pic>
        <p:nvPicPr>
          <p:cNvPr id="6" name="Imagem 5">
            <a:extLst>
              <a:ext uri="{FF2B5EF4-FFF2-40B4-BE49-F238E27FC236}">
                <a16:creationId xmlns:a16="http://schemas.microsoft.com/office/drawing/2014/main" id="{806825C2-A206-4D8C-AEC8-35644D8F5F32}"/>
              </a:ext>
            </a:extLst>
          </p:cNvPr>
          <p:cNvPicPr>
            <a:picLocks noChangeAspect="1"/>
          </p:cNvPicPr>
          <p:nvPr/>
        </p:nvPicPr>
        <p:blipFill>
          <a:blip r:embed="rId3"/>
          <a:stretch>
            <a:fillRect/>
          </a:stretch>
        </p:blipFill>
        <p:spPr>
          <a:xfrm>
            <a:off x="6916615" y="8238974"/>
            <a:ext cx="10550770" cy="5171266"/>
          </a:xfrm>
          <a:prstGeom prst="rect">
            <a:avLst/>
          </a:prstGeom>
        </p:spPr>
      </p:pic>
    </p:spTree>
    <p:extLst>
      <p:ext uri="{BB962C8B-B14F-4D97-AF65-F5344CB8AC3E}">
        <p14:creationId xmlns:p14="http://schemas.microsoft.com/office/powerpoint/2010/main" val="379338250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Java:</a:t>
            </a:r>
          </a:p>
          <a:p>
            <a:pPr marL="571500" indent="-571500">
              <a:buFont typeface="Arial" panose="020B0604020202020204" pitchFamily="34" charset="0"/>
              <a:buChar char="•"/>
            </a:pPr>
            <a:r>
              <a:rPr lang="pt-BR" dirty="0"/>
              <a:t>Normalmente, todo mundo possui o Java instalado no computador. No entanto, caso você não tenha, clique </a:t>
            </a:r>
            <a:r>
              <a:rPr lang="pt-BR" dirty="0">
                <a:hlinkClick r:id="rId2"/>
              </a:rPr>
              <a:t>aqui</a:t>
            </a:r>
            <a:r>
              <a:rPr lang="pt-BR" dirty="0"/>
              <a:t> para acessar o site do Java, baixar o JRE (</a:t>
            </a:r>
            <a:r>
              <a:rPr lang="pt-BR" i="1" dirty="0"/>
              <a:t>Java </a:t>
            </a:r>
            <a:r>
              <a:rPr lang="pt-BR" i="1" dirty="0" err="1"/>
              <a:t>Runtime</a:t>
            </a:r>
            <a:r>
              <a:rPr lang="pt-BR" i="1" dirty="0"/>
              <a:t> </a:t>
            </a:r>
            <a:r>
              <a:rPr lang="pt-BR" i="1" dirty="0" err="1"/>
              <a:t>Environment</a:t>
            </a:r>
            <a:r>
              <a:rPr lang="pt-BR" dirty="0"/>
              <a:t>) e instalá-lo;</a:t>
            </a:r>
          </a:p>
          <a:p>
            <a:pPr marL="571500" indent="-571500">
              <a:buFont typeface="Arial" panose="020B0604020202020204" pitchFamily="34" charset="0"/>
              <a:buChar char="•"/>
            </a:pPr>
            <a:r>
              <a:rPr lang="pt-BR" dirty="0"/>
              <a:t>Além do JRE, será necessário instalar o JDK (</a:t>
            </a:r>
            <a:r>
              <a:rPr lang="pt-BR" i="1" dirty="0"/>
              <a:t>Java </a:t>
            </a:r>
            <a:r>
              <a:rPr lang="pt-BR" i="1" dirty="0" err="1"/>
              <a:t>Development</a:t>
            </a:r>
            <a:r>
              <a:rPr lang="pt-BR" i="1" dirty="0"/>
              <a:t> Kit</a:t>
            </a:r>
            <a:r>
              <a:rPr lang="pt-BR" dirty="0"/>
              <a:t>), plataforma de desenvolvimento para Java. Acesse </a:t>
            </a:r>
            <a:r>
              <a:rPr lang="pt-BR" dirty="0">
                <a:hlinkClick r:id="rId3"/>
              </a:rPr>
              <a:t>esse link</a:t>
            </a:r>
            <a:r>
              <a:rPr lang="pt-BR" dirty="0"/>
              <a:t>, baixe a versão mais recente do Java SE (atualmente, é a versão 15) e instale o software;</a:t>
            </a:r>
          </a:p>
          <a:p>
            <a:pPr marL="571500" indent="-571500">
              <a:buFont typeface="Arial" panose="020B0604020202020204" pitchFamily="34" charset="0"/>
              <a:buChar char="•"/>
            </a:pPr>
            <a:r>
              <a:rPr lang="pt-BR" dirty="0"/>
              <a:t>Como sugestão, recomendo instalar em um caminho curto, como por exemplo </a:t>
            </a:r>
            <a:r>
              <a:rPr lang="pt-BR" i="1" dirty="0"/>
              <a:t>D:\Java</a:t>
            </a:r>
            <a:r>
              <a:rPr lang="pt-BR" dirty="0"/>
              <a:t>, para facilitar o acesso. Após a instalação, coloque a pasta “bin” do diretório Java no seu PATH, para poder acessar o compilador pela linha de comando (ver mais informações no próximo slide).</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11</a:t>
            </a:fld>
            <a:endParaRPr lang="pt-BR" dirty="0"/>
          </a:p>
        </p:txBody>
      </p:sp>
    </p:spTree>
    <p:extLst>
      <p:ext uri="{BB962C8B-B14F-4D97-AF65-F5344CB8AC3E}">
        <p14:creationId xmlns:p14="http://schemas.microsoft.com/office/powerpoint/2010/main" val="324465040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Como adicionar um caminho ao PATH:</a:t>
            </a:r>
          </a:p>
          <a:p>
            <a:pPr marL="571500" indent="-571500">
              <a:buFont typeface="Arial" panose="020B0604020202020204" pitchFamily="34" charset="0"/>
              <a:buChar char="•"/>
            </a:pPr>
            <a:r>
              <a:rPr lang="pt-BR" dirty="0"/>
              <a:t>Aperte a tecla do Windows e pesquise por “Editar as variáveis de ambiente para sua conta”;</a:t>
            </a:r>
          </a:p>
          <a:p>
            <a:pPr marL="571500" indent="-571500">
              <a:buFont typeface="Arial" panose="020B0604020202020204" pitchFamily="34" charset="0"/>
              <a:buChar char="•"/>
            </a:pPr>
            <a:r>
              <a:rPr lang="pt-BR" dirty="0"/>
              <a:t>Na janela que abrir, procure pela linha com “Path”, selecione-a e clique em “Editar...”;</a:t>
            </a:r>
          </a:p>
          <a:p>
            <a:pPr marL="571500" indent="-571500">
              <a:buFont typeface="Arial" panose="020B0604020202020204" pitchFamily="34" charset="0"/>
              <a:buChar char="•"/>
            </a:pPr>
            <a:r>
              <a:rPr lang="pt-BR" dirty="0"/>
              <a:t>Clique em “Novo” e insira o caminho desejado;</a:t>
            </a:r>
          </a:p>
          <a:p>
            <a:pPr marL="571500" indent="-571500">
              <a:buFont typeface="Arial" panose="020B0604020202020204" pitchFamily="34" charset="0"/>
              <a:buChar char="•"/>
            </a:pPr>
            <a:r>
              <a:rPr lang="pt-BR" dirty="0"/>
              <a:t>Aperte “Ok” e “Ok” novamente para fechar tudo;</a:t>
            </a:r>
          </a:p>
          <a:p>
            <a:pPr marL="571500" indent="-571500">
              <a:buFont typeface="Arial" panose="020B0604020202020204" pitchFamily="34" charset="0"/>
              <a:buChar char="•"/>
            </a:pPr>
            <a:r>
              <a:rPr lang="pt-BR" dirty="0"/>
              <a:t>Para confirmar se está tudo certo, abra um</a:t>
            </a:r>
            <a:br>
              <a:rPr lang="pt-BR" dirty="0"/>
            </a:br>
            <a:r>
              <a:rPr lang="pt-BR" dirty="0"/>
              <a:t>prompt de comando novo e chame um arquivo</a:t>
            </a:r>
            <a:br>
              <a:rPr lang="pt-BR" dirty="0"/>
            </a:br>
            <a:r>
              <a:rPr lang="pt-BR" dirty="0"/>
              <a:t>ou executável que está contido na pasta (no</a:t>
            </a:r>
            <a:br>
              <a:rPr lang="pt-BR" dirty="0"/>
            </a:br>
            <a:r>
              <a:rPr lang="pt-BR" dirty="0"/>
              <a:t>caso da pasta “bin”, chame “</a:t>
            </a:r>
            <a:r>
              <a:rPr lang="pt-BR" dirty="0" err="1"/>
              <a:t>javac</a:t>
            </a:r>
            <a:r>
              <a:rPr lang="pt-BR" dirty="0"/>
              <a:t>”)</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12</a:t>
            </a:fld>
            <a:endParaRPr lang="pt-BR" dirty="0"/>
          </a:p>
        </p:txBody>
      </p:sp>
      <p:pic>
        <p:nvPicPr>
          <p:cNvPr id="6" name="Imagem 5">
            <a:extLst>
              <a:ext uri="{FF2B5EF4-FFF2-40B4-BE49-F238E27FC236}">
                <a16:creationId xmlns:a16="http://schemas.microsoft.com/office/drawing/2014/main" id="{11D1321B-9FF6-45FD-BCA3-E6F90A080D3C}"/>
              </a:ext>
            </a:extLst>
          </p:cNvPr>
          <p:cNvPicPr>
            <a:picLocks noChangeAspect="1"/>
          </p:cNvPicPr>
          <p:nvPr/>
        </p:nvPicPr>
        <p:blipFill>
          <a:blip r:embed="rId2"/>
          <a:stretch>
            <a:fillRect/>
          </a:stretch>
        </p:blipFill>
        <p:spPr>
          <a:xfrm>
            <a:off x="14282152" y="6165884"/>
            <a:ext cx="6464250" cy="7151078"/>
          </a:xfrm>
          <a:prstGeom prst="rect">
            <a:avLst/>
          </a:prstGeom>
        </p:spPr>
      </p:pic>
    </p:spTree>
    <p:extLst>
      <p:ext uri="{BB962C8B-B14F-4D97-AF65-F5344CB8AC3E}">
        <p14:creationId xmlns:p14="http://schemas.microsoft.com/office/powerpoint/2010/main" val="117879387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Git:</a:t>
            </a:r>
          </a:p>
          <a:p>
            <a:pPr marL="571500" indent="-571500">
              <a:buFont typeface="Arial" panose="020B0604020202020204" pitchFamily="34" charset="0"/>
              <a:buChar char="•"/>
            </a:pPr>
            <a:r>
              <a:rPr lang="pt-BR" dirty="0"/>
              <a:t>Para o desenvolvimento dos trabalhos e acompanhamento da disciplina, vamos utilizar o Git para </a:t>
            </a:r>
            <a:r>
              <a:rPr lang="pt-BR" dirty="0" err="1"/>
              <a:t>versionar</a:t>
            </a:r>
            <a:r>
              <a:rPr lang="pt-BR" dirty="0"/>
              <a:t> os materiais;</a:t>
            </a:r>
          </a:p>
          <a:p>
            <a:pPr marL="571500" indent="-571500">
              <a:buFont typeface="Arial" panose="020B0604020202020204" pitchFamily="34" charset="0"/>
              <a:buChar char="•"/>
            </a:pPr>
            <a:r>
              <a:rPr lang="pt-BR" dirty="0"/>
              <a:t>Para instalar o Git na máquina, a. cesse </a:t>
            </a:r>
            <a:r>
              <a:rPr lang="pt-BR" dirty="0">
                <a:hlinkClick r:id="rId2"/>
              </a:rPr>
              <a:t>esse site</a:t>
            </a:r>
            <a:r>
              <a:rPr lang="pt-BR" dirty="0"/>
              <a:t> e baixe o instalador. O processo de instalação é direto, basta clicar em “Next” para concluir a instalação;</a:t>
            </a:r>
          </a:p>
          <a:p>
            <a:pPr marL="571500" indent="-571500">
              <a:buFont typeface="Arial" panose="020B0604020202020204" pitchFamily="34" charset="0"/>
              <a:buChar char="•"/>
            </a:pPr>
            <a:r>
              <a:rPr lang="pt-BR" dirty="0"/>
              <a:t>Também será necessário criar uma conta no GitHub (</a:t>
            </a:r>
            <a:r>
              <a:rPr lang="pt-BR" dirty="0">
                <a:hlinkClick r:id="rId3"/>
              </a:rPr>
              <a:t>www.github.com</a:t>
            </a:r>
            <a:r>
              <a:rPr lang="pt-BR" dirty="0"/>
              <a:t>). Caso queira, já pode me procurar por lá (victor0machado).</a:t>
            </a:r>
          </a:p>
          <a:p>
            <a:r>
              <a:rPr lang="pt-BR" dirty="0"/>
              <a:t>Outros programas:</a:t>
            </a:r>
          </a:p>
          <a:p>
            <a:pPr marL="571500" indent="-571500">
              <a:buFont typeface="Arial" panose="020B0604020202020204" pitchFamily="34" charset="0"/>
              <a:buChar char="•"/>
            </a:pPr>
            <a:r>
              <a:rPr lang="pt-BR" dirty="0"/>
              <a:t>Recomendo instalar o </a:t>
            </a:r>
            <a:r>
              <a:rPr lang="pt-BR" dirty="0">
                <a:hlinkClick r:id="rId4"/>
              </a:rPr>
              <a:t>notepad++</a:t>
            </a:r>
            <a:r>
              <a:rPr lang="pt-BR" dirty="0"/>
              <a:t> para um bom editor de texto simples.</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13</a:t>
            </a:fld>
            <a:endParaRPr lang="pt-BR" dirty="0"/>
          </a:p>
        </p:txBody>
      </p:sp>
    </p:spTree>
    <p:extLst>
      <p:ext uri="{BB962C8B-B14F-4D97-AF65-F5344CB8AC3E}">
        <p14:creationId xmlns:p14="http://schemas.microsoft.com/office/powerpoint/2010/main" val="214969747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Sobre paradigmas de programação</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14</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420837330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Apesar de termos registros históricos de computadores mecânicos e eletromecânicos há bastante tempo, os primeiros computadores próximos aos que conhecemos hoje começaram a surgir na década de 1930, com Alan Turing (1912-1954) e sua definição de uma </a:t>
            </a:r>
            <a:r>
              <a:rPr lang="pt-BR" b="1" dirty="0"/>
              <a:t>máquina universal</a:t>
            </a:r>
            <a:r>
              <a:rPr lang="pt-BR" dirty="0"/>
              <a:t>, ou </a:t>
            </a:r>
            <a:r>
              <a:rPr lang="pt-BR" b="1" dirty="0"/>
              <a:t>máquina de Turing</a:t>
            </a:r>
            <a:r>
              <a:rPr lang="pt-BR" dirty="0"/>
              <a:t>, um conceito abstrato de um computador, no qual pode-se modelar qualquer computador digital.</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15</a:t>
            </a:fld>
            <a:endParaRPr lang="pt-BR" dirty="0"/>
          </a:p>
        </p:txBody>
      </p:sp>
      <p:pic>
        <p:nvPicPr>
          <p:cNvPr id="6" name="Imagem 5">
            <a:extLst>
              <a:ext uri="{FF2B5EF4-FFF2-40B4-BE49-F238E27FC236}">
                <a16:creationId xmlns:a16="http://schemas.microsoft.com/office/drawing/2014/main" id="{EB3D16AA-9CEA-4B8D-B3E9-1226B2C28D3A}"/>
              </a:ext>
            </a:extLst>
          </p:cNvPr>
          <p:cNvPicPr>
            <a:picLocks noChangeAspect="1"/>
          </p:cNvPicPr>
          <p:nvPr/>
        </p:nvPicPr>
        <p:blipFill>
          <a:blip r:embed="rId2"/>
          <a:stretch>
            <a:fillRect/>
          </a:stretch>
        </p:blipFill>
        <p:spPr>
          <a:xfrm>
            <a:off x="4079460" y="7309929"/>
            <a:ext cx="4702583" cy="4573997"/>
          </a:xfrm>
          <a:prstGeom prst="rect">
            <a:avLst/>
          </a:prstGeom>
        </p:spPr>
      </p:pic>
      <p:pic>
        <p:nvPicPr>
          <p:cNvPr id="8" name="Imagem 7">
            <a:extLst>
              <a:ext uri="{FF2B5EF4-FFF2-40B4-BE49-F238E27FC236}">
                <a16:creationId xmlns:a16="http://schemas.microsoft.com/office/drawing/2014/main" id="{6BF51593-047C-4095-9EBC-C56B3F5BCE31}"/>
              </a:ext>
            </a:extLst>
          </p:cNvPr>
          <p:cNvPicPr>
            <a:picLocks noChangeAspect="1"/>
          </p:cNvPicPr>
          <p:nvPr/>
        </p:nvPicPr>
        <p:blipFill>
          <a:blip r:embed="rId3"/>
          <a:stretch>
            <a:fillRect/>
          </a:stretch>
        </p:blipFill>
        <p:spPr>
          <a:xfrm>
            <a:off x="13903570" y="6251580"/>
            <a:ext cx="8932983" cy="6690696"/>
          </a:xfrm>
          <a:prstGeom prst="rect">
            <a:avLst/>
          </a:prstGeom>
        </p:spPr>
      </p:pic>
    </p:spTree>
    <p:extLst>
      <p:ext uri="{BB962C8B-B14F-4D97-AF65-F5344CB8AC3E}">
        <p14:creationId xmlns:p14="http://schemas.microsoft.com/office/powerpoint/2010/main" val="216823497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Durante as décadas de 1930 e 1940 surgiram diversos computadores a válvula, que ocupavam o espaço de salas inteiras e chegavam a pesar toneladas. Kits para computadores pessoais e computadores comerciais começaram a surgir na década de 1950, todos eles programáveis através de cartões que eram perfurados pelo usuário e lidos pelas máquinas, que então faziam as operações indicadas.</a:t>
            </a:r>
          </a:p>
          <a:p>
            <a:r>
              <a:rPr lang="pt-BR" dirty="0"/>
              <a:t>Até esse ponto, a memória interna de um computador era extremamente limitada. O UNIVAC, um dos primeiros computadores comerciais do mundo, tinha memória interna de 1.000 palavras de 12 caracteres. Essa memória ainda não era eletrônica, sendo utilizados tubos de mercúrio para armazenar as informações.</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16</a:t>
            </a:fld>
            <a:endParaRPr lang="pt-BR" dirty="0"/>
          </a:p>
        </p:txBody>
      </p:sp>
      <p:pic>
        <p:nvPicPr>
          <p:cNvPr id="6" name="Imagem 5">
            <a:extLst>
              <a:ext uri="{FF2B5EF4-FFF2-40B4-BE49-F238E27FC236}">
                <a16:creationId xmlns:a16="http://schemas.microsoft.com/office/drawing/2014/main" id="{F7B4E47D-B8D2-40ED-881F-904CEF565A08}"/>
              </a:ext>
            </a:extLst>
          </p:cNvPr>
          <p:cNvPicPr>
            <a:picLocks noChangeAspect="1"/>
          </p:cNvPicPr>
          <p:nvPr/>
        </p:nvPicPr>
        <p:blipFill>
          <a:blip r:embed="rId2"/>
          <a:stretch>
            <a:fillRect/>
          </a:stretch>
        </p:blipFill>
        <p:spPr>
          <a:xfrm>
            <a:off x="7560578" y="9351108"/>
            <a:ext cx="9262844" cy="4009292"/>
          </a:xfrm>
          <a:prstGeom prst="rect">
            <a:avLst/>
          </a:prstGeom>
        </p:spPr>
      </p:pic>
    </p:spTree>
    <p:extLst>
      <p:ext uri="{BB962C8B-B14F-4D97-AF65-F5344CB8AC3E}">
        <p14:creationId xmlns:p14="http://schemas.microsoft.com/office/powerpoint/2010/main" val="69859565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A primeira linguagem de programação de alto nível implementada para um computador foi o FORTRAN, em 1957, inicialmente para o IBM 704, que já possuía memória magnética.</a:t>
            </a:r>
          </a:p>
          <a:p>
            <a:r>
              <a:rPr lang="pt-BR" dirty="0"/>
              <a:t>O primeiro compilador para FORTRAN possuía 25 mil linhas de código (de máquina). Toda máquina IBM 704 vinha com uma fita magnética contendo o compilador e um manual de 51 páginas.</a:t>
            </a:r>
          </a:p>
          <a:p>
            <a:r>
              <a:rPr lang="pt-BR" dirty="0"/>
              <a:t>Como esperado, essa linguagem era muito limitada para nossos</a:t>
            </a:r>
            <a:br>
              <a:rPr lang="pt-BR" dirty="0"/>
            </a:br>
            <a:r>
              <a:rPr lang="pt-BR" dirty="0"/>
              <a:t>padrões atuais. Variáveis só podiam possuir um ou dois </a:t>
            </a:r>
            <a:r>
              <a:rPr lang="pt-BR" dirty="0" err="1"/>
              <a:t>caracte</a:t>
            </a:r>
            <a:r>
              <a:rPr lang="pt-BR" dirty="0"/>
              <a:t>-</a:t>
            </a:r>
            <a:br>
              <a:rPr lang="pt-BR" dirty="0"/>
            </a:br>
            <a:r>
              <a:rPr lang="pt-BR" dirty="0"/>
              <a:t>res.</a:t>
            </a:r>
          </a:p>
          <a:p>
            <a:r>
              <a:rPr lang="pt-BR" dirty="0"/>
              <a:t>O FORTRAN evoluiu e foi durante mais de 30 anos a principal </a:t>
            </a:r>
            <a:r>
              <a:rPr lang="pt-BR" dirty="0" err="1"/>
              <a:t>lin</a:t>
            </a:r>
            <a:r>
              <a:rPr lang="pt-BR" dirty="0"/>
              <a:t>-</a:t>
            </a:r>
            <a:br>
              <a:rPr lang="pt-BR" dirty="0"/>
            </a:br>
            <a:r>
              <a:rPr lang="pt-BR" dirty="0" err="1"/>
              <a:t>guagem</a:t>
            </a:r>
            <a:r>
              <a:rPr lang="pt-BR" dirty="0"/>
              <a:t> de programação científica e ainda hoje é usada em mui-</a:t>
            </a:r>
            <a:br>
              <a:rPr lang="pt-BR" dirty="0"/>
            </a:br>
            <a:r>
              <a:rPr lang="pt-BR" dirty="0" err="1"/>
              <a:t>tas</a:t>
            </a:r>
            <a:r>
              <a:rPr lang="pt-BR" dirty="0"/>
              <a:t> áreas onde se necessita de alta precisão e eficiência.</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17</a:t>
            </a:fld>
            <a:endParaRPr lang="pt-BR" dirty="0"/>
          </a:p>
        </p:txBody>
      </p:sp>
      <p:pic>
        <p:nvPicPr>
          <p:cNvPr id="6" name="Imagem 5">
            <a:extLst>
              <a:ext uri="{FF2B5EF4-FFF2-40B4-BE49-F238E27FC236}">
                <a16:creationId xmlns:a16="http://schemas.microsoft.com/office/drawing/2014/main" id="{7F1FB736-6D78-4DF9-B86D-CEE61155636F}"/>
              </a:ext>
            </a:extLst>
          </p:cNvPr>
          <p:cNvPicPr>
            <a:picLocks noChangeAspect="1"/>
          </p:cNvPicPr>
          <p:nvPr/>
        </p:nvPicPr>
        <p:blipFill>
          <a:blip r:embed="rId2"/>
          <a:stretch>
            <a:fillRect/>
          </a:stretch>
        </p:blipFill>
        <p:spPr>
          <a:xfrm>
            <a:off x="18413194" y="6858000"/>
            <a:ext cx="3086930" cy="4059524"/>
          </a:xfrm>
          <a:prstGeom prst="rect">
            <a:avLst/>
          </a:prstGeom>
        </p:spPr>
      </p:pic>
    </p:spTree>
    <p:extLst>
      <p:ext uri="{BB962C8B-B14F-4D97-AF65-F5344CB8AC3E}">
        <p14:creationId xmlns:p14="http://schemas.microsoft.com/office/powerpoint/2010/main" val="12699947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Com o surgimento dos circuitos integrados, de computadores com cada vez mais memória e a popularização dos dispositivos para além das grandes universidades e empresas, foram surgindo outras linguagens, como:</a:t>
            </a:r>
          </a:p>
          <a:p>
            <a:pPr marL="571500" indent="-571500">
              <a:buFont typeface="Arial" panose="020B0604020202020204" pitchFamily="34" charset="0"/>
              <a:buChar char="•"/>
            </a:pPr>
            <a:r>
              <a:rPr lang="pt-BR" dirty="0"/>
              <a:t>COBOL (1960)</a:t>
            </a:r>
          </a:p>
          <a:p>
            <a:pPr marL="571500" indent="-571500">
              <a:buFont typeface="Arial" panose="020B0604020202020204" pitchFamily="34" charset="0"/>
              <a:buChar char="•"/>
            </a:pPr>
            <a:r>
              <a:rPr lang="pt-BR" dirty="0"/>
              <a:t>BASIC (1964)</a:t>
            </a:r>
          </a:p>
          <a:p>
            <a:pPr marL="571500" indent="-571500">
              <a:buFont typeface="Arial" panose="020B0604020202020204" pitchFamily="34" charset="0"/>
              <a:buChar char="•"/>
            </a:pPr>
            <a:r>
              <a:rPr lang="pt-BR" dirty="0"/>
              <a:t>Pascal (1970)</a:t>
            </a:r>
          </a:p>
          <a:p>
            <a:pPr marL="571500" indent="-571500">
              <a:buFont typeface="Arial" panose="020B0604020202020204" pitchFamily="34" charset="0"/>
              <a:buChar char="•"/>
            </a:pPr>
            <a:r>
              <a:rPr lang="pt-BR" dirty="0" err="1"/>
              <a:t>Smalltalk</a:t>
            </a:r>
            <a:r>
              <a:rPr lang="pt-BR" dirty="0"/>
              <a:t> (1971)</a:t>
            </a:r>
          </a:p>
          <a:p>
            <a:pPr marL="571500" indent="-571500">
              <a:buFont typeface="Arial" panose="020B0604020202020204" pitchFamily="34" charset="0"/>
              <a:buChar char="•"/>
            </a:pPr>
            <a:r>
              <a:rPr lang="pt-BR" dirty="0"/>
              <a:t>C (1972)</a:t>
            </a:r>
          </a:p>
          <a:p>
            <a:pPr marL="571500" indent="-571500">
              <a:buFont typeface="Arial" panose="020B0604020202020204" pitchFamily="34" charset="0"/>
              <a:buChar char="•"/>
            </a:pPr>
            <a:r>
              <a:rPr lang="pt-BR" dirty="0"/>
              <a:t>PROLOG (1972)</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18</a:t>
            </a:fld>
            <a:endParaRPr lang="pt-BR" dirty="0"/>
          </a:p>
        </p:txBody>
      </p:sp>
    </p:spTree>
    <p:extLst>
      <p:ext uri="{BB962C8B-B14F-4D97-AF65-F5344CB8AC3E}">
        <p14:creationId xmlns:p14="http://schemas.microsoft.com/office/powerpoint/2010/main" val="92056503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A linguagem Java surgiu bem depois, em 1995, depois até de Python, que surgiu pela primeira vez em 1991. Quando a linguagem surgiu, os computadores pessoais e os sistemas operacionais já estavam difundidos no mundo inteiro.</a:t>
            </a:r>
          </a:p>
          <a:p>
            <a:r>
              <a:rPr lang="pt-BR" dirty="0"/>
              <a:t>O projeto surgiu em 1991, com a perspectiva de que a próxima grande tendência em desenvolvimento de sistemas seria a junção de computadores com dispositivos digitais. Não havia ainda linguagens adequadas para esse tipo de desenvolvimento.</a:t>
            </a:r>
          </a:p>
          <a:p>
            <a:r>
              <a:rPr lang="pt-BR" dirty="0"/>
              <a:t>A nova linguagem foi demonstrada em um dispositivo interativo portátil projetado para a indústria de TV a cabo. Esse conceito de dispositivos móveis ainda</a:t>
            </a:r>
            <a:br>
              <a:rPr lang="pt-BR" dirty="0"/>
            </a:br>
            <a:r>
              <a:rPr lang="pt-BR" dirty="0"/>
              <a:t>demoraria muitos anos até se tornar economicamente viável, portanto </a:t>
            </a:r>
            <a:r>
              <a:rPr lang="pt-BR" dirty="0" err="1"/>
              <a:t>po</a:t>
            </a:r>
            <a:r>
              <a:rPr lang="pt-BR" dirty="0"/>
              <a:t>-</a:t>
            </a:r>
            <a:br>
              <a:rPr lang="pt-BR" dirty="0"/>
            </a:br>
            <a:r>
              <a:rPr lang="pt-BR" dirty="0" err="1"/>
              <a:t>de-se</a:t>
            </a:r>
            <a:r>
              <a:rPr lang="pt-BR" dirty="0"/>
              <a:t> dizer que Java foi uma linguagem criada muito à frente do seu</a:t>
            </a:r>
            <a:br>
              <a:rPr lang="pt-BR" dirty="0"/>
            </a:br>
            <a:r>
              <a:rPr lang="pt-BR" dirty="0"/>
              <a:t>tempo.</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19</a:t>
            </a:fld>
            <a:endParaRPr lang="pt-BR" dirty="0"/>
          </a:p>
        </p:txBody>
      </p:sp>
      <p:pic>
        <p:nvPicPr>
          <p:cNvPr id="6" name="Imagem 5">
            <a:extLst>
              <a:ext uri="{FF2B5EF4-FFF2-40B4-BE49-F238E27FC236}">
                <a16:creationId xmlns:a16="http://schemas.microsoft.com/office/drawing/2014/main" id="{5467BA0E-08E6-4034-9D08-6A617D949D3C}"/>
              </a:ext>
            </a:extLst>
          </p:cNvPr>
          <p:cNvPicPr>
            <a:picLocks noChangeAspect="1"/>
          </p:cNvPicPr>
          <p:nvPr/>
        </p:nvPicPr>
        <p:blipFill>
          <a:blip r:embed="rId2"/>
          <a:stretch>
            <a:fillRect/>
          </a:stretch>
        </p:blipFill>
        <p:spPr>
          <a:xfrm>
            <a:off x="20115235" y="7930850"/>
            <a:ext cx="2322734" cy="4190337"/>
          </a:xfrm>
          <a:prstGeom prst="rect">
            <a:avLst/>
          </a:prstGeom>
        </p:spPr>
      </p:pic>
    </p:spTree>
    <p:extLst>
      <p:ext uri="{BB962C8B-B14F-4D97-AF65-F5344CB8AC3E}">
        <p14:creationId xmlns:p14="http://schemas.microsoft.com/office/powerpoint/2010/main" val="28364565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Índice</a:t>
            </a:r>
          </a:p>
        </p:txBody>
      </p:sp>
      <p:sp>
        <p:nvSpPr>
          <p:cNvPr id="3" name="Espaço Reservado para Conteúdo 2"/>
          <p:cNvSpPr>
            <a:spLocks noGrp="1"/>
          </p:cNvSpPr>
          <p:nvPr>
            <p:ph type="body" idx="1"/>
          </p:nvPr>
        </p:nvSpPr>
        <p:spPr/>
        <p:txBody>
          <a:bodyPr>
            <a:normAutofit/>
          </a:bodyPr>
          <a:lstStyle/>
          <a:p>
            <a:pPr marL="571500" indent="-571500">
              <a:buFont typeface="Arial" panose="020B0604020202020204" pitchFamily="34" charset="0"/>
              <a:buChar char="•"/>
            </a:pPr>
            <a:r>
              <a:rPr lang="pt-BR" dirty="0">
                <a:hlinkClick r:id="rId2" action="ppaction://hlinksldjump"/>
              </a:rPr>
              <a:t>Apresentação do curso</a:t>
            </a:r>
            <a:endParaRPr lang="pt-BR" dirty="0"/>
          </a:p>
          <a:p>
            <a:pPr marL="571500" indent="-571500">
              <a:buFont typeface="Arial" panose="020B0604020202020204" pitchFamily="34" charset="0"/>
              <a:buChar char="•"/>
            </a:pPr>
            <a:r>
              <a:rPr lang="pt-BR" dirty="0">
                <a:hlinkClick r:id="rId3" action="ppaction://hlinksldjump"/>
              </a:rPr>
              <a:t>Configurando o ambiente</a:t>
            </a:r>
            <a:endParaRPr lang="pt-BR" dirty="0"/>
          </a:p>
          <a:p>
            <a:pPr marL="571500" indent="-571500">
              <a:buFont typeface="Arial" panose="020B0604020202020204" pitchFamily="34" charset="0"/>
              <a:buChar char="•"/>
            </a:pPr>
            <a:r>
              <a:rPr lang="pt-BR" dirty="0">
                <a:hlinkClick r:id="rId4" action="ppaction://hlinksldjump"/>
              </a:rPr>
              <a:t>Sobre paradigmas de programação</a:t>
            </a:r>
            <a:endParaRPr lang="pt-BR" dirty="0"/>
          </a:p>
          <a:p>
            <a:pPr marL="571500" indent="-571500">
              <a:buFont typeface="Arial" panose="020B0604020202020204" pitchFamily="34" charset="0"/>
              <a:buChar char="•"/>
            </a:pPr>
            <a:r>
              <a:rPr lang="pt-BR" dirty="0">
                <a:hlinkClick r:id="rId4" action="ppaction://hlinksldjump"/>
              </a:rPr>
              <a:t>Git</a:t>
            </a:r>
            <a:endParaRPr lang="pt-BR" dirty="0"/>
          </a:p>
          <a:p>
            <a:pPr marL="571500" indent="-571500">
              <a:buFont typeface="Arial" panose="020B0604020202020204" pitchFamily="34" charset="0"/>
              <a:buChar char="•"/>
            </a:pPr>
            <a:r>
              <a:rPr lang="pt-BR" dirty="0">
                <a:hlinkClick r:id="rId5" action="ppaction://hlinksldjump"/>
              </a:rPr>
              <a:t>Fundamentos da OO</a:t>
            </a:r>
            <a:endParaRPr lang="pt-BR" dirty="0"/>
          </a:p>
          <a:p>
            <a:pPr marL="571500" indent="-571500">
              <a:buFont typeface="Arial" panose="020B0604020202020204" pitchFamily="34" charset="0"/>
              <a:buChar char="•"/>
            </a:pPr>
            <a:r>
              <a:rPr lang="pt-BR" dirty="0">
                <a:hlinkClick r:id="rId6" action="ppaction://hlinksldjump"/>
              </a:rPr>
              <a:t>Introdução a Java</a:t>
            </a:r>
            <a:endParaRPr lang="pt-BR" dirty="0"/>
          </a:p>
          <a:p>
            <a:pPr marL="571500" indent="-571500">
              <a:buFont typeface="Arial" panose="020B0604020202020204" pitchFamily="34" charset="0"/>
              <a:buChar char="•"/>
            </a:pPr>
            <a:endParaRPr lang="pt-BR" dirty="0"/>
          </a:p>
        </p:txBody>
      </p:sp>
      <p:sp>
        <p:nvSpPr>
          <p:cNvPr id="4" name="Espaço Reservado para Número de Slide 3">
            <a:extLst>
              <a:ext uri="{FF2B5EF4-FFF2-40B4-BE49-F238E27FC236}">
                <a16:creationId xmlns:a16="http://schemas.microsoft.com/office/drawing/2014/main" id="{FEEA9445-0BCA-4464-99DB-4F6EFC9E69ED}"/>
              </a:ext>
            </a:extLst>
          </p:cNvPr>
          <p:cNvSpPr>
            <a:spLocks noGrp="1"/>
          </p:cNvSpPr>
          <p:nvPr>
            <p:ph type="sldNum" sz="quarter" idx="10"/>
          </p:nvPr>
        </p:nvSpPr>
        <p:spPr/>
        <p:txBody>
          <a:bodyPr/>
          <a:lstStyle/>
          <a:p>
            <a:fld id="{3D747B8F-3952-46BF-9FAB-EA6FCC0A18DC}" type="slidenum">
              <a:rPr lang="pt-BR" smtClean="0"/>
              <a:t>2</a:t>
            </a:fld>
            <a:endParaRPr lang="pt-BR"/>
          </a:p>
        </p:txBody>
      </p:sp>
    </p:spTree>
    <p:extLst>
      <p:ext uri="{BB962C8B-B14F-4D97-AF65-F5344CB8AC3E}">
        <p14:creationId xmlns:p14="http://schemas.microsoft.com/office/powerpoint/2010/main" val="377330439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Java foi, de fato, a linguagem base que permitiu o surgimento dos dispositivos móveis. Até 2017, Java era a linguagem oficial do sistema Android, e o </a:t>
            </a:r>
            <a:r>
              <a:rPr lang="pt-BR" dirty="0" err="1"/>
              <a:t>Kotlin</a:t>
            </a:r>
            <a:r>
              <a:rPr lang="pt-BR" dirty="0"/>
              <a:t>, atual linguagem oficial, foi desenvolvido para que tenha uma interoperabilidade com Java.</a:t>
            </a:r>
          </a:p>
          <a:p>
            <a:r>
              <a:rPr lang="pt-BR" dirty="0"/>
              <a:t>De acordo com o índice TIOBE, principal medidor de uso de linguagens de programação, inclui Java em primeiro ou segundo lugar há 20 anos, dividindo o pódio com C, C++ e, desde 2019, Python.</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20</a:t>
            </a:fld>
            <a:endParaRPr lang="pt-BR" dirty="0"/>
          </a:p>
        </p:txBody>
      </p:sp>
    </p:spTree>
    <p:extLst>
      <p:ext uri="{BB962C8B-B14F-4D97-AF65-F5344CB8AC3E}">
        <p14:creationId xmlns:p14="http://schemas.microsoft.com/office/powerpoint/2010/main" val="236596395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p:txBody>
          <a:bodyPr>
            <a:noAutofit/>
          </a:bodyPr>
          <a:lstStyle/>
          <a:p>
            <a:r>
              <a:rPr lang="pt-BR" dirty="0"/>
              <a:t>Um paradigma, por definição, é um conceito que define um exemplo típico ou modelo de algo. É a representação de um padrão a ser seguido.</a:t>
            </a:r>
          </a:p>
          <a:p>
            <a:r>
              <a:rPr lang="pt-BR" dirty="0"/>
              <a:t>Um </a:t>
            </a:r>
            <a:r>
              <a:rPr lang="pt-BR" b="1" dirty="0"/>
              <a:t>paradigma de programação</a:t>
            </a:r>
            <a:r>
              <a:rPr lang="pt-BR" dirty="0"/>
              <a:t> é uma forma de classificação de linguagens de programação, baseada nas suas funcionalidades. Um paradigma é, portanto, um tipo de estruturação ao qual a linguagem deverá respeitar.</a:t>
            </a:r>
          </a:p>
          <a:p>
            <a:r>
              <a:rPr lang="pt-BR" dirty="0"/>
              <a:t>Cada paradigma surgiu de necessidades diferentes. Dado isso, cada um apresenta maiores vantagens sobre os outros dentro do desenvolvimento de determinado sistema. Sendo assim, um paradigma pode oferecer técnicas apropriadas para uma aplicação específica.</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21</a:t>
            </a:fld>
            <a:endParaRPr lang="pt-BR" dirty="0"/>
          </a:p>
        </p:txBody>
      </p:sp>
    </p:spTree>
    <p:extLst>
      <p:ext uri="{BB962C8B-B14F-4D97-AF65-F5344CB8AC3E}">
        <p14:creationId xmlns:p14="http://schemas.microsoft.com/office/powerpoint/2010/main" val="243915649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imperativo ou procedural:</a:t>
            </a:r>
          </a:p>
          <a:p>
            <a:pPr marL="571500" indent="-571500">
              <a:buFont typeface="Arial" panose="020B0604020202020204" pitchFamily="34" charset="0"/>
              <a:buChar char="•"/>
            </a:pPr>
            <a:r>
              <a:rPr lang="pt-BR" dirty="0"/>
              <a:t>As instruções devem ser passadas ao computador na sequência em que devem ser executadas;</a:t>
            </a:r>
          </a:p>
          <a:p>
            <a:pPr marL="571500" indent="-571500">
              <a:buFont typeface="Arial" panose="020B0604020202020204" pitchFamily="34" charset="0"/>
              <a:buChar char="•"/>
            </a:pPr>
            <a:r>
              <a:rPr lang="pt-BR" dirty="0"/>
              <a:t>Como linguagens mais conhecidas temos COBOL, FORTRAN e Pascal;</a:t>
            </a:r>
          </a:p>
          <a:p>
            <a:pPr marL="571500" indent="-571500">
              <a:buFont typeface="Arial" panose="020B0604020202020204" pitchFamily="34" charset="0"/>
              <a:buChar char="•"/>
            </a:pPr>
            <a:r>
              <a:rPr lang="pt-BR" dirty="0"/>
              <a:t>O código programado através desse paradigma é uma espécie de passo-a-passo dos procedimentos que a máquina deverá executar;</a:t>
            </a:r>
          </a:p>
          <a:p>
            <a:pPr marL="571500" indent="-571500">
              <a:buFont typeface="Arial" panose="020B0604020202020204" pitchFamily="34" charset="0"/>
              <a:buChar char="•"/>
            </a:pPr>
            <a:r>
              <a:rPr lang="pt-BR" dirty="0"/>
              <a:t>A solução do problema será muito dependente da experiência e criatividade de quem trabalha com a programação - foco no “como”;</a:t>
            </a:r>
          </a:p>
          <a:p>
            <a:pPr marL="571500" indent="-571500">
              <a:buFont typeface="Arial" panose="020B0604020202020204" pitchFamily="34" charset="0"/>
              <a:buChar char="•"/>
            </a:pPr>
            <a:r>
              <a:rPr lang="pt-BR" dirty="0"/>
              <a:t>Recomendado em projetos onde não se espera que haja mudanças significativas com o tempo;</a:t>
            </a:r>
          </a:p>
          <a:p>
            <a:pPr marL="571500" indent="-571500">
              <a:buFont typeface="Arial" panose="020B0604020202020204" pitchFamily="34" charset="0"/>
              <a:buChar char="•"/>
            </a:pPr>
            <a:r>
              <a:rPr lang="pt-BR" dirty="0"/>
              <a:t>É eficiente e permite uma modelagem tal qual o mundo real, porém o código tende a ser de difícil legibilidade. </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22</a:t>
            </a:fld>
            <a:endParaRPr lang="pt-BR" dirty="0"/>
          </a:p>
        </p:txBody>
      </p:sp>
    </p:spTree>
    <p:extLst>
      <p:ext uri="{BB962C8B-B14F-4D97-AF65-F5344CB8AC3E}">
        <p14:creationId xmlns:p14="http://schemas.microsoft.com/office/powerpoint/2010/main" val="379687807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declarativo:</a:t>
            </a:r>
          </a:p>
          <a:p>
            <a:pPr marL="571500" indent="-571500">
              <a:buFont typeface="Arial" panose="020B0604020202020204" pitchFamily="34" charset="0"/>
              <a:buChar char="•"/>
            </a:pPr>
            <a:r>
              <a:rPr lang="pt-BR" dirty="0"/>
              <a:t>Foca mais no “quê” deve ser resolvido, ao invés do “como”;</a:t>
            </a:r>
          </a:p>
          <a:p>
            <a:pPr marL="571500" indent="-571500">
              <a:buFont typeface="Arial" panose="020B0604020202020204" pitchFamily="34" charset="0"/>
              <a:buChar char="•"/>
            </a:pPr>
            <a:r>
              <a:rPr lang="pt-BR" dirty="0"/>
              <a:t>Nível de abstração é maior;</a:t>
            </a:r>
          </a:p>
          <a:p>
            <a:pPr marL="571500" indent="-571500">
              <a:buFont typeface="Arial" panose="020B0604020202020204" pitchFamily="34" charset="0"/>
              <a:buChar char="•"/>
            </a:pPr>
            <a:r>
              <a:rPr lang="pt-BR" dirty="0"/>
              <a:t>O foco deixa de ser como o resultado vai ser computado, e sim em como funciona a sequência lógica e qual o resultado esperado;</a:t>
            </a:r>
          </a:p>
          <a:p>
            <a:pPr marL="571500" indent="-571500">
              <a:buFont typeface="Arial" panose="020B0604020202020204" pitchFamily="34" charset="0"/>
              <a:buChar char="•"/>
            </a:pPr>
            <a:r>
              <a:rPr lang="pt-BR" dirty="0"/>
              <a:t>Como exemplos de linguagens declarativas, temos </a:t>
            </a:r>
            <a:r>
              <a:rPr lang="pt-BR" dirty="0" err="1"/>
              <a:t>Lisp</a:t>
            </a:r>
            <a:r>
              <a:rPr lang="pt-BR" dirty="0"/>
              <a:t>, Prolog e </a:t>
            </a:r>
            <a:r>
              <a:rPr lang="pt-BR" dirty="0" err="1"/>
              <a:t>Haskell</a:t>
            </a:r>
            <a:r>
              <a:rPr lang="pt-BR" dirty="0"/>
              <a:t>.</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23</a:t>
            </a:fld>
            <a:endParaRPr lang="pt-BR" dirty="0"/>
          </a:p>
        </p:txBody>
      </p:sp>
    </p:spTree>
    <p:extLst>
      <p:ext uri="{BB962C8B-B14F-4D97-AF65-F5344CB8AC3E}">
        <p14:creationId xmlns:p14="http://schemas.microsoft.com/office/powerpoint/2010/main" val="36772135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funcional:</a:t>
            </a:r>
          </a:p>
          <a:p>
            <a:pPr marL="571500" indent="-571500">
              <a:buFont typeface="Arial" panose="020B0604020202020204" pitchFamily="34" charset="0"/>
              <a:buChar char="•"/>
            </a:pPr>
            <a:r>
              <a:rPr lang="pt-BR" dirty="0"/>
              <a:t>O uso de funções é destaque;</a:t>
            </a:r>
          </a:p>
          <a:p>
            <a:pPr marL="571500" indent="-571500">
              <a:buFont typeface="Arial" panose="020B0604020202020204" pitchFamily="34" charset="0"/>
              <a:buChar char="•"/>
            </a:pPr>
            <a:r>
              <a:rPr lang="pt-BR" dirty="0"/>
              <a:t>O programa é dividido em blocos e, para sua resolução, são implementadas funções que definem variáveis em seu escopo e retornam algum resultado;</a:t>
            </a:r>
          </a:p>
          <a:p>
            <a:pPr marL="571500" indent="-571500">
              <a:buFont typeface="Arial" panose="020B0604020202020204" pitchFamily="34" charset="0"/>
              <a:buChar char="•"/>
            </a:pPr>
            <a:r>
              <a:rPr lang="pt-BR" dirty="0"/>
              <a:t>São exemplos de linguagens o </a:t>
            </a:r>
            <a:r>
              <a:rPr lang="pt-BR" dirty="0" err="1"/>
              <a:t>Lisp</a:t>
            </a:r>
            <a:r>
              <a:rPr lang="pt-BR" dirty="0"/>
              <a:t>, o </a:t>
            </a:r>
            <a:r>
              <a:rPr lang="pt-BR" dirty="0" err="1"/>
              <a:t>Scheme</a:t>
            </a:r>
            <a:r>
              <a:rPr lang="pt-BR" dirty="0"/>
              <a:t> e o </a:t>
            </a:r>
            <a:r>
              <a:rPr lang="pt-BR" dirty="0" err="1"/>
              <a:t>Haskell</a:t>
            </a:r>
            <a:r>
              <a:rPr lang="pt-BR" dirty="0"/>
              <a:t>;</a:t>
            </a:r>
          </a:p>
          <a:p>
            <a:pPr marL="571500" indent="-571500">
              <a:buFont typeface="Arial" panose="020B0604020202020204" pitchFamily="34" charset="0"/>
              <a:buChar char="•"/>
            </a:pPr>
            <a:r>
              <a:rPr lang="pt-BR" dirty="0"/>
              <a:t>É bastante indicado quando a solução requerida é fortemente dependente de uma base matemática;</a:t>
            </a:r>
          </a:p>
          <a:p>
            <a:pPr marL="571500" indent="-571500">
              <a:buFont typeface="Arial" panose="020B0604020202020204" pitchFamily="34" charset="0"/>
              <a:buChar char="•"/>
            </a:pPr>
            <a:r>
              <a:rPr lang="pt-BR" dirty="0"/>
              <a:t>O paradigma funcional tem alocação de memória automática, eliminando possíveis “efeitos colaterais” nos cálculos matemáticos das funções.</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24</a:t>
            </a:fld>
            <a:endParaRPr lang="pt-BR" dirty="0"/>
          </a:p>
        </p:txBody>
      </p:sp>
    </p:spTree>
    <p:extLst>
      <p:ext uri="{BB962C8B-B14F-4D97-AF65-F5344CB8AC3E}">
        <p14:creationId xmlns:p14="http://schemas.microsoft.com/office/powerpoint/2010/main" val="207644999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lógico:</a:t>
            </a:r>
          </a:p>
          <a:p>
            <a:pPr marL="571500" indent="-571500">
              <a:buFont typeface="Arial" panose="020B0604020202020204" pitchFamily="34" charset="0"/>
              <a:buChar char="•"/>
            </a:pPr>
            <a:r>
              <a:rPr lang="pt-BR" dirty="0"/>
              <a:t>Deriva do paradigma declarativo;</a:t>
            </a:r>
          </a:p>
          <a:p>
            <a:pPr marL="571500" indent="-571500">
              <a:buFont typeface="Arial" panose="020B0604020202020204" pitchFamily="34" charset="0"/>
              <a:buChar char="•"/>
            </a:pPr>
            <a:r>
              <a:rPr lang="pt-BR" dirty="0"/>
              <a:t>Utiliza formas de lógica simbólica como padrões de entrada e saída, para realizar inferências para produzir os resultados;</a:t>
            </a:r>
          </a:p>
          <a:p>
            <a:pPr marL="571500" indent="-571500">
              <a:buFont typeface="Arial" panose="020B0604020202020204" pitchFamily="34" charset="0"/>
              <a:buChar char="•"/>
            </a:pPr>
            <a:r>
              <a:rPr lang="pt-BR" dirty="0"/>
              <a:t>Entre as linguagens que usam esse paradigma, podemos citar Mercury e Prolog;</a:t>
            </a:r>
          </a:p>
          <a:p>
            <a:pPr marL="571500" indent="-571500">
              <a:buFont typeface="Arial" panose="020B0604020202020204" pitchFamily="34" charset="0"/>
              <a:buChar char="•"/>
            </a:pPr>
            <a:r>
              <a:rPr lang="pt-BR" dirty="0"/>
              <a:t>São utilizadas na solução de problemas que envolvem inteligência artificial, criação de programas especialistas e comprovação de teoremas.</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25</a:t>
            </a:fld>
            <a:endParaRPr lang="pt-BR" dirty="0"/>
          </a:p>
        </p:txBody>
      </p:sp>
    </p:spTree>
    <p:extLst>
      <p:ext uri="{BB962C8B-B14F-4D97-AF65-F5344CB8AC3E}">
        <p14:creationId xmlns:p14="http://schemas.microsoft.com/office/powerpoint/2010/main" val="411849091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orientado a objetos:</a:t>
            </a:r>
          </a:p>
          <a:p>
            <a:pPr marL="571500" indent="-571500">
              <a:buFont typeface="Arial" panose="020B0604020202020204" pitchFamily="34" charset="0"/>
              <a:buChar char="•"/>
            </a:pPr>
            <a:r>
              <a:rPr lang="pt-BR" dirty="0"/>
              <a:t>Foi popularizado na década de 1990 com a linguagem Java, apesar de existir há mais tempo, em linguagens como </a:t>
            </a:r>
            <a:r>
              <a:rPr lang="pt-BR" dirty="0" err="1"/>
              <a:t>Smalltalk</a:t>
            </a:r>
            <a:r>
              <a:rPr lang="pt-BR" dirty="0"/>
              <a:t> e C++;</a:t>
            </a:r>
          </a:p>
          <a:p>
            <a:pPr marL="571500" indent="-571500">
              <a:buFont typeface="Arial" panose="020B0604020202020204" pitchFamily="34" charset="0"/>
              <a:buChar char="•"/>
            </a:pPr>
            <a:r>
              <a:rPr lang="pt-BR" dirty="0"/>
              <a:t>Permite uma programação multiplataforma de uma mesma maneira;</a:t>
            </a:r>
          </a:p>
          <a:p>
            <a:pPr marL="571500" indent="-571500">
              <a:buFont typeface="Arial" panose="020B0604020202020204" pitchFamily="34" charset="0"/>
              <a:buChar char="•"/>
            </a:pPr>
            <a:r>
              <a:rPr lang="pt-BR" dirty="0"/>
              <a:t>Apoia-se nas abstrações de classes e objetos ao tentar retratar a programação tal qual se enxerga o mundo real;</a:t>
            </a:r>
          </a:p>
          <a:p>
            <a:pPr marL="571500" indent="-571500">
              <a:buFont typeface="Arial" panose="020B0604020202020204" pitchFamily="34" charset="0"/>
              <a:buChar char="•"/>
            </a:pPr>
            <a:r>
              <a:rPr lang="pt-BR" dirty="0"/>
              <a:t>Todos os objetos têm determinados estados e comportamentos. Esses estados são descritos pelas classes como atributos, e a forma como os objetos se comportam é definida por meio de métodos, que são equivalentes às funções do paradigma funcional;</a:t>
            </a:r>
          </a:p>
          <a:p>
            <a:pPr marL="571500" indent="-571500">
              <a:buFont typeface="Arial" panose="020B0604020202020204" pitchFamily="34" charset="0"/>
              <a:buChar char="•"/>
            </a:pPr>
            <a:r>
              <a:rPr lang="pt-BR" dirty="0"/>
              <a:t>Três alicerces básicos: herança, polimorfismo e encapsulamento.</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26</a:t>
            </a:fld>
            <a:endParaRPr lang="pt-BR" dirty="0"/>
          </a:p>
        </p:txBody>
      </p:sp>
    </p:spTree>
    <p:extLst>
      <p:ext uri="{BB962C8B-B14F-4D97-AF65-F5344CB8AC3E}">
        <p14:creationId xmlns:p14="http://schemas.microsoft.com/office/powerpoint/2010/main" val="249387673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orientado a eventos:</a:t>
            </a:r>
          </a:p>
          <a:p>
            <a:pPr marL="571500" indent="-571500">
              <a:buFont typeface="Arial" panose="020B0604020202020204" pitchFamily="34" charset="0"/>
              <a:buChar char="•"/>
            </a:pPr>
            <a:r>
              <a:rPr lang="pt-BR" dirty="0"/>
              <a:t>Usado por toda linguagem de programação que tem uso de recursos gráficos, como jogos e formulários;</a:t>
            </a:r>
          </a:p>
          <a:p>
            <a:pPr marL="571500" indent="-571500">
              <a:buFont typeface="Arial" panose="020B0604020202020204" pitchFamily="34" charset="0"/>
              <a:buChar char="•"/>
            </a:pPr>
            <a:r>
              <a:rPr lang="pt-BR" dirty="0"/>
              <a:t>Dessa forma, a execução do programa se dá à medida que determinados eventos são disparados pelo usuário;</a:t>
            </a:r>
          </a:p>
          <a:p>
            <a:pPr marL="571500" indent="-571500">
              <a:buFont typeface="Arial" panose="020B0604020202020204" pitchFamily="34" charset="0"/>
              <a:buChar char="•"/>
            </a:pPr>
            <a:r>
              <a:rPr lang="pt-BR" dirty="0"/>
              <a:t>Como exemplos, temos Visual Basic, C# e Delphi.</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27</a:t>
            </a:fld>
            <a:endParaRPr lang="pt-BR" dirty="0"/>
          </a:p>
        </p:txBody>
      </p:sp>
    </p:spTree>
    <p:extLst>
      <p:ext uri="{BB962C8B-B14F-4D97-AF65-F5344CB8AC3E}">
        <p14:creationId xmlns:p14="http://schemas.microsoft.com/office/powerpoint/2010/main" val="361304966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Git</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28</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4155191933"/>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Introdução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Talvez você reconheça esse nome por causa de sites como </a:t>
            </a:r>
            <a:r>
              <a:rPr lang="pt-BR" i="1" dirty="0" err="1">
                <a:cs typeface="Courier New" panose="02070309020205020404" pitchFamily="49" charset="0"/>
              </a:rPr>
              <a:t>github</a:t>
            </a:r>
            <a:r>
              <a:rPr lang="pt-BR" dirty="0">
                <a:cs typeface="Courier New" panose="02070309020205020404" pitchFamily="49" charset="0"/>
              </a:rPr>
              <a:t> ou </a:t>
            </a:r>
            <a:r>
              <a:rPr lang="pt-BR" i="1" dirty="0" err="1">
                <a:cs typeface="Courier New" panose="02070309020205020404" pitchFamily="49" charset="0"/>
              </a:rPr>
              <a:t>gitlab</a:t>
            </a:r>
            <a:r>
              <a:rPr lang="pt-BR" dirty="0">
                <a:cs typeface="Courier New" panose="02070309020205020404" pitchFamily="49" charset="0"/>
              </a:rPr>
              <a:t>. </a:t>
            </a:r>
            <a:r>
              <a:rPr lang="pt-BR" b="1" dirty="0">
                <a:cs typeface="Courier New" panose="02070309020205020404" pitchFamily="49" charset="0"/>
              </a:rPr>
              <a:t>Git</a:t>
            </a:r>
            <a:r>
              <a:rPr lang="pt-BR" dirty="0">
                <a:cs typeface="Courier New" panose="02070309020205020404" pitchFamily="49" charset="0"/>
              </a:rPr>
              <a:t> é um sistema </a:t>
            </a:r>
            <a:r>
              <a:rPr lang="pt-BR" i="1" dirty="0">
                <a:cs typeface="Courier New" panose="02070309020205020404" pitchFamily="49" charset="0"/>
              </a:rPr>
              <a:t>open-</a:t>
            </a:r>
            <a:r>
              <a:rPr lang="pt-BR" i="1" dirty="0" err="1">
                <a:cs typeface="Courier New" panose="02070309020205020404" pitchFamily="49" charset="0"/>
              </a:rPr>
              <a:t>source</a:t>
            </a:r>
            <a:r>
              <a:rPr lang="pt-BR" dirty="0">
                <a:cs typeface="Courier New" panose="02070309020205020404" pitchFamily="49" charset="0"/>
              </a:rPr>
              <a:t> de controle de versionamento.</a:t>
            </a:r>
          </a:p>
          <a:p>
            <a:pPr marL="742950" indent="-742950">
              <a:buSzPct val="100000"/>
              <a:buFont typeface="Arial" panose="020B0604020202020204" pitchFamily="34" charset="0"/>
              <a:buChar char="•"/>
            </a:pPr>
            <a:r>
              <a:rPr lang="pt-BR" dirty="0">
                <a:cs typeface="Courier New" panose="02070309020205020404" pitchFamily="49" charset="0"/>
              </a:rPr>
              <a:t>Versionar projetos é uma prática essencial no mundo profissional e, em particular, na área de tecnologia, para manter um histórico de modificações deles, ou poder reverter alguma modificação que possa ter comprometido o projeto inteiro, dentre outras funcionalidades que serão aprendidas na prática.</a:t>
            </a:r>
          </a:p>
          <a:p>
            <a:pPr marL="742950" indent="-742950">
              <a:buSzPct val="100000"/>
              <a:buFont typeface="Arial" panose="020B0604020202020204" pitchFamily="34" charset="0"/>
              <a:buChar char="•"/>
            </a:pPr>
            <a:r>
              <a:rPr lang="pt-BR" dirty="0">
                <a:cs typeface="Courier New" panose="02070309020205020404" pitchFamily="49" charset="0"/>
              </a:rPr>
              <a:t>Os projetos são normalmente armazenados em </a:t>
            </a:r>
            <a:r>
              <a:rPr lang="pt-BR" b="1" dirty="0">
                <a:cs typeface="Courier New" panose="02070309020205020404" pitchFamily="49" charset="0"/>
              </a:rPr>
              <a:t>repositórios</a:t>
            </a:r>
            <a:r>
              <a:rPr lang="pt-BR" dirty="0">
                <a:cs typeface="Courier New" panose="02070309020205020404" pitchFamily="49" charset="0"/>
              </a:rPr>
              <a:t>.</a:t>
            </a:r>
          </a:p>
          <a:p>
            <a:pPr marL="742950" indent="-742950">
              <a:buSzPct val="100000"/>
              <a:buFont typeface="Arial" panose="020B0604020202020204" pitchFamily="34" charset="0"/>
              <a:buChar char="•"/>
            </a:pPr>
            <a:r>
              <a:rPr lang="pt-BR" dirty="0">
                <a:cs typeface="Courier New" panose="02070309020205020404" pitchFamily="49" charset="0"/>
              </a:rPr>
              <a:t>Vamos aqui falar de alguns conceitos principais sobre como funciona o sistema, independente da plataforma que vamos utilizar (p.ex., </a:t>
            </a:r>
            <a:r>
              <a:rPr lang="pt-BR" i="1" dirty="0" err="1">
                <a:cs typeface="Courier New" panose="02070309020205020404" pitchFamily="49" charset="0"/>
              </a:rPr>
              <a:t>github</a:t>
            </a:r>
            <a:r>
              <a:rPr lang="pt-BR" dirty="0">
                <a:cs typeface="Courier New" panose="02070309020205020404" pitchFamily="49" charset="0"/>
              </a:rPr>
              <a:t>). Em seguida vamos aplicar alguns desses conceitos na prática.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29</a:t>
            </a:fld>
            <a:endParaRPr lang="pt-BR"/>
          </a:p>
        </p:txBody>
      </p:sp>
    </p:spTree>
    <p:extLst>
      <p:ext uri="{BB962C8B-B14F-4D97-AF65-F5344CB8AC3E}">
        <p14:creationId xmlns:p14="http://schemas.microsoft.com/office/powerpoint/2010/main" val="36867516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964670"/>
            <a:ext cx="21005800" cy="1893330"/>
          </a:xfrm>
        </p:spPr>
        <p:txBody>
          <a:bodyPr anchor="ctr">
            <a:normAutofit/>
          </a:bodyPr>
          <a:lstStyle/>
          <a:p>
            <a:pPr algn="ctr"/>
            <a:r>
              <a:rPr lang="pt-BR" sz="11500" dirty="0"/>
              <a:t>Apresentação do curso</a:t>
            </a:r>
          </a:p>
        </p:txBody>
      </p:sp>
      <p:sp>
        <p:nvSpPr>
          <p:cNvPr id="6" name="Espaço Reservado para Número de Slide 5">
            <a:extLst>
              <a:ext uri="{FF2B5EF4-FFF2-40B4-BE49-F238E27FC236}">
                <a16:creationId xmlns:a16="http://schemas.microsoft.com/office/drawing/2014/main" id="{AB5B4A18-F13B-4442-AE35-C5DB313C2CC4}"/>
              </a:ext>
            </a:extLst>
          </p:cNvPr>
          <p:cNvSpPr>
            <a:spLocks noGrp="1"/>
          </p:cNvSpPr>
          <p:nvPr>
            <p:ph type="sldNum" sz="quarter" idx="10"/>
          </p:nvPr>
        </p:nvSpPr>
        <p:spPr/>
        <p:txBody>
          <a:bodyPr/>
          <a:lstStyle/>
          <a:p>
            <a:fld id="{3D747B8F-3952-46BF-9FAB-EA6FCC0A18DC}" type="slidenum">
              <a:rPr lang="pt-BR" smtClean="0"/>
              <a:t>3</a:t>
            </a:fld>
            <a:endParaRPr lang="pt-BR"/>
          </a:p>
        </p:txBody>
      </p:sp>
      <p:sp>
        <p:nvSpPr>
          <p:cNvPr id="2" name="Seta: para a Esquerda 1">
            <a:hlinkClick r:id="rId2" action="ppaction://hlinksldjump"/>
            <a:extLst>
              <a:ext uri="{FF2B5EF4-FFF2-40B4-BE49-F238E27FC236}">
                <a16:creationId xmlns:a16="http://schemas.microsoft.com/office/drawing/2014/main" id="{4D0C3A3E-0A48-4337-852A-F0F396F7951D}"/>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3261027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Para mais informações...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O tempo que temos em aula não é suficiente para conseguirmos discutir todos os detalhes por trás dessa tecnologia. Portanto, seguem abaixo algumas sugestões de conteúdos extras para estudarem:</a:t>
            </a:r>
          </a:p>
          <a:p>
            <a:pPr marL="1377950" lvl="1" indent="-742950">
              <a:buSzPct val="100000"/>
              <a:buFont typeface="Arial" panose="020B0604020202020204" pitchFamily="34" charset="0"/>
              <a:buChar char="•"/>
            </a:pPr>
            <a:r>
              <a:rPr lang="pt-BR" dirty="0">
                <a:hlinkClick r:id="rId2" tooltip="http://git-scm.com/book/en/Getting-Started-About-Version-Control"/>
              </a:rPr>
              <a:t>http://git-scm.com/book/en/Getting-Started-About-Version-Control</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hlinkClick r:id="rId3" tooltip="http://git-scm.com/book/en/Getting-Started-Git-Basics"/>
              </a:rPr>
              <a:t>http://git-scm.com/book/en/Getting-Started-Git-Basics</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hlinkClick r:id="rId4"/>
              </a:rPr>
              <a:t>http://learngitbranching.js.org/</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hlinkClick r:id="rId5"/>
              </a:rPr>
              <a:t>http://try.github.io/levels/1/challenges/1</a:t>
            </a:r>
            <a:endParaRPr lang="pt-BR" dirty="0">
              <a:cs typeface="Courier New" panose="02070309020205020404" pitchFamily="49" charset="0"/>
            </a:endParaRP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30</a:t>
            </a:fld>
            <a:endParaRPr lang="pt-BR"/>
          </a:p>
        </p:txBody>
      </p:sp>
    </p:spTree>
    <p:extLst>
      <p:ext uri="{BB962C8B-B14F-4D97-AF65-F5344CB8AC3E}">
        <p14:creationId xmlns:p14="http://schemas.microsoft.com/office/powerpoint/2010/main" val="395054772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Controle de Versões?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Controle de Versões é um sistema de grava mudanças aplicadas em um arquivo ou um conjunto de arquivos ao longo do tempo, para que o usuário possa relembrar ou recuperar depois.</a:t>
            </a:r>
          </a:p>
          <a:p>
            <a:pPr marL="742950" indent="-742950">
              <a:buSzPct val="100000"/>
              <a:buFont typeface="Arial" panose="020B0604020202020204" pitchFamily="34" charset="0"/>
              <a:buChar char="•"/>
            </a:pPr>
            <a:r>
              <a:rPr lang="pt-BR" dirty="0">
                <a:cs typeface="Courier New" panose="02070309020205020404" pitchFamily="49" charset="0"/>
              </a:rPr>
              <a:t>Na área de tecnologia o controle de versões já é algo consolidado, uma vez que inúmeras alterações são aplicadas em um software durante a sua implementação e manutenção. No entanto, adotar um sistema de controle de versões (VCS, da sigla em inglês) é algo recomendado para qualquer área.</a:t>
            </a:r>
          </a:p>
          <a:p>
            <a:pPr marL="742950" indent="-742950">
              <a:buSzPct val="100000"/>
              <a:buFont typeface="Arial" panose="020B0604020202020204" pitchFamily="34" charset="0"/>
              <a:buChar char="•"/>
            </a:pPr>
            <a:r>
              <a:rPr lang="pt-BR" dirty="0">
                <a:cs typeface="Courier New" panose="02070309020205020404" pitchFamily="49" charset="0"/>
              </a:rPr>
              <a:t>Quando se quer adotar um VCS, normalmente o primeiro passo é trabalhar com um controle local, fazendo cópias dos arquivos e os renomeando com algum padrão (p.ex., incluindo a data ao final do nome do arquivo).</a:t>
            </a:r>
          </a:p>
          <a:p>
            <a:pPr marL="742950" indent="-742950">
              <a:buSzPct val="100000"/>
              <a:buFont typeface="Arial" panose="020B0604020202020204" pitchFamily="34" charset="0"/>
              <a:buChar char="•"/>
            </a:pPr>
            <a:r>
              <a:rPr lang="pt-BR" dirty="0">
                <a:cs typeface="Courier New" panose="02070309020205020404" pitchFamily="49" charset="0"/>
              </a:rPr>
              <a:t>O Git veio para otimizar esse controle de versões, permitindo inúmeras alterações que seriam muito complicadas se fossem feitas manualmente.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31</a:t>
            </a:fld>
            <a:endParaRPr lang="pt-BR"/>
          </a:p>
        </p:txBody>
      </p:sp>
    </p:spTree>
    <p:extLst>
      <p:ext uri="{BB962C8B-B14F-4D97-AF65-F5344CB8AC3E}">
        <p14:creationId xmlns:p14="http://schemas.microsoft.com/office/powerpoint/2010/main" val="101474012"/>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Uma breve história do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 criação do Git está atrelada à criação do Linux, quando o time responsável utilizou uma solução de controle de versão que, eventualmente, tornou-se paga. </a:t>
            </a:r>
          </a:p>
          <a:p>
            <a:pPr marL="742950" indent="-742950">
              <a:buSzPct val="100000"/>
              <a:buFont typeface="Arial" panose="020B0604020202020204" pitchFamily="34" charset="0"/>
              <a:buChar char="•"/>
            </a:pPr>
            <a:r>
              <a:rPr lang="pt-BR" dirty="0">
                <a:cs typeface="Courier New" panose="02070309020205020404" pitchFamily="49" charset="0"/>
              </a:rPr>
              <a:t>A comunidade Linux, portanto, começou a planejar um sistema que aproveitasse algumas das características da solução anterior, porém evoluindo diversos aspectos.</a:t>
            </a:r>
          </a:p>
          <a:p>
            <a:pPr marL="742950" indent="-742950">
              <a:buSzPct val="100000"/>
              <a:buFont typeface="Arial" panose="020B0604020202020204" pitchFamily="34" charset="0"/>
              <a:buChar char="•"/>
            </a:pPr>
            <a:r>
              <a:rPr lang="pt-BR" dirty="0">
                <a:cs typeface="Courier New" panose="02070309020205020404" pitchFamily="49" charset="0"/>
              </a:rPr>
              <a:t>A comunidade tinha os seguintes objetivos para o novo sistema:</a:t>
            </a:r>
          </a:p>
          <a:p>
            <a:pPr marL="1377950" lvl="1" indent="-742950">
              <a:buSzPct val="100000"/>
              <a:buFont typeface="Arial" panose="020B0604020202020204" pitchFamily="34" charset="0"/>
              <a:buChar char="•"/>
            </a:pPr>
            <a:r>
              <a:rPr lang="pt-BR" dirty="0">
                <a:cs typeface="Courier New" panose="02070309020205020404" pitchFamily="49" charset="0"/>
              </a:rPr>
              <a:t>Velocidade</a:t>
            </a:r>
          </a:p>
          <a:p>
            <a:pPr marL="1377950" lvl="1" indent="-742950">
              <a:buSzPct val="100000"/>
              <a:buFont typeface="Arial" panose="020B0604020202020204" pitchFamily="34" charset="0"/>
              <a:buChar char="•"/>
            </a:pPr>
            <a:r>
              <a:rPr lang="pt-BR" dirty="0">
                <a:cs typeface="Courier New" panose="02070309020205020404" pitchFamily="49" charset="0"/>
              </a:rPr>
              <a:t>Design simples</a:t>
            </a:r>
          </a:p>
          <a:p>
            <a:pPr marL="1377950" lvl="1" indent="-742950">
              <a:buSzPct val="100000"/>
              <a:buFont typeface="Arial" panose="020B0604020202020204" pitchFamily="34" charset="0"/>
              <a:buChar char="•"/>
            </a:pPr>
            <a:r>
              <a:rPr lang="pt-BR" dirty="0">
                <a:cs typeface="Courier New" panose="02070309020205020404" pitchFamily="49" charset="0"/>
              </a:rPr>
              <a:t>Suporte forte para desenvolvimento não-linear, com milhares de atividades sendo realizadas em paralelo</a:t>
            </a:r>
          </a:p>
          <a:p>
            <a:pPr marL="1377950" lvl="1" indent="-742950">
              <a:buSzPct val="100000"/>
              <a:buFont typeface="Arial" panose="020B0604020202020204" pitchFamily="34" charset="0"/>
              <a:buChar char="•"/>
            </a:pPr>
            <a:r>
              <a:rPr lang="pt-BR" dirty="0">
                <a:cs typeface="Courier New" panose="02070309020205020404" pitchFamily="49" charset="0"/>
              </a:rPr>
              <a:t>Completamente distribuído, permitindo o acesso de qualquer lugar</a:t>
            </a:r>
          </a:p>
          <a:p>
            <a:pPr marL="1377950" lvl="1" indent="-742950">
              <a:buSzPct val="100000"/>
              <a:buFont typeface="Arial" panose="020B0604020202020204" pitchFamily="34" charset="0"/>
              <a:buChar char="•"/>
            </a:pPr>
            <a:r>
              <a:rPr lang="pt-BR" dirty="0">
                <a:cs typeface="Courier New" panose="02070309020205020404" pitchFamily="49" charset="0"/>
              </a:rPr>
              <a:t>Eficiente no suporte a grandes projetos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32</a:t>
            </a:fld>
            <a:endParaRPr lang="pt-BR"/>
          </a:p>
        </p:txBody>
      </p:sp>
    </p:spTree>
    <p:extLst>
      <p:ext uri="{BB962C8B-B14F-4D97-AF65-F5344CB8AC3E}">
        <p14:creationId xmlns:p14="http://schemas.microsoft.com/office/powerpoint/2010/main" val="57868086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Git</a:t>
            </a:r>
            <a:r>
              <a:rPr lang="pt-BR" dirty="0">
                <a:cs typeface="Courier New" panose="02070309020205020404" pitchFamily="49" charset="0"/>
              </a:rPr>
              <a:t> funciona pensando que os dados de um repositório compõem uma série de “fotografias” de um sistema de arquivos em miniatura.</a:t>
            </a:r>
          </a:p>
          <a:p>
            <a:pPr marL="742950" indent="-742950">
              <a:buSzPct val="100000"/>
              <a:buFont typeface="Arial" panose="020B0604020202020204" pitchFamily="34" charset="0"/>
              <a:buChar char="•"/>
            </a:pPr>
            <a:r>
              <a:rPr lang="pt-BR" dirty="0">
                <a:cs typeface="Courier New" panose="02070309020205020404" pitchFamily="49" charset="0"/>
              </a:rPr>
              <a:t>No Git, a cada vez que você aplica uma alteração (ou </a:t>
            </a:r>
            <a:r>
              <a:rPr lang="pt-BR" i="1" dirty="0" err="1">
                <a:cs typeface="Courier New" panose="02070309020205020404" pitchFamily="49" charset="0"/>
              </a:rPr>
              <a:t>commit</a:t>
            </a:r>
            <a:r>
              <a:rPr lang="pt-BR" dirty="0">
                <a:cs typeface="Courier New" panose="02070309020205020404" pitchFamily="49" charset="0"/>
              </a:rPr>
              <a:t>), ou salva o estado do seu projeto, o Git basicamente tira uma “foto” de como os arquivos do repositório estão naquele momento e então ele armazena uma referência a essa foto.</a:t>
            </a:r>
          </a:p>
          <a:p>
            <a:pPr marL="742950" indent="-742950">
              <a:buSzPct val="100000"/>
              <a:buFont typeface="Arial" panose="020B0604020202020204" pitchFamily="34" charset="0"/>
              <a:buChar char="•"/>
            </a:pPr>
            <a:r>
              <a:rPr lang="pt-BR" dirty="0">
                <a:cs typeface="Courier New" panose="02070309020205020404" pitchFamily="49" charset="0"/>
              </a:rPr>
              <a:t>Para ser eficiente, se os arquivos não foram alterados, o Git não altera os arquivos novamente, apenas um link para a última versão do arquivo armazenada.</a:t>
            </a:r>
          </a:p>
          <a:p>
            <a:pPr marL="742950" indent="-742950">
              <a:buSzPct val="100000"/>
              <a:buFont typeface="Arial" panose="020B0604020202020204" pitchFamily="34" charset="0"/>
              <a:buChar char="•"/>
            </a:pPr>
            <a:r>
              <a:rPr lang="pt-BR" dirty="0">
                <a:cs typeface="Courier New" panose="02070309020205020404" pitchFamily="49" charset="0"/>
              </a:rPr>
              <a:t>Sendo assim, o Git trabalha os dados como um </a:t>
            </a:r>
            <a:r>
              <a:rPr lang="pt-BR" b="1" dirty="0">
                <a:cs typeface="Courier New" panose="02070309020205020404" pitchFamily="49" charset="0"/>
              </a:rPr>
              <a:t>fluxo de fotografias</a:t>
            </a:r>
            <a:r>
              <a:rPr lang="pt-BR"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33</a:t>
            </a:fld>
            <a:endParaRPr lang="pt-BR"/>
          </a:p>
        </p:txBody>
      </p:sp>
    </p:spTree>
    <p:extLst>
      <p:ext uri="{BB962C8B-B14F-4D97-AF65-F5344CB8AC3E}">
        <p14:creationId xmlns:p14="http://schemas.microsoft.com/office/powerpoint/2010/main" val="892972165"/>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34</a:t>
            </a:fld>
            <a:endParaRPr lang="pt-BR"/>
          </a:p>
        </p:txBody>
      </p:sp>
      <p:pic>
        <p:nvPicPr>
          <p:cNvPr id="3" name="Imagem 2">
            <a:extLst>
              <a:ext uri="{FF2B5EF4-FFF2-40B4-BE49-F238E27FC236}">
                <a16:creationId xmlns:a16="http://schemas.microsoft.com/office/drawing/2014/main" id="{C18852F8-F392-41BE-8A64-AD1C85FEA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067" y="2930768"/>
            <a:ext cx="20601866" cy="7854464"/>
          </a:xfrm>
          <a:prstGeom prst="rect">
            <a:avLst/>
          </a:prstGeom>
        </p:spPr>
      </p:pic>
    </p:spTree>
    <p:extLst>
      <p:ext uri="{BB962C8B-B14F-4D97-AF65-F5344CB8AC3E}">
        <p14:creationId xmlns:p14="http://schemas.microsoft.com/office/powerpoint/2010/main" val="3317186442"/>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 maior parte das operações no Git precisa apenas de arquivos e recursos locais para operarem, e normalmente nenhuma informação é necessária de outro computador na rede. Isso fornece uma velocidade de operação que outros VCS não possuem. Como cada usuário possui todo o histórico do projeto no computador, a maioria das operações aparenta ser quase instantânea.</a:t>
            </a:r>
          </a:p>
          <a:p>
            <a:pPr marL="742950" indent="-742950">
              <a:buSzPct val="100000"/>
              <a:buFont typeface="Arial" panose="020B0604020202020204" pitchFamily="34" charset="0"/>
              <a:buChar char="•"/>
            </a:pPr>
            <a:r>
              <a:rPr lang="pt-BR" dirty="0">
                <a:cs typeface="Courier New" panose="02070309020205020404" pitchFamily="49" charset="0"/>
              </a:rPr>
              <a:t>Para todos os efeitos, na prática, o Git normalmente só acrescenta informações ao seu banco de dados, nunca removendo informações. É muito difícil, e não recomendado, gerar operações que removam informações, já que essas operações podem afetar o histórico do seu projeto.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35</a:t>
            </a:fld>
            <a:endParaRPr lang="pt-BR"/>
          </a:p>
        </p:txBody>
      </p:sp>
    </p:spTree>
    <p:extLst>
      <p:ext uri="{BB962C8B-B14F-4D97-AF65-F5344CB8AC3E}">
        <p14:creationId xmlns:p14="http://schemas.microsoft.com/office/powerpoint/2010/main" val="2631163961"/>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Os três estados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O Git tem três estados principais nos quais os arquivos de um repositório podem se encontrar: </a:t>
            </a:r>
            <a:r>
              <a:rPr lang="pt-BR" b="1" dirty="0">
                <a:cs typeface="Courier New" panose="02070309020205020404" pitchFamily="49" charset="0"/>
              </a:rPr>
              <a:t>modificado</a:t>
            </a:r>
            <a:r>
              <a:rPr lang="pt-BR" dirty="0">
                <a:cs typeface="Courier New" panose="02070309020205020404" pitchFamily="49" charset="0"/>
              </a:rPr>
              <a:t>, </a:t>
            </a:r>
            <a:r>
              <a:rPr lang="pt-BR" b="1" dirty="0">
                <a:cs typeface="Courier New" panose="02070309020205020404" pitchFamily="49" charset="0"/>
              </a:rPr>
              <a:t>preparado</a:t>
            </a:r>
            <a:r>
              <a:rPr lang="pt-BR" dirty="0">
                <a:cs typeface="Courier New" panose="02070309020205020404" pitchFamily="49" charset="0"/>
              </a:rPr>
              <a:t> e </a:t>
            </a:r>
            <a:r>
              <a:rPr lang="pt-BR" b="1" dirty="0">
                <a:cs typeface="Courier New" panose="02070309020205020404" pitchFamily="49" charset="0"/>
              </a:rPr>
              <a:t>“</a:t>
            </a:r>
            <a:r>
              <a:rPr lang="pt-BR" b="1" dirty="0" err="1">
                <a:cs typeface="Courier New" panose="02070309020205020404" pitchFamily="49" charset="0"/>
              </a:rPr>
              <a:t>commitado</a:t>
            </a:r>
            <a:r>
              <a:rPr lang="pt-BR" b="1" dirty="0">
                <a:cs typeface="Courier New" panose="02070309020205020404" pitchFamily="49" charset="0"/>
              </a:rPr>
              <a:t>”</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b="1" dirty="0" err="1">
                <a:cs typeface="Courier New" panose="02070309020205020404" pitchFamily="49" charset="0"/>
              </a:rPr>
              <a:t>Commitado</a:t>
            </a:r>
            <a:r>
              <a:rPr lang="pt-BR" dirty="0">
                <a:cs typeface="Courier New" panose="02070309020205020404" pitchFamily="49" charset="0"/>
              </a:rPr>
              <a:t> significa que os dados estão armazenados de forma segura em seu banco de dados local;</a:t>
            </a:r>
          </a:p>
          <a:p>
            <a:pPr marL="1377950" lvl="1" indent="-742950">
              <a:buSzPct val="100000"/>
              <a:buFont typeface="Arial" panose="020B0604020202020204" pitchFamily="34" charset="0"/>
              <a:buChar char="•"/>
            </a:pPr>
            <a:r>
              <a:rPr lang="pt-BR" b="1" dirty="0">
                <a:cs typeface="Courier New" panose="02070309020205020404" pitchFamily="49" charset="0"/>
              </a:rPr>
              <a:t>Modificado</a:t>
            </a:r>
            <a:r>
              <a:rPr lang="pt-BR" dirty="0">
                <a:cs typeface="Courier New" panose="02070309020205020404" pitchFamily="49" charset="0"/>
              </a:rPr>
              <a:t> significa que você alterou o arquivo, mas ainda não fez o </a:t>
            </a:r>
            <a:r>
              <a:rPr lang="pt-BR" dirty="0" err="1">
                <a:cs typeface="Courier New" panose="02070309020205020404" pitchFamily="49" charset="0"/>
              </a:rPr>
              <a:t>commit</a:t>
            </a:r>
            <a:r>
              <a:rPr lang="pt-BR" dirty="0">
                <a:cs typeface="Courier New" panose="02070309020205020404" pitchFamily="49" charset="0"/>
              </a:rPr>
              <a:t> no banco de dados;</a:t>
            </a:r>
          </a:p>
          <a:p>
            <a:pPr marL="1377950" lvl="1" indent="-742950">
              <a:buSzPct val="100000"/>
              <a:buFont typeface="Arial" panose="020B0604020202020204" pitchFamily="34" charset="0"/>
              <a:buChar char="•"/>
            </a:pPr>
            <a:r>
              <a:rPr lang="pt-BR" b="1" dirty="0">
                <a:cs typeface="Courier New" panose="02070309020205020404" pitchFamily="49" charset="0"/>
              </a:rPr>
              <a:t>Preparado</a:t>
            </a:r>
            <a:r>
              <a:rPr lang="pt-BR" dirty="0">
                <a:cs typeface="Courier New" panose="02070309020205020404" pitchFamily="49" charset="0"/>
              </a:rPr>
              <a:t> significa que você marcou a versão atual de um arquivo modificado para fazer parte do seu próximo </a:t>
            </a:r>
            <a:r>
              <a:rPr lang="pt-BR" dirty="0" err="1">
                <a:cs typeface="Courier New" panose="02070309020205020404" pitchFamily="49" charset="0"/>
              </a:rPr>
              <a:t>commit</a:t>
            </a:r>
            <a:r>
              <a:rPr lang="pt-BR" dirty="0">
                <a:cs typeface="Courier New" panose="02070309020205020404" pitchFamily="49" charset="0"/>
              </a:rPr>
              <a:t>.</a:t>
            </a:r>
          </a:p>
          <a:p>
            <a:pPr marL="742950" indent="-742950">
              <a:buSzPct val="100000"/>
              <a:buFont typeface="Arial" panose="020B0604020202020204" pitchFamily="34" charset="0"/>
              <a:buChar char="•"/>
            </a:pPr>
            <a:r>
              <a:rPr lang="pt-BR" dirty="0">
                <a:cs typeface="Courier New" panose="02070309020205020404" pitchFamily="49" charset="0"/>
              </a:rPr>
              <a:t>Isso leva a três seções principais de um projeto Git: o diretório Git, o diretório de trabalho e área de preparo.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36</a:t>
            </a:fld>
            <a:endParaRPr lang="pt-BR"/>
          </a:p>
        </p:txBody>
      </p:sp>
    </p:spTree>
    <p:extLst>
      <p:ext uri="{BB962C8B-B14F-4D97-AF65-F5344CB8AC3E}">
        <p14:creationId xmlns:p14="http://schemas.microsoft.com/office/powerpoint/2010/main" val="847623199"/>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Os três estados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37</a:t>
            </a:fld>
            <a:endParaRPr lang="pt-BR"/>
          </a:p>
        </p:txBody>
      </p:sp>
      <p:pic>
        <p:nvPicPr>
          <p:cNvPr id="3" name="Imagem 2">
            <a:extLst>
              <a:ext uri="{FF2B5EF4-FFF2-40B4-BE49-F238E27FC236}">
                <a16:creationId xmlns:a16="http://schemas.microsoft.com/office/drawing/2014/main" id="{90B8AE39-F617-4246-BE1A-228066751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9128" y="3161406"/>
            <a:ext cx="17225744" cy="9495694"/>
          </a:xfrm>
          <a:prstGeom prst="rect">
            <a:avLst/>
          </a:prstGeom>
        </p:spPr>
      </p:pic>
    </p:spTree>
    <p:extLst>
      <p:ext uri="{BB962C8B-B14F-4D97-AF65-F5344CB8AC3E}">
        <p14:creationId xmlns:p14="http://schemas.microsoft.com/office/powerpoint/2010/main" val="4188409002"/>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38</a:t>
            </a:fld>
            <a:endParaRPr lang="pt-BR"/>
          </a:p>
        </p:txBody>
      </p:sp>
      <p:pic>
        <p:nvPicPr>
          <p:cNvPr id="6" name="Imagem 5">
            <a:extLst>
              <a:ext uri="{FF2B5EF4-FFF2-40B4-BE49-F238E27FC236}">
                <a16:creationId xmlns:a16="http://schemas.microsoft.com/office/drawing/2014/main" id="{ED9A36D7-073F-47DF-8D48-430A66FB7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2717259"/>
            <a:ext cx="7620000" cy="2209800"/>
          </a:xfrm>
          <a:prstGeom prst="rect">
            <a:avLst/>
          </a:prstGeom>
        </p:spPr>
      </p:pic>
    </p:spTree>
    <p:extLst>
      <p:ext uri="{BB962C8B-B14F-4D97-AF65-F5344CB8AC3E}">
        <p14:creationId xmlns:p14="http://schemas.microsoft.com/office/powerpoint/2010/main" val="2983884361"/>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39</a:t>
            </a:fld>
            <a:endParaRPr lang="pt-BR"/>
          </a:p>
        </p:txBody>
      </p:sp>
      <p:pic>
        <p:nvPicPr>
          <p:cNvPr id="6" name="Imagem 5">
            <a:extLst>
              <a:ext uri="{FF2B5EF4-FFF2-40B4-BE49-F238E27FC236}">
                <a16:creationId xmlns:a16="http://schemas.microsoft.com/office/drawing/2014/main" id="{ED9A36D7-073F-47DF-8D48-430A66FB7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2717259"/>
            <a:ext cx="7620000" cy="2209800"/>
          </a:xfrm>
          <a:prstGeom prst="rect">
            <a:avLst/>
          </a:prstGeom>
        </p:spPr>
      </p:pic>
      <p:pic>
        <p:nvPicPr>
          <p:cNvPr id="9" name="Imagem 8">
            <a:extLst>
              <a:ext uri="{FF2B5EF4-FFF2-40B4-BE49-F238E27FC236}">
                <a16:creationId xmlns:a16="http://schemas.microsoft.com/office/drawing/2014/main" id="{22BA83CE-3740-4BEF-B967-BBD785B28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5481" y="5282659"/>
            <a:ext cx="7620000" cy="3714750"/>
          </a:xfrm>
          <a:prstGeom prst="rect">
            <a:avLst/>
          </a:prstGeom>
        </p:spPr>
      </p:pic>
      <p:sp>
        <p:nvSpPr>
          <p:cNvPr id="10" name="Seta: Dobrada para Cima 9">
            <a:extLst>
              <a:ext uri="{FF2B5EF4-FFF2-40B4-BE49-F238E27FC236}">
                <a16:creationId xmlns:a16="http://schemas.microsoft.com/office/drawing/2014/main" id="{DD4474D9-90E5-4361-9756-09E5A4EE41B9}"/>
              </a:ext>
            </a:extLst>
          </p:cNvPr>
          <p:cNvSpPr/>
          <p:nvPr/>
        </p:nvSpPr>
        <p:spPr>
          <a:xfrm rot="5400000">
            <a:off x="4935415" y="5905449"/>
            <a:ext cx="1907930" cy="1641230"/>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105681780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a:xfrm>
            <a:off x="1689100" y="2604530"/>
            <a:ext cx="21005800" cy="9841470"/>
          </a:xfrm>
        </p:spPr>
        <p:txBody>
          <a:bodyPr>
            <a:normAutofit/>
          </a:bodyPr>
          <a:lstStyle/>
          <a:p>
            <a:pPr marL="571500" indent="-571500">
              <a:buFont typeface="Arial" panose="020B0604020202020204" pitchFamily="34" charset="0"/>
              <a:buChar char="•"/>
            </a:pPr>
            <a:r>
              <a:rPr lang="pt-BR" dirty="0"/>
              <a:t>Contato: victor.silva@professores.ibmec.edu.br</a:t>
            </a:r>
          </a:p>
          <a:p>
            <a:pPr marL="571500" indent="-571500">
              <a:buFont typeface="Arial" panose="020B0604020202020204" pitchFamily="34" charset="0"/>
              <a:buChar char="•"/>
            </a:pPr>
            <a:r>
              <a:rPr lang="pt-BR" dirty="0"/>
              <a:t>Aulas às segundas e quartas-feiras, de 7:30 às 9:21</a:t>
            </a:r>
          </a:p>
          <a:p>
            <a:pPr marL="571500" indent="-571500">
              <a:buFont typeface="Arial" panose="020B0604020202020204" pitchFamily="34" charset="0"/>
              <a:buChar char="•"/>
            </a:pPr>
            <a:r>
              <a:rPr lang="pt-BR" dirty="0"/>
              <a:t>Grupo no </a:t>
            </a:r>
            <a:r>
              <a:rPr lang="pt-BR" dirty="0" err="1"/>
              <a:t>Whatsapp</a:t>
            </a:r>
            <a:r>
              <a:rPr lang="pt-BR" dirty="0"/>
              <a:t>: </a:t>
            </a:r>
            <a:r>
              <a:rPr lang="pt-BR" dirty="0">
                <a:hlinkClick r:id="rId2"/>
              </a:rPr>
              <a:t>https://chat.whatsapp.com/BCQDk3VSc4f0BjN2vbtpsa</a:t>
            </a:r>
            <a:r>
              <a:rPr lang="pt-BR" dirty="0"/>
              <a:t>   </a:t>
            </a:r>
          </a:p>
          <a:p>
            <a:pPr marL="571500" indent="-571500">
              <a:buFont typeface="Arial" panose="020B0604020202020204" pitchFamily="34" charset="0"/>
              <a:buChar char="•"/>
            </a:pPr>
            <a:r>
              <a:rPr lang="pt-BR" dirty="0"/>
              <a:t>Material no GitHub: </a:t>
            </a:r>
            <a:r>
              <a:rPr lang="pt-BR" dirty="0">
                <a:hlinkClick r:id="rId3"/>
              </a:rPr>
              <a:t>https://github.com/victor0machado/2021.1-progoo</a:t>
            </a:r>
            <a:r>
              <a:rPr lang="pt-BR" dirty="0"/>
              <a:t> </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4</a:t>
            </a:fld>
            <a:endParaRPr lang="pt-BR" dirty="0"/>
          </a:p>
        </p:txBody>
      </p:sp>
      <p:pic>
        <p:nvPicPr>
          <p:cNvPr id="7" name="Imagem 6">
            <a:extLst>
              <a:ext uri="{FF2B5EF4-FFF2-40B4-BE49-F238E27FC236}">
                <a16:creationId xmlns:a16="http://schemas.microsoft.com/office/drawing/2014/main" id="{C43E6664-9382-4795-8389-8B0F47E3DA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5323" y="6858000"/>
            <a:ext cx="4853354" cy="4853354"/>
          </a:xfrm>
          <a:prstGeom prst="rect">
            <a:avLst/>
          </a:prstGeom>
        </p:spPr>
      </p:pic>
    </p:spTree>
    <p:extLst>
      <p:ext uri="{BB962C8B-B14F-4D97-AF65-F5344CB8AC3E}">
        <p14:creationId xmlns:p14="http://schemas.microsoft.com/office/powerpoint/2010/main" val="592376335"/>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40</a:t>
            </a:fld>
            <a:endParaRPr lang="pt-BR"/>
          </a:p>
        </p:txBody>
      </p:sp>
      <p:pic>
        <p:nvPicPr>
          <p:cNvPr id="6" name="Imagem 5">
            <a:extLst>
              <a:ext uri="{FF2B5EF4-FFF2-40B4-BE49-F238E27FC236}">
                <a16:creationId xmlns:a16="http://schemas.microsoft.com/office/drawing/2014/main" id="{ED9A36D7-073F-47DF-8D48-430A66FB7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2717259"/>
            <a:ext cx="7620000" cy="2209800"/>
          </a:xfrm>
          <a:prstGeom prst="rect">
            <a:avLst/>
          </a:prstGeom>
        </p:spPr>
      </p:pic>
      <p:pic>
        <p:nvPicPr>
          <p:cNvPr id="9" name="Imagem 8">
            <a:extLst>
              <a:ext uri="{FF2B5EF4-FFF2-40B4-BE49-F238E27FC236}">
                <a16:creationId xmlns:a16="http://schemas.microsoft.com/office/drawing/2014/main" id="{22BA83CE-3740-4BEF-B967-BBD785B28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5481" y="5282659"/>
            <a:ext cx="7620000" cy="3714750"/>
          </a:xfrm>
          <a:prstGeom prst="rect">
            <a:avLst/>
          </a:prstGeom>
        </p:spPr>
      </p:pic>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5481" y="9175209"/>
            <a:ext cx="10849419" cy="3905791"/>
          </a:xfrm>
          <a:prstGeom prst="rect">
            <a:avLst/>
          </a:prstGeom>
        </p:spPr>
      </p:pic>
      <p:sp>
        <p:nvSpPr>
          <p:cNvPr id="8" name="Seta: Dobrada para Cima 7">
            <a:extLst>
              <a:ext uri="{FF2B5EF4-FFF2-40B4-BE49-F238E27FC236}">
                <a16:creationId xmlns:a16="http://schemas.microsoft.com/office/drawing/2014/main" id="{83A9AD83-2C68-4BAB-BF29-53EA05643AD1}"/>
              </a:ext>
            </a:extLst>
          </p:cNvPr>
          <p:cNvSpPr/>
          <p:nvPr/>
        </p:nvSpPr>
        <p:spPr>
          <a:xfrm rot="5400000">
            <a:off x="9861954" y="9748558"/>
            <a:ext cx="1907930" cy="1641230"/>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0" name="Seta: Dobrada para Cima 9">
            <a:extLst>
              <a:ext uri="{FF2B5EF4-FFF2-40B4-BE49-F238E27FC236}">
                <a16:creationId xmlns:a16="http://schemas.microsoft.com/office/drawing/2014/main" id="{88BC6E62-AB0B-4140-8AA2-C271FDF726FA}"/>
              </a:ext>
            </a:extLst>
          </p:cNvPr>
          <p:cNvSpPr/>
          <p:nvPr/>
        </p:nvSpPr>
        <p:spPr>
          <a:xfrm rot="5400000">
            <a:off x="4935415" y="5905449"/>
            <a:ext cx="1907930" cy="1641230"/>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652014463"/>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41</a:t>
            </a:fld>
            <a:endParaRPr lang="pt-BR"/>
          </a:p>
        </p:txBody>
      </p:sp>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581" y="2248930"/>
            <a:ext cx="10849419" cy="3905791"/>
          </a:xfrm>
          <a:prstGeom prst="rect">
            <a:avLst/>
          </a:prstGeom>
        </p:spPr>
      </p:pic>
    </p:spTree>
    <p:extLst>
      <p:ext uri="{BB962C8B-B14F-4D97-AF65-F5344CB8AC3E}">
        <p14:creationId xmlns:p14="http://schemas.microsoft.com/office/powerpoint/2010/main" val="3763166899"/>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42</a:t>
            </a:fld>
            <a:endParaRPr lang="pt-BR"/>
          </a:p>
        </p:txBody>
      </p:sp>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581" y="2248930"/>
            <a:ext cx="10849419" cy="3905791"/>
          </a:xfrm>
          <a:prstGeom prst="rect">
            <a:avLst/>
          </a:prstGeom>
        </p:spPr>
      </p:pic>
      <p:pic>
        <p:nvPicPr>
          <p:cNvPr id="3" name="Imagem 2">
            <a:extLst>
              <a:ext uri="{FF2B5EF4-FFF2-40B4-BE49-F238E27FC236}">
                <a16:creationId xmlns:a16="http://schemas.microsoft.com/office/drawing/2014/main" id="{745F77CC-E032-4645-ABA9-B7407ECA3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581" y="7561280"/>
            <a:ext cx="10849419" cy="5194160"/>
          </a:xfrm>
          <a:prstGeom prst="rect">
            <a:avLst/>
          </a:prstGeom>
        </p:spPr>
      </p:pic>
      <p:sp>
        <p:nvSpPr>
          <p:cNvPr id="12" name="Seta: para Baixo 11">
            <a:extLst>
              <a:ext uri="{FF2B5EF4-FFF2-40B4-BE49-F238E27FC236}">
                <a16:creationId xmlns:a16="http://schemas.microsoft.com/office/drawing/2014/main" id="{93191A05-20A5-4EBC-A5E1-6431825736CB}"/>
              </a:ext>
            </a:extLst>
          </p:cNvPr>
          <p:cNvSpPr/>
          <p:nvPr/>
        </p:nvSpPr>
        <p:spPr>
          <a:xfrm>
            <a:off x="5251938" y="5791200"/>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13275284"/>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43</a:t>
            </a:fld>
            <a:endParaRPr lang="pt-BR"/>
          </a:p>
        </p:txBody>
      </p:sp>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581" y="2248930"/>
            <a:ext cx="10849419" cy="3905791"/>
          </a:xfrm>
          <a:prstGeom prst="rect">
            <a:avLst/>
          </a:prstGeom>
        </p:spPr>
      </p:pic>
      <p:pic>
        <p:nvPicPr>
          <p:cNvPr id="3" name="Imagem 2">
            <a:extLst>
              <a:ext uri="{FF2B5EF4-FFF2-40B4-BE49-F238E27FC236}">
                <a16:creationId xmlns:a16="http://schemas.microsoft.com/office/drawing/2014/main" id="{745F77CC-E032-4645-ABA9-B7407ECA3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581" y="7561280"/>
            <a:ext cx="10849419" cy="5194160"/>
          </a:xfrm>
          <a:prstGeom prst="rect">
            <a:avLst/>
          </a:prstGeom>
        </p:spPr>
      </p:pic>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38518" y="4407406"/>
            <a:ext cx="10512913" cy="6307748"/>
          </a:xfrm>
          <a:prstGeom prst="rect">
            <a:avLst/>
          </a:prstGeom>
        </p:spPr>
      </p:pic>
      <p:sp>
        <p:nvSpPr>
          <p:cNvPr id="12" name="Seta: para Baixo 11">
            <a:extLst>
              <a:ext uri="{FF2B5EF4-FFF2-40B4-BE49-F238E27FC236}">
                <a16:creationId xmlns:a16="http://schemas.microsoft.com/office/drawing/2014/main" id="{93191A05-20A5-4EBC-A5E1-6431825736CB}"/>
              </a:ext>
            </a:extLst>
          </p:cNvPr>
          <p:cNvSpPr/>
          <p:nvPr/>
        </p:nvSpPr>
        <p:spPr>
          <a:xfrm>
            <a:off x="5251938" y="5791200"/>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3" name="Seta: Dobrada para Cima 12">
            <a:extLst>
              <a:ext uri="{FF2B5EF4-FFF2-40B4-BE49-F238E27FC236}">
                <a16:creationId xmlns:a16="http://schemas.microsoft.com/office/drawing/2014/main" id="{7A948C40-2F71-4812-A569-AC8F6C0A732E}"/>
              </a:ext>
            </a:extLst>
          </p:cNvPr>
          <p:cNvSpPr/>
          <p:nvPr/>
        </p:nvSpPr>
        <p:spPr>
          <a:xfrm>
            <a:off x="14356874" y="9143233"/>
            <a:ext cx="2057717" cy="1770079"/>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573409782"/>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44</a:t>
            </a:fld>
            <a:endParaRPr lang="pt-BR"/>
          </a:p>
        </p:txBody>
      </p:sp>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918" y="1992452"/>
            <a:ext cx="10512913" cy="6307748"/>
          </a:xfrm>
          <a:prstGeom prst="rect">
            <a:avLst/>
          </a:prstGeom>
        </p:spPr>
      </p:pic>
    </p:spTree>
    <p:extLst>
      <p:ext uri="{BB962C8B-B14F-4D97-AF65-F5344CB8AC3E}">
        <p14:creationId xmlns:p14="http://schemas.microsoft.com/office/powerpoint/2010/main" val="3156888332"/>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45</a:t>
            </a:fld>
            <a:endParaRPr lang="pt-BR"/>
          </a:p>
        </p:txBody>
      </p:sp>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918" y="1992452"/>
            <a:ext cx="10512913" cy="6307748"/>
          </a:xfrm>
          <a:prstGeom prst="rect">
            <a:avLst/>
          </a:prstGeom>
        </p:spPr>
      </p:pic>
      <p:pic>
        <p:nvPicPr>
          <p:cNvPr id="6" name="Imagem 5">
            <a:extLst>
              <a:ext uri="{FF2B5EF4-FFF2-40B4-BE49-F238E27FC236}">
                <a16:creationId xmlns:a16="http://schemas.microsoft.com/office/drawing/2014/main" id="{B5549EDB-09A0-42EA-AC62-C30ADF1CB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918" y="8300200"/>
            <a:ext cx="10931082" cy="5205928"/>
          </a:xfrm>
          <a:prstGeom prst="rect">
            <a:avLst/>
          </a:prstGeom>
        </p:spPr>
      </p:pic>
      <p:sp>
        <p:nvSpPr>
          <p:cNvPr id="14" name="Seta: para Baixo 13">
            <a:extLst>
              <a:ext uri="{FF2B5EF4-FFF2-40B4-BE49-F238E27FC236}">
                <a16:creationId xmlns:a16="http://schemas.microsoft.com/office/drawing/2014/main" id="{131F530D-8504-4F24-8658-61283E340DD0}"/>
              </a:ext>
            </a:extLst>
          </p:cNvPr>
          <p:cNvSpPr/>
          <p:nvPr/>
        </p:nvSpPr>
        <p:spPr>
          <a:xfrm>
            <a:off x="5228491" y="6743505"/>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013321577"/>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46</a:t>
            </a:fld>
            <a:endParaRPr lang="pt-BR"/>
          </a:p>
        </p:txBody>
      </p:sp>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918" y="1992452"/>
            <a:ext cx="10512913" cy="6307748"/>
          </a:xfrm>
          <a:prstGeom prst="rect">
            <a:avLst/>
          </a:prstGeom>
        </p:spPr>
      </p:pic>
      <p:pic>
        <p:nvPicPr>
          <p:cNvPr id="6" name="Imagem 5">
            <a:extLst>
              <a:ext uri="{FF2B5EF4-FFF2-40B4-BE49-F238E27FC236}">
                <a16:creationId xmlns:a16="http://schemas.microsoft.com/office/drawing/2014/main" id="{B5549EDB-09A0-42EA-AC62-C30ADF1CB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918" y="8300200"/>
            <a:ext cx="10931082" cy="5205928"/>
          </a:xfrm>
          <a:prstGeom prst="rect">
            <a:avLst/>
          </a:prstGeom>
        </p:spPr>
      </p:pic>
      <p:pic>
        <p:nvPicPr>
          <p:cNvPr id="13" name="Imagem 12">
            <a:extLst>
              <a:ext uri="{FF2B5EF4-FFF2-40B4-BE49-F238E27FC236}">
                <a16:creationId xmlns:a16="http://schemas.microsoft.com/office/drawing/2014/main" id="{E78AE116-0959-4B5E-8AC5-D905E991FF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1514" y="6319955"/>
            <a:ext cx="12367846" cy="4885299"/>
          </a:xfrm>
          <a:prstGeom prst="rect">
            <a:avLst/>
          </a:prstGeom>
        </p:spPr>
      </p:pic>
      <p:sp>
        <p:nvSpPr>
          <p:cNvPr id="14" name="Seta: para Baixo 13">
            <a:extLst>
              <a:ext uri="{FF2B5EF4-FFF2-40B4-BE49-F238E27FC236}">
                <a16:creationId xmlns:a16="http://schemas.microsoft.com/office/drawing/2014/main" id="{131F530D-8504-4F24-8658-61283E340DD0}"/>
              </a:ext>
            </a:extLst>
          </p:cNvPr>
          <p:cNvSpPr/>
          <p:nvPr/>
        </p:nvSpPr>
        <p:spPr>
          <a:xfrm>
            <a:off x="5228491" y="6743505"/>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5" name="Seta: Dobrada para Cima 14">
            <a:extLst>
              <a:ext uri="{FF2B5EF4-FFF2-40B4-BE49-F238E27FC236}">
                <a16:creationId xmlns:a16="http://schemas.microsoft.com/office/drawing/2014/main" id="{6A3AE8B7-7A73-467D-9968-37583D5CBFE3}"/>
              </a:ext>
            </a:extLst>
          </p:cNvPr>
          <p:cNvSpPr/>
          <p:nvPr/>
        </p:nvSpPr>
        <p:spPr>
          <a:xfrm>
            <a:off x="14333427" y="10095538"/>
            <a:ext cx="2057717" cy="1770079"/>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42418539"/>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Iniciando o uso de Git com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Antes de mais nada, precisamos instalar o sistema Git na nossa máquina.</a:t>
            </a:r>
          </a:p>
          <a:p>
            <a:pPr marL="1377950" lvl="1" indent="-742950">
              <a:buSzPct val="100000"/>
              <a:buFont typeface="Arial" panose="020B0604020202020204" pitchFamily="34" charset="0"/>
              <a:buChar char="•"/>
            </a:pPr>
            <a:r>
              <a:rPr lang="pt-BR" dirty="0">
                <a:cs typeface="Courier New" panose="02070309020205020404" pitchFamily="49" charset="0"/>
                <a:hlinkClick r:id="rId2"/>
              </a:rPr>
              <a:t>https://git-scm.com/downloads</a:t>
            </a:r>
            <a:r>
              <a:rPr lang="pt-BR" dirty="0">
                <a:cs typeface="Courier New" panose="02070309020205020404" pitchFamily="49" charset="0"/>
              </a:rPr>
              <a:t> </a:t>
            </a:r>
          </a:p>
          <a:p>
            <a:pPr marL="742950" indent="-742950">
              <a:buSzPct val="100000"/>
              <a:buFont typeface="Arial" panose="020B0604020202020204" pitchFamily="34" charset="0"/>
              <a:buChar char="•"/>
            </a:pPr>
            <a:r>
              <a:rPr lang="pt-BR" dirty="0">
                <a:cs typeface="Courier New" panose="02070309020205020404" pitchFamily="49" charset="0"/>
              </a:rPr>
              <a:t>O GitHub (</a:t>
            </a:r>
            <a:r>
              <a:rPr lang="pt-BR" dirty="0">
                <a:cs typeface="Courier New" panose="02070309020205020404" pitchFamily="49" charset="0"/>
                <a:hlinkClick r:id="rId3"/>
              </a:rPr>
              <a:t>www.github.com</a:t>
            </a:r>
            <a:r>
              <a:rPr lang="pt-BR" dirty="0">
                <a:cs typeface="Courier New" panose="02070309020205020404" pitchFamily="49" charset="0"/>
              </a:rPr>
              <a:t>) é uma plataforma de versionamento que utiliza Git como base.</a:t>
            </a:r>
          </a:p>
          <a:p>
            <a:pPr marL="742950" indent="-742950">
              <a:buSzPct val="100000"/>
              <a:buFont typeface="Arial" panose="020B0604020202020204" pitchFamily="34" charset="0"/>
              <a:buChar char="•"/>
            </a:pPr>
            <a:r>
              <a:rPr lang="pt-BR" dirty="0">
                <a:cs typeface="Courier New" panose="02070309020205020404" pitchFamily="49" charset="0"/>
              </a:rPr>
              <a:t>Não é o nosso objetivo ensinar a plataforma a fundo, mas vamos utilizar algumas funcionalidades. Caso tenha interesse em se aprofundar no assunto, recomendo algumas páginas:</a:t>
            </a:r>
          </a:p>
          <a:p>
            <a:pPr marL="1377950" lvl="1" indent="-742950">
              <a:buSzPct val="100000"/>
              <a:buFont typeface="Arial" panose="020B0604020202020204" pitchFamily="34" charset="0"/>
              <a:buChar char="•"/>
            </a:pPr>
            <a:r>
              <a:rPr lang="pt-BR" dirty="0">
                <a:hlinkClick r:id="rId4"/>
              </a:rPr>
              <a:t>https://github.com/</a:t>
            </a:r>
            <a:r>
              <a:rPr lang="pt-BR" dirty="0" err="1">
                <a:hlinkClick r:id="rId4"/>
              </a:rPr>
              <a:t>culturagovbr</a:t>
            </a:r>
            <a:r>
              <a:rPr lang="pt-BR" dirty="0">
                <a:hlinkClick r:id="rId4"/>
              </a:rPr>
              <a:t>/primeiros-passos</a:t>
            </a:r>
            <a:r>
              <a:rPr lang="pt-BR" dirty="0"/>
              <a:t>;</a:t>
            </a:r>
          </a:p>
          <a:p>
            <a:pPr marL="1377950" lvl="1" indent="-742950">
              <a:buSzPct val="100000"/>
              <a:buFont typeface="Arial" panose="020B0604020202020204" pitchFamily="34" charset="0"/>
              <a:buChar char="•"/>
            </a:pPr>
            <a:r>
              <a:rPr lang="pt-BR" dirty="0">
                <a:hlinkClick r:id="rId5"/>
              </a:rPr>
              <a:t>https://help.github.com/</a:t>
            </a:r>
            <a:r>
              <a:rPr lang="pt-BR" dirty="0" err="1">
                <a:hlinkClick r:id="rId5"/>
              </a:rPr>
              <a:t>en</a:t>
            </a:r>
            <a:r>
              <a:rPr lang="pt-BR" dirty="0"/>
              <a:t>;</a:t>
            </a:r>
          </a:p>
          <a:p>
            <a:pPr marL="1377950" lvl="1" indent="-742950">
              <a:buSzPct val="100000"/>
              <a:buFont typeface="Arial" panose="020B0604020202020204" pitchFamily="34" charset="0"/>
              <a:buChar char="•"/>
            </a:pPr>
            <a:r>
              <a:rPr lang="pt-BR" dirty="0">
                <a:hlinkClick r:id="rId6"/>
              </a:rPr>
              <a:t>https://rogerdudler.github.io/</a:t>
            </a:r>
            <a:r>
              <a:rPr lang="pt-BR" dirty="0" err="1">
                <a:hlinkClick r:id="rId6"/>
              </a:rPr>
              <a:t>git-guide</a:t>
            </a:r>
            <a:r>
              <a:rPr lang="pt-BR" dirty="0">
                <a:hlinkClick r:id="rId6"/>
              </a:rPr>
              <a:t>/index.pt_BR.html</a:t>
            </a:r>
            <a:r>
              <a:rPr lang="pt-BR" dirty="0"/>
              <a:t>.</a:t>
            </a:r>
            <a:endParaRPr lang="pt-BR" dirty="0">
              <a:cs typeface="Courier New" panose="02070309020205020404" pitchFamily="49" charset="0"/>
            </a:endParaRPr>
          </a:p>
          <a:p>
            <a:pPr marL="742950" indent="-742950">
              <a:buSzPct val="100000"/>
              <a:buFont typeface="Arial" panose="020B0604020202020204" pitchFamily="34" charset="0"/>
              <a:buChar char="•"/>
            </a:pPr>
            <a:r>
              <a:rPr lang="pt-BR" dirty="0">
                <a:cs typeface="Courier New" panose="02070309020205020404" pitchFamily="49" charset="0"/>
              </a:rPr>
              <a:t>Antes de começar a configurar, crie uma conta no site.</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47</a:t>
            </a:fld>
            <a:endParaRPr lang="pt-BR"/>
          </a:p>
        </p:txBody>
      </p:sp>
    </p:spTree>
    <p:extLst>
      <p:ext uri="{BB962C8B-B14F-4D97-AF65-F5344CB8AC3E}">
        <p14:creationId xmlns:p14="http://schemas.microsoft.com/office/powerpoint/2010/main" val="129843824"/>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Criando um novo repositório:</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No canto superior direito, clique no ícone do seu usuário e, em seguida, </a:t>
            </a:r>
            <a:br>
              <a:rPr lang="pt-BR" dirty="0">
                <a:cs typeface="Courier New" panose="02070309020205020404" pitchFamily="49" charset="0"/>
              </a:rPr>
            </a:br>
            <a:r>
              <a:rPr lang="pt-BR" dirty="0">
                <a:cs typeface="Courier New" panose="02070309020205020404" pitchFamily="49" charset="0"/>
              </a:rPr>
              <a:t>em </a:t>
            </a:r>
            <a:r>
              <a:rPr lang="pt-BR" b="1" dirty="0" err="1">
                <a:cs typeface="Courier New" panose="02070309020205020404" pitchFamily="49" charset="0"/>
              </a:rPr>
              <a:t>Your</a:t>
            </a:r>
            <a:r>
              <a:rPr lang="pt-BR" b="1" dirty="0">
                <a:cs typeface="Courier New" panose="02070309020205020404" pitchFamily="49" charset="0"/>
              </a:rPr>
              <a:t> Profile</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Na nova janela, clique em </a:t>
            </a:r>
            <a:r>
              <a:rPr lang="pt-BR" b="1" dirty="0" err="1">
                <a:cs typeface="Courier New" panose="02070309020205020404" pitchFamily="49" charset="0"/>
              </a:rPr>
              <a:t>Repositories</a:t>
            </a:r>
            <a:r>
              <a:rPr lang="pt-BR" dirty="0">
                <a:cs typeface="Courier New" panose="02070309020205020404" pitchFamily="49" charset="0"/>
              </a:rPr>
              <a:t> e em </a:t>
            </a:r>
            <a:r>
              <a:rPr lang="pt-BR" b="1" dirty="0">
                <a:cs typeface="Courier New" panose="02070309020205020404" pitchFamily="49" charset="0"/>
              </a:rPr>
              <a:t>New</a:t>
            </a:r>
            <a:r>
              <a:rPr lang="pt-BR" dirty="0">
                <a:cs typeface="Courier New" panose="02070309020205020404" pitchFamily="49" charset="0"/>
              </a:rPr>
              <a:t>;</a:t>
            </a:r>
          </a:p>
          <a:p>
            <a:pPr marL="2078038" lvl="2" indent="-742950">
              <a:buSzPct val="100000"/>
              <a:buFont typeface="Arial" panose="020B0604020202020204" pitchFamily="34" charset="0"/>
              <a:buChar char="•"/>
            </a:pPr>
            <a:endParaRPr lang="pt-BR" dirty="0">
              <a:cs typeface="Courier New" panose="02070309020205020404" pitchFamily="49" charset="0"/>
            </a:endParaRPr>
          </a:p>
          <a:p>
            <a:pPr marL="2078038" lvl="2" indent="-742950">
              <a:buSzPct val="100000"/>
              <a:buFont typeface="Arial" panose="020B0604020202020204" pitchFamily="34" charset="0"/>
              <a:buChar char="•"/>
            </a:pP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Defina um nome (evite espaços e números), insira uma </a:t>
            </a:r>
            <a:br>
              <a:rPr lang="pt-BR" dirty="0">
                <a:cs typeface="Courier New" panose="02070309020205020404" pitchFamily="49" charset="0"/>
              </a:rPr>
            </a:br>
            <a:r>
              <a:rPr lang="pt-BR" dirty="0">
                <a:cs typeface="Courier New" panose="02070309020205020404" pitchFamily="49" charset="0"/>
              </a:rPr>
              <a:t>descrição se desejar e marque a opção </a:t>
            </a:r>
            <a:r>
              <a:rPr lang="pt-BR" b="1" dirty="0" err="1">
                <a:cs typeface="Courier New" panose="02070309020205020404" pitchFamily="49" charset="0"/>
              </a:rPr>
              <a:t>Public</a:t>
            </a:r>
            <a:r>
              <a:rPr lang="pt-BR" dirty="0">
                <a:cs typeface="Courier New" panose="02070309020205020404" pitchFamily="49" charset="0"/>
              </a:rPr>
              <a:t>, para que </a:t>
            </a:r>
            <a:br>
              <a:rPr lang="pt-BR" dirty="0">
                <a:cs typeface="Courier New" panose="02070309020205020404" pitchFamily="49" charset="0"/>
              </a:rPr>
            </a:br>
            <a:r>
              <a:rPr lang="pt-BR" dirty="0">
                <a:cs typeface="Courier New" panose="02070309020205020404" pitchFamily="49" charset="0"/>
              </a:rPr>
              <a:t>ele possa ser compartilhado. Por fim, marque a caixa </a:t>
            </a:r>
            <a:br>
              <a:rPr lang="pt-BR" dirty="0">
                <a:cs typeface="Courier New" panose="02070309020205020404" pitchFamily="49" charset="0"/>
              </a:rPr>
            </a:br>
            <a:r>
              <a:rPr lang="pt-BR" b="1" dirty="0" err="1">
                <a:cs typeface="Courier New" panose="02070309020205020404" pitchFamily="49" charset="0"/>
              </a:rPr>
              <a:t>Initialize</a:t>
            </a:r>
            <a:r>
              <a:rPr lang="pt-BR" b="1" dirty="0">
                <a:cs typeface="Courier New" panose="02070309020205020404" pitchFamily="49" charset="0"/>
              </a:rPr>
              <a:t> </a:t>
            </a:r>
            <a:r>
              <a:rPr lang="pt-BR" b="1" dirty="0" err="1">
                <a:cs typeface="Courier New" panose="02070309020205020404" pitchFamily="49" charset="0"/>
              </a:rPr>
              <a:t>this</a:t>
            </a:r>
            <a:r>
              <a:rPr lang="pt-BR" b="1" dirty="0">
                <a:cs typeface="Courier New" panose="02070309020205020404" pitchFamily="49" charset="0"/>
              </a:rPr>
              <a:t> repositor </a:t>
            </a:r>
            <a:r>
              <a:rPr lang="pt-BR" b="1" dirty="0" err="1">
                <a:cs typeface="Courier New" panose="02070309020205020404" pitchFamily="49" charset="0"/>
              </a:rPr>
              <a:t>with</a:t>
            </a:r>
            <a:r>
              <a:rPr lang="pt-BR" b="1" dirty="0">
                <a:cs typeface="Courier New" panose="02070309020205020404" pitchFamily="49" charset="0"/>
              </a:rPr>
              <a:t> a README</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Clique em </a:t>
            </a:r>
            <a:r>
              <a:rPr lang="pt-BR" b="1" dirty="0" err="1">
                <a:cs typeface="Courier New" panose="02070309020205020404" pitchFamily="49" charset="0"/>
              </a:rPr>
              <a:t>Create</a:t>
            </a:r>
            <a:r>
              <a:rPr lang="pt-BR" b="1" dirty="0">
                <a:cs typeface="Courier New" panose="02070309020205020404" pitchFamily="49" charset="0"/>
              </a:rPr>
              <a:t> </a:t>
            </a:r>
            <a:r>
              <a:rPr lang="pt-BR" b="1" dirty="0" err="1">
                <a:cs typeface="Courier New" panose="02070309020205020404" pitchFamily="49" charset="0"/>
              </a:rPr>
              <a:t>repository</a:t>
            </a:r>
            <a:r>
              <a:rPr lang="pt-BR" dirty="0">
                <a:cs typeface="Courier New" panose="02070309020205020404" pitchFamily="49" charset="0"/>
              </a:rPr>
              <a:t>.</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48</a:t>
            </a:fld>
            <a:endParaRPr lang="pt-BR"/>
          </a:p>
        </p:txBody>
      </p:sp>
      <p:pic>
        <p:nvPicPr>
          <p:cNvPr id="2" name="Imagem 1">
            <a:extLst>
              <a:ext uri="{FF2B5EF4-FFF2-40B4-BE49-F238E27FC236}">
                <a16:creationId xmlns:a16="http://schemas.microsoft.com/office/drawing/2014/main" id="{A45DCFA5-5576-4258-AC0B-C5F613A1F76E}"/>
              </a:ext>
            </a:extLst>
          </p:cNvPr>
          <p:cNvPicPr>
            <a:picLocks noChangeAspect="1"/>
          </p:cNvPicPr>
          <p:nvPr/>
        </p:nvPicPr>
        <p:blipFill>
          <a:blip r:embed="rId2"/>
          <a:stretch>
            <a:fillRect/>
          </a:stretch>
        </p:blipFill>
        <p:spPr>
          <a:xfrm>
            <a:off x="19901608" y="502024"/>
            <a:ext cx="3006518" cy="7089052"/>
          </a:xfrm>
          <a:prstGeom prst="rect">
            <a:avLst/>
          </a:prstGeom>
        </p:spPr>
      </p:pic>
      <p:pic>
        <p:nvPicPr>
          <p:cNvPr id="3" name="Imagem 2">
            <a:extLst>
              <a:ext uri="{FF2B5EF4-FFF2-40B4-BE49-F238E27FC236}">
                <a16:creationId xmlns:a16="http://schemas.microsoft.com/office/drawing/2014/main" id="{BD2B1E65-825E-4257-A23B-7BDE3B7796A0}"/>
              </a:ext>
            </a:extLst>
          </p:cNvPr>
          <p:cNvPicPr>
            <a:picLocks noChangeAspect="1"/>
          </p:cNvPicPr>
          <p:nvPr/>
        </p:nvPicPr>
        <p:blipFill>
          <a:blip r:embed="rId3"/>
          <a:stretch>
            <a:fillRect/>
          </a:stretch>
        </p:blipFill>
        <p:spPr>
          <a:xfrm>
            <a:off x="5550568" y="5985960"/>
            <a:ext cx="12660670" cy="1519281"/>
          </a:xfrm>
          <a:prstGeom prst="rect">
            <a:avLst/>
          </a:prstGeom>
        </p:spPr>
      </p:pic>
      <p:pic>
        <p:nvPicPr>
          <p:cNvPr id="6" name="Imagem 5">
            <a:extLst>
              <a:ext uri="{FF2B5EF4-FFF2-40B4-BE49-F238E27FC236}">
                <a16:creationId xmlns:a16="http://schemas.microsoft.com/office/drawing/2014/main" id="{F5BA6B74-B748-49EC-BBFF-055701418A52}"/>
              </a:ext>
            </a:extLst>
          </p:cNvPr>
          <p:cNvPicPr>
            <a:picLocks noChangeAspect="1"/>
          </p:cNvPicPr>
          <p:nvPr/>
        </p:nvPicPr>
        <p:blipFill>
          <a:blip r:embed="rId4"/>
          <a:stretch>
            <a:fillRect/>
          </a:stretch>
        </p:blipFill>
        <p:spPr>
          <a:xfrm>
            <a:off x="16106327" y="7847770"/>
            <a:ext cx="6801799" cy="4915586"/>
          </a:xfrm>
          <a:prstGeom prst="rect">
            <a:avLst/>
          </a:prstGeom>
        </p:spPr>
      </p:pic>
    </p:spTree>
    <p:extLst>
      <p:ext uri="{BB962C8B-B14F-4D97-AF65-F5344CB8AC3E}">
        <p14:creationId xmlns:p14="http://schemas.microsoft.com/office/powerpoint/2010/main" val="1194290730"/>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Baixando manualmente um repositório para a máquina:</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Na tela do seu repositório, clique em </a:t>
            </a:r>
            <a:r>
              <a:rPr lang="pt-BR" b="1" dirty="0">
                <a:cs typeface="Courier New" panose="02070309020205020404" pitchFamily="49" charset="0"/>
              </a:rPr>
              <a:t>Clone </a:t>
            </a:r>
            <a:r>
              <a:rPr lang="pt-BR" b="1" dirty="0" err="1">
                <a:cs typeface="Courier New" panose="02070309020205020404" pitchFamily="49" charset="0"/>
              </a:rPr>
              <a:t>or</a:t>
            </a:r>
            <a:r>
              <a:rPr lang="pt-BR" b="1" dirty="0">
                <a:cs typeface="Courier New" panose="02070309020205020404" pitchFamily="49" charset="0"/>
              </a:rPr>
              <a:t> download</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Em seguida, clique em </a:t>
            </a:r>
            <a:r>
              <a:rPr lang="pt-BR" b="1" dirty="0">
                <a:cs typeface="Courier New" panose="02070309020205020404" pitchFamily="49" charset="0"/>
              </a:rPr>
              <a:t>Download ZIP</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Com o arquivo .zip baixado, descompacte-o na sua pasta de projeto, substituindo arquivos antigos se necessário.</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49</a:t>
            </a:fld>
            <a:endParaRPr lang="pt-BR"/>
          </a:p>
        </p:txBody>
      </p:sp>
      <p:pic>
        <p:nvPicPr>
          <p:cNvPr id="8" name="Imagem 7">
            <a:extLst>
              <a:ext uri="{FF2B5EF4-FFF2-40B4-BE49-F238E27FC236}">
                <a16:creationId xmlns:a16="http://schemas.microsoft.com/office/drawing/2014/main" id="{7E10590D-2810-43FA-BD39-4CBE6DA81FD3}"/>
              </a:ext>
            </a:extLst>
          </p:cNvPr>
          <p:cNvPicPr>
            <a:picLocks noChangeAspect="1"/>
          </p:cNvPicPr>
          <p:nvPr/>
        </p:nvPicPr>
        <p:blipFill>
          <a:blip r:embed="rId2"/>
          <a:stretch>
            <a:fillRect/>
          </a:stretch>
        </p:blipFill>
        <p:spPr>
          <a:xfrm>
            <a:off x="7132694" y="7267074"/>
            <a:ext cx="10118612" cy="5245768"/>
          </a:xfrm>
          <a:prstGeom prst="rect">
            <a:avLst/>
          </a:prstGeom>
        </p:spPr>
      </p:pic>
    </p:spTree>
    <p:extLst>
      <p:ext uri="{BB962C8B-B14F-4D97-AF65-F5344CB8AC3E}">
        <p14:creationId xmlns:p14="http://schemas.microsoft.com/office/powerpoint/2010/main" val="388997226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a:xfrm>
            <a:off x="1689100" y="2604529"/>
            <a:ext cx="21005800" cy="10595655"/>
          </a:xfrm>
          <a:solidFill>
            <a:schemeClr val="bg1"/>
          </a:solidFill>
        </p:spPr>
        <p:txBody>
          <a:bodyPr>
            <a:normAutofit/>
          </a:bodyPr>
          <a:lstStyle/>
          <a:p>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5</a:t>
            </a:fld>
            <a:endParaRPr lang="pt-BR" dirty="0"/>
          </a:p>
        </p:txBody>
      </p:sp>
      <p:graphicFrame>
        <p:nvGraphicFramePr>
          <p:cNvPr id="6" name="Tabela 5">
            <a:extLst>
              <a:ext uri="{FF2B5EF4-FFF2-40B4-BE49-F238E27FC236}">
                <a16:creationId xmlns:a16="http://schemas.microsoft.com/office/drawing/2014/main" id="{B9ED3B9D-5546-41AA-8223-966B136CC146}"/>
              </a:ext>
            </a:extLst>
          </p:cNvPr>
          <p:cNvGraphicFramePr>
            <a:graphicFrameLocks noGrp="1"/>
          </p:cNvGraphicFramePr>
          <p:nvPr>
            <p:extLst>
              <p:ext uri="{D42A27DB-BD31-4B8C-83A1-F6EECF244321}">
                <p14:modId xmlns:p14="http://schemas.microsoft.com/office/powerpoint/2010/main" val="23607533"/>
              </p:ext>
            </p:extLst>
          </p:nvPr>
        </p:nvGraphicFramePr>
        <p:xfrm>
          <a:off x="4092000" y="2248930"/>
          <a:ext cx="16200000" cy="10406049"/>
        </p:xfrm>
        <a:graphic>
          <a:graphicData uri="http://schemas.openxmlformats.org/drawingml/2006/table">
            <a:tbl>
              <a:tblPr firstRow="1" bandRow="1">
                <a:tableStyleId>{3B4B98B0-60AC-42C2-AFA5-B58CD77FA1E5}</a:tableStyleId>
              </a:tblPr>
              <a:tblGrid>
                <a:gridCol w="1253723">
                  <a:extLst>
                    <a:ext uri="{9D8B030D-6E8A-4147-A177-3AD203B41FA5}">
                      <a16:colId xmlns:a16="http://schemas.microsoft.com/office/drawing/2014/main" val="1288035488"/>
                    </a:ext>
                  </a:extLst>
                </a:gridCol>
                <a:gridCol w="2110154">
                  <a:extLst>
                    <a:ext uri="{9D8B030D-6E8A-4147-A177-3AD203B41FA5}">
                      <a16:colId xmlns:a16="http://schemas.microsoft.com/office/drawing/2014/main" val="2750388513"/>
                    </a:ext>
                  </a:extLst>
                </a:gridCol>
                <a:gridCol w="1828800">
                  <a:extLst>
                    <a:ext uri="{9D8B030D-6E8A-4147-A177-3AD203B41FA5}">
                      <a16:colId xmlns:a16="http://schemas.microsoft.com/office/drawing/2014/main" val="1186885205"/>
                    </a:ext>
                  </a:extLst>
                </a:gridCol>
                <a:gridCol w="11007323">
                  <a:extLst>
                    <a:ext uri="{9D8B030D-6E8A-4147-A177-3AD203B41FA5}">
                      <a16:colId xmlns:a16="http://schemas.microsoft.com/office/drawing/2014/main" val="1203779666"/>
                    </a:ext>
                  </a:extLst>
                </a:gridCol>
              </a:tblGrid>
              <a:tr h="296864">
                <a:tc>
                  <a:txBody>
                    <a:bodyPr/>
                    <a:lstStyle/>
                    <a:p>
                      <a:pPr algn="ctr" fontAlgn="ctr"/>
                      <a:r>
                        <a:rPr lang="pt-BR" sz="3200" u="none" strike="noStrike">
                          <a:effectLst/>
                        </a:rPr>
                        <a:t>Aula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 sem.</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Tópico</a:t>
                      </a:r>
                      <a:endParaRPr lang="pt-BR" sz="3200" b="1" i="0" u="none" strike="noStrike">
                        <a:solidFill>
                          <a:srgbClr val="FFFFFF"/>
                        </a:solidFill>
                        <a:effectLst/>
                        <a:latin typeface="Calibri" panose="020F0502020204030204" pitchFamily="34" charset="0"/>
                      </a:endParaRPr>
                    </a:p>
                  </a:txBody>
                  <a:tcPr marL="12369" marR="12369" marT="12369" marB="0" anchor="ctr"/>
                </a:tc>
                <a:extLst>
                  <a:ext uri="{0D108BD9-81ED-4DB2-BD59-A6C34878D82A}">
                    <a16:rowId xmlns:a16="http://schemas.microsoft.com/office/drawing/2014/main" val="1206983840"/>
                  </a:ext>
                </a:extLst>
              </a:tr>
              <a:tr h="296864">
                <a:tc>
                  <a:txBody>
                    <a:bodyPr/>
                    <a:lstStyle/>
                    <a:p>
                      <a:pPr algn="ctr" fontAlgn="ctr"/>
                      <a:r>
                        <a:rPr lang="pt-BR" sz="3200" b="0" i="0" u="none" strike="noStrike">
                          <a:solidFill>
                            <a:srgbClr val="000000"/>
                          </a:solidFill>
                          <a:effectLst/>
                          <a:latin typeface="+mj-lt"/>
                        </a:rPr>
                        <a:t>01</a:t>
                      </a:r>
                    </a:p>
                  </a:txBody>
                  <a:tcPr marL="7620" marR="7620" marT="7620" marB="0" anchor="ctr"/>
                </a:tc>
                <a:tc>
                  <a:txBody>
                    <a:bodyPr/>
                    <a:lstStyle/>
                    <a:p>
                      <a:pPr algn="ctr" fontAlgn="ctr"/>
                      <a:r>
                        <a:rPr lang="pt-BR" sz="3200" b="0" i="0" u="none" strike="noStrike">
                          <a:solidFill>
                            <a:srgbClr val="000000"/>
                          </a:solidFill>
                          <a:effectLst/>
                          <a:latin typeface="+mj-lt"/>
                        </a:rPr>
                        <a:t>22/02/2021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Introdução à disciplina</a:t>
                      </a:r>
                    </a:p>
                  </a:txBody>
                  <a:tcPr marL="7620" marR="7620" marT="7620" marB="0" anchor="ctr"/>
                </a:tc>
                <a:extLst>
                  <a:ext uri="{0D108BD9-81ED-4DB2-BD59-A6C34878D82A}">
                    <a16:rowId xmlns:a16="http://schemas.microsoft.com/office/drawing/2014/main" val="199053517"/>
                  </a:ext>
                </a:extLst>
              </a:tr>
              <a:tr h="296864">
                <a:tc>
                  <a:txBody>
                    <a:bodyPr/>
                    <a:lstStyle/>
                    <a:p>
                      <a:pPr algn="ctr" fontAlgn="ctr"/>
                      <a:r>
                        <a:rPr lang="pt-BR" sz="3200" b="0" i="0" u="none" strike="noStrike">
                          <a:solidFill>
                            <a:srgbClr val="000000"/>
                          </a:solidFill>
                          <a:effectLst/>
                          <a:latin typeface="+mj-lt"/>
                        </a:rPr>
                        <a:t>02</a:t>
                      </a:r>
                    </a:p>
                  </a:txBody>
                  <a:tcPr marL="7620" marR="7620" marT="7620" marB="0" anchor="ctr"/>
                </a:tc>
                <a:tc>
                  <a:txBody>
                    <a:bodyPr/>
                    <a:lstStyle/>
                    <a:p>
                      <a:pPr algn="ctr" fontAlgn="ctr"/>
                      <a:r>
                        <a:rPr lang="pt-BR" sz="3200" b="0" i="0" u="none" strike="noStrike">
                          <a:solidFill>
                            <a:srgbClr val="000000"/>
                          </a:solidFill>
                          <a:effectLst/>
                          <a:latin typeface="+mj-lt"/>
                        </a:rPr>
                        <a:t>24/02/2021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dirty="0">
                          <a:solidFill>
                            <a:srgbClr val="000000"/>
                          </a:solidFill>
                          <a:effectLst/>
                          <a:latin typeface="+mj-lt"/>
                        </a:rPr>
                        <a:t>Sobre paradigmas de programação / Introdução ao Git</a:t>
                      </a:r>
                    </a:p>
                  </a:txBody>
                  <a:tcPr marL="7620" marR="7620" marT="7620" marB="0" anchor="ctr"/>
                </a:tc>
                <a:extLst>
                  <a:ext uri="{0D108BD9-81ED-4DB2-BD59-A6C34878D82A}">
                    <a16:rowId xmlns:a16="http://schemas.microsoft.com/office/drawing/2014/main" val="1993147800"/>
                  </a:ext>
                </a:extLst>
              </a:tr>
              <a:tr h="296864">
                <a:tc>
                  <a:txBody>
                    <a:bodyPr/>
                    <a:lstStyle/>
                    <a:p>
                      <a:pPr algn="ctr" fontAlgn="ctr"/>
                      <a:r>
                        <a:rPr lang="pt-BR" sz="3200" b="0" i="0" u="none" strike="noStrike">
                          <a:solidFill>
                            <a:srgbClr val="000000"/>
                          </a:solidFill>
                          <a:effectLst/>
                          <a:latin typeface="+mj-lt"/>
                        </a:rPr>
                        <a:t>03</a:t>
                      </a:r>
                    </a:p>
                  </a:txBody>
                  <a:tcPr marL="7620" marR="7620" marT="7620" marB="0" anchor="ctr"/>
                </a:tc>
                <a:tc>
                  <a:txBody>
                    <a:bodyPr/>
                    <a:lstStyle/>
                    <a:p>
                      <a:pPr algn="ctr" fontAlgn="ctr"/>
                      <a:r>
                        <a:rPr lang="pt-BR" sz="3200" b="0" i="0" u="none" strike="noStrike">
                          <a:solidFill>
                            <a:srgbClr val="000000"/>
                          </a:solidFill>
                          <a:effectLst/>
                          <a:latin typeface="+mj-lt"/>
                        </a:rPr>
                        <a:t>01/03/2021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Fundamentos de OO: abstração, reuso, encapsulamento</a:t>
                      </a:r>
                    </a:p>
                  </a:txBody>
                  <a:tcPr marL="7620" marR="7620" marT="7620" marB="0" anchor="ctr"/>
                </a:tc>
                <a:extLst>
                  <a:ext uri="{0D108BD9-81ED-4DB2-BD59-A6C34878D82A}">
                    <a16:rowId xmlns:a16="http://schemas.microsoft.com/office/drawing/2014/main" val="4038678326"/>
                  </a:ext>
                </a:extLst>
              </a:tr>
              <a:tr h="296864">
                <a:tc>
                  <a:txBody>
                    <a:bodyPr/>
                    <a:lstStyle/>
                    <a:p>
                      <a:pPr algn="ctr" fontAlgn="ctr"/>
                      <a:r>
                        <a:rPr lang="pt-BR" sz="3200" b="0" i="0" u="none" strike="noStrike">
                          <a:solidFill>
                            <a:srgbClr val="000000"/>
                          </a:solidFill>
                          <a:effectLst/>
                          <a:latin typeface="+mj-lt"/>
                        </a:rPr>
                        <a:t>04</a:t>
                      </a:r>
                    </a:p>
                  </a:txBody>
                  <a:tcPr marL="7620" marR="7620" marT="7620" marB="0" anchor="ctr"/>
                </a:tc>
                <a:tc>
                  <a:txBody>
                    <a:bodyPr/>
                    <a:lstStyle/>
                    <a:p>
                      <a:pPr algn="ctr" fontAlgn="ctr"/>
                      <a:r>
                        <a:rPr lang="pt-BR" sz="3200" b="0" i="0" u="none" strike="noStrike">
                          <a:solidFill>
                            <a:srgbClr val="000000"/>
                          </a:solidFill>
                          <a:effectLst/>
                          <a:latin typeface="+mj-lt"/>
                        </a:rPr>
                        <a:t>03/03/2021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iniciais de Java: parte 1</a:t>
                      </a:r>
                    </a:p>
                  </a:txBody>
                  <a:tcPr marL="7620" marR="7620" marT="7620" marB="0" anchor="ctr"/>
                </a:tc>
                <a:extLst>
                  <a:ext uri="{0D108BD9-81ED-4DB2-BD59-A6C34878D82A}">
                    <a16:rowId xmlns:a16="http://schemas.microsoft.com/office/drawing/2014/main" val="1221662676"/>
                  </a:ext>
                </a:extLst>
              </a:tr>
              <a:tr h="296864">
                <a:tc>
                  <a:txBody>
                    <a:bodyPr/>
                    <a:lstStyle/>
                    <a:p>
                      <a:pPr algn="ctr" fontAlgn="ctr"/>
                      <a:r>
                        <a:rPr lang="pt-BR" sz="3200" b="0" i="0" u="none" strike="noStrike">
                          <a:solidFill>
                            <a:srgbClr val="000000"/>
                          </a:solidFill>
                          <a:effectLst/>
                          <a:latin typeface="+mj-lt"/>
                        </a:rPr>
                        <a:t>05</a:t>
                      </a:r>
                    </a:p>
                  </a:txBody>
                  <a:tcPr marL="7620" marR="7620" marT="7620" marB="0" anchor="ctr"/>
                </a:tc>
                <a:tc>
                  <a:txBody>
                    <a:bodyPr/>
                    <a:lstStyle/>
                    <a:p>
                      <a:pPr algn="ctr" fontAlgn="ctr"/>
                      <a:r>
                        <a:rPr lang="pt-BR" sz="3200" b="0" i="0" u="none" strike="noStrike">
                          <a:solidFill>
                            <a:srgbClr val="000000"/>
                          </a:solidFill>
                          <a:effectLst/>
                          <a:latin typeface="+mj-lt"/>
                        </a:rPr>
                        <a:t>08/03/2021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iniciais de Java: parte 2</a:t>
                      </a:r>
                    </a:p>
                  </a:txBody>
                  <a:tcPr marL="7620" marR="7620" marT="7620" marB="0" anchor="ctr"/>
                </a:tc>
                <a:extLst>
                  <a:ext uri="{0D108BD9-81ED-4DB2-BD59-A6C34878D82A}">
                    <a16:rowId xmlns:a16="http://schemas.microsoft.com/office/drawing/2014/main" val="1437261518"/>
                  </a:ext>
                </a:extLst>
              </a:tr>
              <a:tr h="296864">
                <a:tc>
                  <a:txBody>
                    <a:bodyPr/>
                    <a:lstStyle/>
                    <a:p>
                      <a:pPr algn="ctr" fontAlgn="ctr"/>
                      <a:r>
                        <a:rPr lang="pt-BR" sz="3200" b="0" i="0" u="none" strike="noStrike">
                          <a:solidFill>
                            <a:srgbClr val="000000"/>
                          </a:solidFill>
                          <a:effectLst/>
                          <a:latin typeface="+mj-lt"/>
                        </a:rPr>
                        <a:t>06</a:t>
                      </a:r>
                    </a:p>
                  </a:txBody>
                  <a:tcPr marL="7620" marR="7620" marT="7620" marB="0" anchor="ctr"/>
                </a:tc>
                <a:tc>
                  <a:txBody>
                    <a:bodyPr/>
                    <a:lstStyle/>
                    <a:p>
                      <a:pPr algn="ctr" fontAlgn="ctr"/>
                      <a:r>
                        <a:rPr lang="pt-BR" sz="3200" b="0" i="0" u="none" strike="noStrike">
                          <a:solidFill>
                            <a:srgbClr val="000000"/>
                          </a:solidFill>
                          <a:effectLst/>
                          <a:latin typeface="+mj-lt"/>
                        </a:rPr>
                        <a:t>10/03/2021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iniciais de Java: parte 3</a:t>
                      </a:r>
                    </a:p>
                  </a:txBody>
                  <a:tcPr marL="7620" marR="7620" marT="7620" marB="0" anchor="ctr"/>
                </a:tc>
                <a:extLst>
                  <a:ext uri="{0D108BD9-81ED-4DB2-BD59-A6C34878D82A}">
                    <a16:rowId xmlns:a16="http://schemas.microsoft.com/office/drawing/2014/main" val="235138777"/>
                  </a:ext>
                </a:extLst>
              </a:tr>
              <a:tr h="296864">
                <a:tc>
                  <a:txBody>
                    <a:bodyPr/>
                    <a:lstStyle/>
                    <a:p>
                      <a:pPr algn="ctr" fontAlgn="ctr"/>
                      <a:r>
                        <a:rPr lang="pt-BR" sz="3200" b="0" i="0" u="none" strike="noStrike">
                          <a:solidFill>
                            <a:srgbClr val="000000"/>
                          </a:solidFill>
                          <a:effectLst/>
                          <a:latin typeface="+mj-lt"/>
                        </a:rPr>
                        <a:t>07</a:t>
                      </a:r>
                    </a:p>
                  </a:txBody>
                  <a:tcPr marL="7620" marR="7620" marT="7620" marB="0" anchor="ctr"/>
                </a:tc>
                <a:tc>
                  <a:txBody>
                    <a:bodyPr/>
                    <a:lstStyle/>
                    <a:p>
                      <a:pPr algn="ctr" fontAlgn="ctr"/>
                      <a:r>
                        <a:rPr lang="pt-BR" sz="3200" b="0" i="0" u="none" strike="noStrike">
                          <a:solidFill>
                            <a:srgbClr val="000000"/>
                          </a:solidFill>
                          <a:effectLst/>
                          <a:latin typeface="+mj-lt"/>
                        </a:rPr>
                        <a:t>15/03/2021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estruturais: classe, atributo, método</a:t>
                      </a:r>
                    </a:p>
                  </a:txBody>
                  <a:tcPr marL="7620" marR="7620" marT="7620" marB="0" anchor="ctr"/>
                </a:tc>
                <a:extLst>
                  <a:ext uri="{0D108BD9-81ED-4DB2-BD59-A6C34878D82A}">
                    <a16:rowId xmlns:a16="http://schemas.microsoft.com/office/drawing/2014/main" val="1828618023"/>
                  </a:ext>
                </a:extLst>
              </a:tr>
              <a:tr h="296864">
                <a:tc>
                  <a:txBody>
                    <a:bodyPr/>
                    <a:lstStyle/>
                    <a:p>
                      <a:pPr algn="ctr" fontAlgn="ctr"/>
                      <a:r>
                        <a:rPr lang="pt-BR" sz="3200" b="0" i="0" u="none" strike="noStrike">
                          <a:solidFill>
                            <a:srgbClr val="000000"/>
                          </a:solidFill>
                          <a:effectLst/>
                          <a:latin typeface="+mj-lt"/>
                        </a:rPr>
                        <a:t>08</a:t>
                      </a:r>
                    </a:p>
                  </a:txBody>
                  <a:tcPr marL="7620" marR="7620" marT="7620" marB="0" anchor="ctr"/>
                </a:tc>
                <a:tc>
                  <a:txBody>
                    <a:bodyPr/>
                    <a:lstStyle/>
                    <a:p>
                      <a:pPr algn="ctr" fontAlgn="ctr"/>
                      <a:r>
                        <a:rPr lang="pt-BR" sz="3200" b="0" i="0" u="none" strike="noStrike">
                          <a:solidFill>
                            <a:srgbClr val="000000"/>
                          </a:solidFill>
                          <a:effectLst/>
                          <a:latin typeface="+mj-lt"/>
                        </a:rPr>
                        <a:t>17/03/2021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estruturais: objeto</a:t>
                      </a:r>
                    </a:p>
                  </a:txBody>
                  <a:tcPr marL="7620" marR="7620" marT="7620" marB="0" anchor="ctr"/>
                </a:tc>
                <a:extLst>
                  <a:ext uri="{0D108BD9-81ED-4DB2-BD59-A6C34878D82A}">
                    <a16:rowId xmlns:a16="http://schemas.microsoft.com/office/drawing/2014/main" val="3959550160"/>
                  </a:ext>
                </a:extLst>
              </a:tr>
              <a:tr h="296864">
                <a:tc>
                  <a:txBody>
                    <a:bodyPr/>
                    <a:lstStyle/>
                    <a:p>
                      <a:pPr algn="ctr" fontAlgn="ctr"/>
                      <a:r>
                        <a:rPr lang="pt-BR" sz="3200" b="0" i="0" u="none" strike="noStrike">
                          <a:solidFill>
                            <a:srgbClr val="000000"/>
                          </a:solidFill>
                          <a:effectLst/>
                          <a:latin typeface="+mj-lt"/>
                        </a:rPr>
                        <a:t>09</a:t>
                      </a:r>
                    </a:p>
                  </a:txBody>
                  <a:tcPr marL="7620" marR="7620" marT="7620" marB="0" anchor="ctr"/>
                </a:tc>
                <a:tc>
                  <a:txBody>
                    <a:bodyPr/>
                    <a:lstStyle/>
                    <a:p>
                      <a:pPr algn="ctr" fontAlgn="ctr"/>
                      <a:r>
                        <a:rPr lang="pt-BR" sz="3200" b="0" i="0" u="none" strike="noStrike">
                          <a:solidFill>
                            <a:srgbClr val="000000"/>
                          </a:solidFill>
                          <a:effectLst/>
                          <a:latin typeface="+mj-lt"/>
                        </a:rPr>
                        <a:t>22/03/2021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Noções de UML: introdução</a:t>
                      </a:r>
                    </a:p>
                  </a:txBody>
                  <a:tcPr marL="7620" marR="7620" marT="7620" marB="0" anchor="ctr"/>
                </a:tc>
                <a:extLst>
                  <a:ext uri="{0D108BD9-81ED-4DB2-BD59-A6C34878D82A}">
                    <a16:rowId xmlns:a16="http://schemas.microsoft.com/office/drawing/2014/main" val="593141684"/>
                  </a:ext>
                </a:extLst>
              </a:tr>
              <a:tr h="296864">
                <a:tc>
                  <a:txBody>
                    <a:bodyPr/>
                    <a:lstStyle/>
                    <a:p>
                      <a:pPr algn="ctr" fontAlgn="ctr"/>
                      <a:r>
                        <a:rPr lang="pt-BR" sz="3200" b="0" i="0" u="none" strike="noStrike">
                          <a:solidFill>
                            <a:srgbClr val="000000"/>
                          </a:solidFill>
                          <a:effectLst/>
                          <a:latin typeface="+mj-lt"/>
                        </a:rPr>
                        <a:t>10</a:t>
                      </a:r>
                    </a:p>
                  </a:txBody>
                  <a:tcPr marL="7620" marR="7620" marT="7620" marB="0" anchor="ctr"/>
                </a:tc>
                <a:tc>
                  <a:txBody>
                    <a:bodyPr/>
                    <a:lstStyle/>
                    <a:p>
                      <a:pPr algn="ctr" fontAlgn="ctr"/>
                      <a:r>
                        <a:rPr lang="pt-BR" sz="3200" b="0" i="0" u="none" strike="noStrike">
                          <a:solidFill>
                            <a:srgbClr val="000000"/>
                          </a:solidFill>
                          <a:effectLst/>
                          <a:latin typeface="+mj-lt"/>
                        </a:rPr>
                        <a:t>24/03/2021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Noções de UML: diagramas de classes</a:t>
                      </a:r>
                    </a:p>
                  </a:txBody>
                  <a:tcPr marL="7620" marR="7620" marT="7620" marB="0" anchor="ctr"/>
                </a:tc>
                <a:extLst>
                  <a:ext uri="{0D108BD9-81ED-4DB2-BD59-A6C34878D82A}">
                    <a16:rowId xmlns:a16="http://schemas.microsoft.com/office/drawing/2014/main" val="492810369"/>
                  </a:ext>
                </a:extLst>
              </a:tr>
              <a:tr h="296864">
                <a:tc>
                  <a:txBody>
                    <a:bodyPr/>
                    <a:lstStyle/>
                    <a:p>
                      <a:pPr algn="ctr" fontAlgn="ctr"/>
                      <a:r>
                        <a:rPr lang="pt-BR" sz="3200" b="0" i="0" u="none" strike="noStrike">
                          <a:solidFill>
                            <a:srgbClr val="000000"/>
                          </a:solidFill>
                          <a:effectLst/>
                          <a:latin typeface="+mj-lt"/>
                        </a:rPr>
                        <a:t>11</a:t>
                      </a:r>
                    </a:p>
                  </a:txBody>
                  <a:tcPr marL="7620" marR="7620" marT="7620" marB="0" anchor="ctr"/>
                </a:tc>
                <a:tc>
                  <a:txBody>
                    <a:bodyPr/>
                    <a:lstStyle/>
                    <a:p>
                      <a:pPr algn="ctr" fontAlgn="ctr"/>
                      <a:r>
                        <a:rPr lang="pt-BR" sz="3200" b="0" i="0" u="none" strike="noStrike">
                          <a:solidFill>
                            <a:srgbClr val="000000"/>
                          </a:solidFill>
                          <a:effectLst/>
                          <a:latin typeface="+mj-lt"/>
                        </a:rPr>
                        <a:t>29/03/2021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relacionais: herança e polimorfismo</a:t>
                      </a:r>
                    </a:p>
                  </a:txBody>
                  <a:tcPr marL="7620" marR="7620" marT="7620" marB="0" anchor="ctr"/>
                </a:tc>
                <a:extLst>
                  <a:ext uri="{0D108BD9-81ED-4DB2-BD59-A6C34878D82A}">
                    <a16:rowId xmlns:a16="http://schemas.microsoft.com/office/drawing/2014/main" val="96045620"/>
                  </a:ext>
                </a:extLst>
              </a:tr>
              <a:tr h="296864">
                <a:tc>
                  <a:txBody>
                    <a:bodyPr/>
                    <a:lstStyle/>
                    <a:p>
                      <a:pPr algn="ctr" fontAlgn="ctr"/>
                      <a:r>
                        <a:rPr lang="pt-BR" sz="3200" b="0" i="0" u="none" strike="noStrike">
                          <a:solidFill>
                            <a:srgbClr val="000000"/>
                          </a:solidFill>
                          <a:effectLst/>
                          <a:latin typeface="+mj-lt"/>
                        </a:rPr>
                        <a:t>12</a:t>
                      </a:r>
                    </a:p>
                  </a:txBody>
                  <a:tcPr marL="7620" marR="7620" marT="7620" marB="0" anchor="ctr"/>
                </a:tc>
                <a:tc>
                  <a:txBody>
                    <a:bodyPr/>
                    <a:lstStyle/>
                    <a:p>
                      <a:pPr algn="ctr" fontAlgn="ctr"/>
                      <a:r>
                        <a:rPr lang="pt-BR" sz="3200" b="0" i="0" u="none" strike="noStrike">
                          <a:solidFill>
                            <a:srgbClr val="000000"/>
                          </a:solidFill>
                          <a:effectLst/>
                          <a:latin typeface="+mj-lt"/>
                        </a:rPr>
                        <a:t>31/03/2021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relacionais: associação</a:t>
                      </a:r>
                    </a:p>
                  </a:txBody>
                  <a:tcPr marL="7620" marR="7620" marT="7620" marB="0" anchor="ctr"/>
                </a:tc>
                <a:extLst>
                  <a:ext uri="{0D108BD9-81ED-4DB2-BD59-A6C34878D82A}">
                    <a16:rowId xmlns:a16="http://schemas.microsoft.com/office/drawing/2014/main" val="3277979950"/>
                  </a:ext>
                </a:extLst>
              </a:tr>
              <a:tr h="296864">
                <a:tc>
                  <a:txBody>
                    <a:bodyPr/>
                    <a:lstStyle/>
                    <a:p>
                      <a:pPr algn="ctr" fontAlgn="ctr"/>
                      <a:r>
                        <a:rPr lang="pt-BR" sz="3200" b="0" i="0" u="none" strike="noStrike">
                          <a:solidFill>
                            <a:srgbClr val="000000"/>
                          </a:solidFill>
                          <a:effectLst/>
                          <a:latin typeface="+mj-lt"/>
                        </a:rPr>
                        <a:t>13</a:t>
                      </a:r>
                    </a:p>
                  </a:txBody>
                  <a:tcPr marL="7620" marR="7620" marT="7620" marB="0" anchor="ctr"/>
                </a:tc>
                <a:tc>
                  <a:txBody>
                    <a:bodyPr/>
                    <a:lstStyle/>
                    <a:p>
                      <a:pPr algn="ctr" fontAlgn="ctr"/>
                      <a:r>
                        <a:rPr lang="pt-BR" sz="3200" b="0" i="0" u="none" strike="noStrike">
                          <a:solidFill>
                            <a:srgbClr val="000000"/>
                          </a:solidFill>
                          <a:effectLst/>
                          <a:latin typeface="+mj-lt"/>
                        </a:rPr>
                        <a:t>05/04/2021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relacionais: interface</a:t>
                      </a:r>
                    </a:p>
                  </a:txBody>
                  <a:tcPr marL="7620" marR="7620" marT="7620" marB="0" anchor="ctr"/>
                </a:tc>
                <a:extLst>
                  <a:ext uri="{0D108BD9-81ED-4DB2-BD59-A6C34878D82A}">
                    <a16:rowId xmlns:a16="http://schemas.microsoft.com/office/drawing/2014/main" val="2686999006"/>
                  </a:ext>
                </a:extLst>
              </a:tr>
              <a:tr h="296864">
                <a:tc>
                  <a:txBody>
                    <a:bodyPr/>
                    <a:lstStyle/>
                    <a:p>
                      <a:pPr algn="ctr" fontAlgn="ctr"/>
                      <a:r>
                        <a:rPr lang="pt-BR" sz="3200" b="0" i="0" u="none" strike="noStrike">
                          <a:solidFill>
                            <a:srgbClr val="FF0000"/>
                          </a:solidFill>
                          <a:effectLst/>
                          <a:latin typeface="+mj-lt"/>
                        </a:rPr>
                        <a:t>14</a:t>
                      </a:r>
                    </a:p>
                  </a:txBody>
                  <a:tcPr marL="7620" marR="7620" marT="7620" marB="0" anchor="ctr"/>
                </a:tc>
                <a:tc>
                  <a:txBody>
                    <a:bodyPr/>
                    <a:lstStyle/>
                    <a:p>
                      <a:pPr algn="ctr" fontAlgn="ctr"/>
                      <a:r>
                        <a:rPr lang="pt-BR" sz="3200" b="0" i="0" u="none" strike="noStrike">
                          <a:solidFill>
                            <a:srgbClr val="FF0000"/>
                          </a:solidFill>
                          <a:effectLst/>
                          <a:latin typeface="+mj-lt"/>
                        </a:rPr>
                        <a:t>07/04/2021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AP1)</a:t>
                      </a:r>
                    </a:p>
                  </a:txBody>
                  <a:tcPr marL="7620" marR="7620" marT="7620" marB="0" anchor="ctr"/>
                </a:tc>
                <a:extLst>
                  <a:ext uri="{0D108BD9-81ED-4DB2-BD59-A6C34878D82A}">
                    <a16:rowId xmlns:a16="http://schemas.microsoft.com/office/drawing/2014/main" val="2601576780"/>
                  </a:ext>
                </a:extLst>
              </a:tr>
              <a:tr h="296864">
                <a:tc>
                  <a:txBody>
                    <a:bodyPr/>
                    <a:lstStyle/>
                    <a:p>
                      <a:pPr algn="ctr" fontAlgn="ctr"/>
                      <a:r>
                        <a:rPr lang="pt-BR" sz="3200" b="0" i="0" u="none" strike="noStrike">
                          <a:solidFill>
                            <a:srgbClr val="FF0000"/>
                          </a:solidFill>
                          <a:effectLst/>
                          <a:latin typeface="+mj-lt"/>
                        </a:rPr>
                        <a:t>15</a:t>
                      </a:r>
                    </a:p>
                  </a:txBody>
                  <a:tcPr marL="7620" marR="7620" marT="7620" marB="0" anchor="ctr"/>
                </a:tc>
                <a:tc>
                  <a:txBody>
                    <a:bodyPr/>
                    <a:lstStyle/>
                    <a:p>
                      <a:pPr algn="ctr" fontAlgn="ctr"/>
                      <a:r>
                        <a:rPr lang="pt-BR" sz="3200" b="0" i="0" u="none" strike="noStrike">
                          <a:solidFill>
                            <a:srgbClr val="FF0000"/>
                          </a:solidFill>
                          <a:effectLst/>
                          <a:latin typeface="+mj-lt"/>
                        </a:rPr>
                        <a:t>12/04/2021</a:t>
                      </a:r>
                    </a:p>
                  </a:txBody>
                  <a:tcPr marL="7620" marR="7620" marT="7620" marB="0" anchor="ctr"/>
                </a:tc>
                <a:tc>
                  <a:txBody>
                    <a:bodyPr/>
                    <a:lstStyle/>
                    <a:p>
                      <a:pPr algn="ctr" fontAlgn="ctr"/>
                      <a:r>
                        <a:rPr lang="pt-BR" sz="3200" b="0" i="0" u="none" strike="noStrike">
                          <a:solidFill>
                            <a:srgbClr val="FF0000"/>
                          </a:solidFill>
                          <a:effectLst/>
                          <a:latin typeface="+mj-lt"/>
                        </a:rPr>
                        <a:t>seg</a:t>
                      </a:r>
                    </a:p>
                  </a:txBody>
                  <a:tcPr marL="7620" marR="7620" marT="7620" marB="0" anchor="ctr"/>
                </a:tc>
                <a:tc>
                  <a:txBody>
                    <a:bodyPr/>
                    <a:lstStyle/>
                    <a:p>
                      <a:pPr algn="l" fontAlgn="ctr"/>
                      <a:r>
                        <a:rPr lang="pt-BR" sz="3200" b="0" i="0" u="none" strike="noStrike">
                          <a:solidFill>
                            <a:srgbClr val="FF0000"/>
                          </a:solidFill>
                          <a:effectLst/>
                          <a:latin typeface="+mj-lt"/>
                        </a:rPr>
                        <a:t>SEM AULA (SEMANA AP1)</a:t>
                      </a:r>
                    </a:p>
                  </a:txBody>
                  <a:tcPr marL="7620" marR="7620" marT="7620" marB="0" anchor="ctr"/>
                </a:tc>
                <a:extLst>
                  <a:ext uri="{0D108BD9-81ED-4DB2-BD59-A6C34878D82A}">
                    <a16:rowId xmlns:a16="http://schemas.microsoft.com/office/drawing/2014/main" val="82769931"/>
                  </a:ext>
                </a:extLst>
              </a:tr>
              <a:tr h="296864">
                <a:tc>
                  <a:txBody>
                    <a:bodyPr/>
                    <a:lstStyle/>
                    <a:p>
                      <a:pPr algn="ctr" fontAlgn="ctr"/>
                      <a:r>
                        <a:rPr lang="pt-BR" sz="3200" b="0" i="0" u="none" strike="noStrike">
                          <a:solidFill>
                            <a:srgbClr val="FF0000"/>
                          </a:solidFill>
                          <a:effectLst/>
                          <a:latin typeface="+mj-lt"/>
                        </a:rPr>
                        <a:t>16</a:t>
                      </a:r>
                    </a:p>
                  </a:txBody>
                  <a:tcPr marL="7620" marR="7620" marT="7620" marB="0" anchor="ctr"/>
                </a:tc>
                <a:tc>
                  <a:txBody>
                    <a:bodyPr/>
                    <a:lstStyle/>
                    <a:p>
                      <a:pPr algn="ctr" fontAlgn="ctr"/>
                      <a:r>
                        <a:rPr lang="pt-BR" sz="3200" b="0" i="0" u="none" strike="noStrike">
                          <a:solidFill>
                            <a:srgbClr val="FF0000"/>
                          </a:solidFill>
                          <a:effectLst/>
                          <a:latin typeface="+mj-lt"/>
                        </a:rPr>
                        <a:t>14/04/2021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AP1)</a:t>
                      </a:r>
                    </a:p>
                  </a:txBody>
                  <a:tcPr marL="7620" marR="7620" marT="7620" marB="0" anchor="ctr"/>
                </a:tc>
                <a:extLst>
                  <a:ext uri="{0D108BD9-81ED-4DB2-BD59-A6C34878D82A}">
                    <a16:rowId xmlns:a16="http://schemas.microsoft.com/office/drawing/2014/main" val="3736344695"/>
                  </a:ext>
                </a:extLst>
              </a:tr>
              <a:tr h="296864">
                <a:tc>
                  <a:txBody>
                    <a:bodyPr/>
                    <a:lstStyle/>
                    <a:p>
                      <a:pPr algn="ctr" fontAlgn="ctr"/>
                      <a:r>
                        <a:rPr lang="pt-BR" sz="3200" b="0" i="0" u="none" strike="noStrike">
                          <a:solidFill>
                            <a:srgbClr val="000000"/>
                          </a:solidFill>
                          <a:effectLst/>
                          <a:latin typeface="+mj-lt"/>
                        </a:rPr>
                        <a:t>17</a:t>
                      </a:r>
                    </a:p>
                  </a:txBody>
                  <a:tcPr marL="7620" marR="7620" marT="7620" marB="0" anchor="ctr"/>
                </a:tc>
                <a:tc>
                  <a:txBody>
                    <a:bodyPr/>
                    <a:lstStyle/>
                    <a:p>
                      <a:pPr algn="ctr" fontAlgn="ctr"/>
                      <a:r>
                        <a:rPr lang="pt-BR" sz="3200" b="0" i="0" u="none" strike="noStrike">
                          <a:solidFill>
                            <a:srgbClr val="000000"/>
                          </a:solidFill>
                          <a:effectLst/>
                          <a:latin typeface="+mj-lt"/>
                        </a:rPr>
                        <a:t>19/04/2021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organizacionais: pacotes</a:t>
                      </a:r>
                    </a:p>
                  </a:txBody>
                  <a:tcPr marL="7620" marR="7620" marT="7620" marB="0" anchor="ctr"/>
                </a:tc>
                <a:extLst>
                  <a:ext uri="{0D108BD9-81ED-4DB2-BD59-A6C34878D82A}">
                    <a16:rowId xmlns:a16="http://schemas.microsoft.com/office/drawing/2014/main" val="544830374"/>
                  </a:ext>
                </a:extLst>
              </a:tr>
              <a:tr h="296864">
                <a:tc>
                  <a:txBody>
                    <a:bodyPr/>
                    <a:lstStyle/>
                    <a:p>
                      <a:pPr algn="ctr" fontAlgn="ctr"/>
                      <a:r>
                        <a:rPr lang="pt-BR" sz="3200" b="0" i="0" u="none" strike="noStrike">
                          <a:solidFill>
                            <a:srgbClr val="FF0000"/>
                          </a:solidFill>
                          <a:effectLst/>
                          <a:latin typeface="+mj-lt"/>
                        </a:rPr>
                        <a:t>18</a:t>
                      </a:r>
                    </a:p>
                  </a:txBody>
                  <a:tcPr marL="7620" marR="7620" marT="7620" marB="0" anchor="ctr"/>
                </a:tc>
                <a:tc>
                  <a:txBody>
                    <a:bodyPr/>
                    <a:lstStyle/>
                    <a:p>
                      <a:pPr algn="ctr" fontAlgn="ctr"/>
                      <a:r>
                        <a:rPr lang="pt-BR" sz="3200" b="0" i="0" u="none" strike="noStrike">
                          <a:solidFill>
                            <a:srgbClr val="FF0000"/>
                          </a:solidFill>
                          <a:effectLst/>
                          <a:latin typeface="+mj-lt"/>
                        </a:rPr>
                        <a:t>21/04/2021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(TIRADENTES)</a:t>
                      </a:r>
                    </a:p>
                  </a:txBody>
                  <a:tcPr marL="7620" marR="7620" marT="7620" marB="0" anchor="ctr"/>
                </a:tc>
                <a:extLst>
                  <a:ext uri="{0D108BD9-81ED-4DB2-BD59-A6C34878D82A}">
                    <a16:rowId xmlns:a16="http://schemas.microsoft.com/office/drawing/2014/main" val="3377935695"/>
                  </a:ext>
                </a:extLst>
              </a:tr>
              <a:tr h="296864">
                <a:tc>
                  <a:txBody>
                    <a:bodyPr/>
                    <a:lstStyle/>
                    <a:p>
                      <a:pPr algn="ctr" fontAlgn="ctr"/>
                      <a:r>
                        <a:rPr lang="pt-BR" sz="3200" b="0" i="0" u="none" strike="noStrike">
                          <a:solidFill>
                            <a:srgbClr val="000000"/>
                          </a:solidFill>
                          <a:effectLst/>
                          <a:latin typeface="+mj-lt"/>
                        </a:rPr>
                        <a:t>19</a:t>
                      </a:r>
                    </a:p>
                  </a:txBody>
                  <a:tcPr marL="7620" marR="7620" marT="7620" marB="0" anchor="ctr"/>
                </a:tc>
                <a:tc>
                  <a:txBody>
                    <a:bodyPr/>
                    <a:lstStyle/>
                    <a:p>
                      <a:pPr algn="ctr" fontAlgn="ctr"/>
                      <a:r>
                        <a:rPr lang="pt-BR" sz="3200" b="0" i="0" u="none" strike="noStrike">
                          <a:solidFill>
                            <a:srgbClr val="000000"/>
                          </a:solidFill>
                          <a:effectLst/>
                          <a:latin typeface="+mj-lt"/>
                        </a:rPr>
                        <a:t>26/04/2021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organizacionais: visibilidades</a:t>
                      </a:r>
                    </a:p>
                  </a:txBody>
                  <a:tcPr marL="7620" marR="7620" marT="7620" marB="0" anchor="ctr"/>
                </a:tc>
                <a:extLst>
                  <a:ext uri="{0D108BD9-81ED-4DB2-BD59-A6C34878D82A}">
                    <a16:rowId xmlns:a16="http://schemas.microsoft.com/office/drawing/2014/main" val="3733923337"/>
                  </a:ext>
                </a:extLst>
              </a:tr>
              <a:tr h="296864">
                <a:tc>
                  <a:txBody>
                    <a:bodyPr/>
                    <a:lstStyle/>
                    <a:p>
                      <a:pPr algn="ctr" fontAlgn="ctr"/>
                      <a:r>
                        <a:rPr lang="pt-BR" sz="3200" b="0" i="0" u="none" strike="noStrike">
                          <a:solidFill>
                            <a:srgbClr val="000000"/>
                          </a:solidFill>
                          <a:effectLst/>
                          <a:latin typeface="+mj-lt"/>
                        </a:rPr>
                        <a:t>20</a:t>
                      </a:r>
                    </a:p>
                  </a:txBody>
                  <a:tcPr marL="7620" marR="7620" marT="7620" marB="0" anchor="ctr"/>
                </a:tc>
                <a:tc>
                  <a:txBody>
                    <a:bodyPr/>
                    <a:lstStyle/>
                    <a:p>
                      <a:pPr algn="ctr" fontAlgn="ctr"/>
                      <a:r>
                        <a:rPr lang="pt-BR" sz="3200" b="0" i="0" u="none" strike="noStrike">
                          <a:solidFill>
                            <a:srgbClr val="000000"/>
                          </a:solidFill>
                          <a:effectLst/>
                          <a:latin typeface="+mj-lt"/>
                        </a:rPr>
                        <a:t>28/04/2021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dirty="0">
                          <a:solidFill>
                            <a:srgbClr val="000000"/>
                          </a:solidFill>
                          <a:effectLst/>
                          <a:latin typeface="+mj-lt"/>
                        </a:rPr>
                        <a:t>Noções de UML: diagramas de caso de uso</a:t>
                      </a:r>
                    </a:p>
                  </a:txBody>
                  <a:tcPr marL="7620" marR="7620" marT="7620" marB="0" anchor="ctr"/>
                </a:tc>
                <a:extLst>
                  <a:ext uri="{0D108BD9-81ED-4DB2-BD59-A6C34878D82A}">
                    <a16:rowId xmlns:a16="http://schemas.microsoft.com/office/drawing/2014/main" val="1317153636"/>
                  </a:ext>
                </a:extLst>
              </a:tr>
            </a:tbl>
          </a:graphicData>
        </a:graphic>
      </p:graphicFrame>
    </p:spTree>
    <p:extLst>
      <p:ext uri="{BB962C8B-B14F-4D97-AF65-F5344CB8AC3E}">
        <p14:creationId xmlns:p14="http://schemas.microsoft.com/office/powerpoint/2010/main" val="2105925147"/>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Fazendo um novo </a:t>
            </a:r>
            <a:r>
              <a:rPr lang="pt-BR" b="1" dirty="0" err="1">
                <a:cs typeface="Courier New" panose="02070309020205020404" pitchFamily="49" charset="0"/>
              </a:rPr>
              <a:t>commit</a:t>
            </a:r>
            <a:r>
              <a:rPr lang="pt-BR" b="1" dirty="0">
                <a:cs typeface="Courier New" panose="02070309020205020404" pitchFamily="49" charset="0"/>
              </a:rPr>
              <a:t> no seu repositório:</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err="1">
                <a:cs typeface="Courier New" panose="02070309020205020404" pitchFamily="49" charset="0"/>
              </a:rPr>
              <a:t>Commits</a:t>
            </a:r>
            <a:r>
              <a:rPr lang="pt-BR" dirty="0">
                <a:cs typeface="Courier New" panose="02070309020205020404" pitchFamily="49" charset="0"/>
              </a:rPr>
              <a:t> são alterações feitas no repositório. Podem conter um único arquivo ou vários. Caso um arquivo </a:t>
            </a:r>
            <a:r>
              <a:rPr lang="pt-BR" dirty="0" err="1">
                <a:cs typeface="Courier New" panose="02070309020205020404" pitchFamily="49" charset="0"/>
              </a:rPr>
              <a:t>commitado</a:t>
            </a:r>
            <a:r>
              <a:rPr lang="pt-BR" dirty="0">
                <a:cs typeface="Courier New" panose="02070309020205020404" pitchFamily="49" charset="0"/>
              </a:rPr>
              <a:t> já exista, o GitHub vai fazer um controle de versão, comparando as alterações entre a versão anterior e a que foi </a:t>
            </a:r>
            <a:r>
              <a:rPr lang="pt-BR" dirty="0" err="1">
                <a:cs typeface="Courier New" panose="02070309020205020404" pitchFamily="49" charset="0"/>
              </a:rPr>
              <a:t>commitada</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Na tela do seu repositório, clique em </a:t>
            </a:r>
            <a:r>
              <a:rPr lang="pt-BR" b="1" dirty="0">
                <a:cs typeface="Courier New" panose="02070309020205020404" pitchFamily="49" charset="0"/>
              </a:rPr>
              <a:t>Upload files</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Arraste para a tela os arquivos que deseja incluir;</a:t>
            </a:r>
          </a:p>
          <a:p>
            <a:pPr marL="1377950" lvl="1" indent="-742950">
              <a:buSzPct val="100000"/>
              <a:buFont typeface="Arial" panose="020B0604020202020204" pitchFamily="34" charset="0"/>
              <a:buChar char="•"/>
            </a:pPr>
            <a:r>
              <a:rPr lang="pt-BR" dirty="0">
                <a:cs typeface="Courier New" panose="02070309020205020404" pitchFamily="49" charset="0"/>
              </a:rPr>
              <a:t>Insira uma breve descrição do que está sendo </a:t>
            </a:r>
            <a:br>
              <a:rPr lang="pt-BR" dirty="0">
                <a:cs typeface="Courier New" panose="02070309020205020404" pitchFamily="49" charset="0"/>
              </a:rPr>
            </a:br>
            <a:r>
              <a:rPr lang="pt-BR" dirty="0" err="1">
                <a:cs typeface="Courier New" panose="02070309020205020404" pitchFamily="49" charset="0"/>
              </a:rPr>
              <a:t>commitado</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Deixe marcada a opção </a:t>
            </a:r>
            <a:r>
              <a:rPr lang="pt-BR" b="1" dirty="0" err="1">
                <a:cs typeface="Courier New" panose="02070309020205020404" pitchFamily="49" charset="0"/>
              </a:rPr>
              <a:t>Commit</a:t>
            </a:r>
            <a:r>
              <a:rPr lang="pt-BR" b="1" dirty="0">
                <a:cs typeface="Courier New" panose="02070309020205020404" pitchFamily="49" charset="0"/>
              </a:rPr>
              <a:t> </a:t>
            </a:r>
            <a:r>
              <a:rPr lang="pt-BR" b="1" dirty="0" err="1">
                <a:cs typeface="Courier New" panose="02070309020205020404" pitchFamily="49" charset="0"/>
              </a:rPr>
              <a:t>directly</a:t>
            </a:r>
            <a:r>
              <a:rPr lang="pt-BR" b="1" dirty="0">
                <a:cs typeface="Courier New" panose="02070309020205020404" pitchFamily="49" charset="0"/>
              </a:rPr>
              <a:t> </a:t>
            </a:r>
            <a:r>
              <a:rPr lang="pt-BR" b="1" dirty="0" err="1">
                <a:cs typeface="Courier New" panose="02070309020205020404" pitchFamily="49" charset="0"/>
              </a:rPr>
              <a:t>to</a:t>
            </a:r>
            <a:r>
              <a:rPr lang="pt-BR" b="1" dirty="0">
                <a:cs typeface="Courier New" panose="02070309020205020404" pitchFamily="49" charset="0"/>
              </a:rPr>
              <a:t> </a:t>
            </a:r>
            <a:r>
              <a:rPr lang="pt-BR" b="1" dirty="0" err="1">
                <a:cs typeface="Courier New" panose="02070309020205020404" pitchFamily="49" charset="0"/>
              </a:rPr>
              <a:t>the</a:t>
            </a:r>
            <a:r>
              <a:rPr lang="pt-BR" b="1" dirty="0">
                <a:cs typeface="Courier New" panose="02070309020205020404" pitchFamily="49" charset="0"/>
              </a:rPr>
              <a:t> </a:t>
            </a:r>
            <a:br>
              <a:rPr lang="pt-BR" b="1" dirty="0">
                <a:cs typeface="Courier New" panose="02070309020205020404" pitchFamily="49" charset="0"/>
              </a:rPr>
            </a:br>
            <a:r>
              <a:rPr lang="pt-BR" b="1" dirty="0">
                <a:cs typeface="Courier New" panose="02070309020205020404" pitchFamily="49" charset="0"/>
              </a:rPr>
              <a:t>master </a:t>
            </a:r>
            <a:r>
              <a:rPr lang="pt-BR" b="1" dirty="0" err="1">
                <a:cs typeface="Courier New" panose="02070309020205020404" pitchFamily="49" charset="0"/>
              </a:rPr>
              <a:t>branch</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Clique em </a:t>
            </a:r>
            <a:r>
              <a:rPr lang="pt-BR" b="1" dirty="0" err="1">
                <a:cs typeface="Courier New" panose="02070309020205020404" pitchFamily="49" charset="0"/>
              </a:rPr>
              <a:t>Commit</a:t>
            </a:r>
            <a:r>
              <a:rPr lang="pt-BR" b="1" dirty="0">
                <a:cs typeface="Courier New" panose="02070309020205020404" pitchFamily="49" charset="0"/>
              </a:rPr>
              <a:t> </a:t>
            </a:r>
            <a:r>
              <a:rPr lang="pt-BR" b="1" dirty="0" err="1">
                <a:cs typeface="Courier New" panose="02070309020205020404" pitchFamily="49" charset="0"/>
              </a:rPr>
              <a:t>changes</a:t>
            </a:r>
            <a:r>
              <a:rPr lang="pt-BR" dirty="0">
                <a:cs typeface="Courier New" panose="02070309020205020404" pitchFamily="49" charset="0"/>
              </a:rPr>
              <a:t>.</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50</a:t>
            </a:fld>
            <a:endParaRPr lang="pt-BR"/>
          </a:p>
        </p:txBody>
      </p:sp>
      <p:pic>
        <p:nvPicPr>
          <p:cNvPr id="8" name="Imagem 7">
            <a:extLst>
              <a:ext uri="{FF2B5EF4-FFF2-40B4-BE49-F238E27FC236}">
                <a16:creationId xmlns:a16="http://schemas.microsoft.com/office/drawing/2014/main" id="{13C841EA-0F07-4095-9A38-1467F2FBA96C}"/>
              </a:ext>
            </a:extLst>
          </p:cNvPr>
          <p:cNvPicPr>
            <a:picLocks noChangeAspect="1"/>
          </p:cNvPicPr>
          <p:nvPr/>
        </p:nvPicPr>
        <p:blipFill>
          <a:blip r:embed="rId2"/>
          <a:stretch>
            <a:fillRect/>
          </a:stretch>
        </p:blipFill>
        <p:spPr>
          <a:xfrm>
            <a:off x="14943221" y="5597847"/>
            <a:ext cx="7905275" cy="7550192"/>
          </a:xfrm>
          <a:prstGeom prst="rect">
            <a:avLst/>
          </a:prstGeom>
        </p:spPr>
      </p:pic>
    </p:spTree>
    <p:extLst>
      <p:ext uri="{BB962C8B-B14F-4D97-AF65-F5344CB8AC3E}">
        <p14:creationId xmlns:p14="http://schemas.microsoft.com/office/powerpoint/2010/main" val="3765575897"/>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Submetendo um trabalho para revisão:</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Um </a:t>
            </a:r>
            <a:r>
              <a:rPr lang="pt-BR" b="1" dirty="0" err="1">
                <a:cs typeface="Courier New" panose="02070309020205020404" pitchFamily="49" charset="0"/>
              </a:rPr>
              <a:t>pull</a:t>
            </a:r>
            <a:r>
              <a:rPr lang="pt-BR" b="1" dirty="0">
                <a:cs typeface="Courier New" panose="02070309020205020404" pitchFamily="49" charset="0"/>
              </a:rPr>
              <a:t> </a:t>
            </a:r>
            <a:r>
              <a:rPr lang="pt-BR" b="1" dirty="0" err="1">
                <a:cs typeface="Courier New" panose="02070309020205020404" pitchFamily="49" charset="0"/>
              </a:rPr>
              <a:t>request</a:t>
            </a:r>
            <a:r>
              <a:rPr lang="pt-BR" dirty="0">
                <a:cs typeface="Courier New" panose="02070309020205020404" pitchFamily="49" charset="0"/>
              </a:rPr>
              <a:t> é o ato de submeter para aprovação as alterações ou inserções de código de um ou mais arquivos. A pessoa que abre um </a:t>
            </a:r>
            <a:r>
              <a:rPr lang="pt-BR" b="1" dirty="0" err="1">
                <a:cs typeface="Courier New" panose="02070309020205020404" pitchFamily="49" charset="0"/>
              </a:rPr>
              <a:t>pull</a:t>
            </a:r>
            <a:r>
              <a:rPr lang="pt-BR" b="1" dirty="0">
                <a:cs typeface="Courier New" panose="02070309020205020404" pitchFamily="49" charset="0"/>
              </a:rPr>
              <a:t> </a:t>
            </a:r>
            <a:r>
              <a:rPr lang="pt-BR" b="1" dirty="0" err="1">
                <a:cs typeface="Courier New" panose="02070309020205020404" pitchFamily="49" charset="0"/>
              </a:rPr>
              <a:t>request</a:t>
            </a:r>
            <a:r>
              <a:rPr lang="pt-BR" dirty="0">
                <a:cs typeface="Courier New" panose="02070309020205020404" pitchFamily="49" charset="0"/>
              </a:rPr>
              <a:t> sinaliza que gostaria de uma aprovação do conteúdo antes de ele ser, de fato, incorporado ao repositório;</a:t>
            </a:r>
          </a:p>
          <a:p>
            <a:pPr marL="1377950" lvl="1" indent="-742950">
              <a:buSzPct val="100000"/>
              <a:buFont typeface="Arial" panose="020B0604020202020204" pitchFamily="34" charset="0"/>
              <a:buChar char="•"/>
            </a:pPr>
            <a:r>
              <a:rPr lang="pt-BR" dirty="0">
                <a:cs typeface="Courier New" panose="02070309020205020404" pitchFamily="49" charset="0"/>
              </a:rPr>
              <a:t>No repositório desejado, clique na pasta em que você deseja incluir ou atualizar os arquivos;</a:t>
            </a:r>
          </a:p>
          <a:p>
            <a:pPr marL="1377950" lvl="1" indent="-742950">
              <a:buSzPct val="100000"/>
              <a:buFont typeface="Arial" panose="020B0604020202020204" pitchFamily="34" charset="0"/>
              <a:buChar char="•"/>
            </a:pPr>
            <a:r>
              <a:rPr lang="pt-BR" dirty="0">
                <a:cs typeface="Courier New" panose="02070309020205020404" pitchFamily="49" charset="0"/>
              </a:rPr>
              <a:t>Clique em </a:t>
            </a:r>
            <a:r>
              <a:rPr lang="pt-BR" b="1" dirty="0">
                <a:cs typeface="Courier New" panose="02070309020205020404" pitchFamily="49" charset="0"/>
              </a:rPr>
              <a:t>Upload files</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Arraste para a tela o(s) arquivo(s) com a sua atualização, e na descrição explique o que está sendo feito. Em seguida, clique em </a:t>
            </a:r>
            <a:r>
              <a:rPr lang="pt-BR" b="1" dirty="0" err="1">
                <a:cs typeface="Courier New" panose="02070309020205020404" pitchFamily="49" charset="0"/>
              </a:rPr>
              <a:t>Commit</a:t>
            </a:r>
            <a:r>
              <a:rPr lang="pt-BR" b="1" dirty="0">
                <a:cs typeface="Courier New" panose="02070309020205020404" pitchFamily="49" charset="0"/>
              </a:rPr>
              <a:t> </a:t>
            </a:r>
            <a:r>
              <a:rPr lang="pt-BR" b="1" dirty="0" err="1">
                <a:cs typeface="Courier New" panose="02070309020205020404" pitchFamily="49" charset="0"/>
              </a:rPr>
              <a:t>changes</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Na nova janela, insira um comentário e depois clique em </a:t>
            </a:r>
            <a:r>
              <a:rPr lang="pt-BR" b="1" dirty="0" err="1">
                <a:cs typeface="Courier New" panose="02070309020205020404" pitchFamily="49" charset="0"/>
              </a:rPr>
              <a:t>Create</a:t>
            </a:r>
            <a:r>
              <a:rPr lang="pt-BR" b="1" dirty="0">
                <a:cs typeface="Courier New" panose="02070309020205020404" pitchFamily="49" charset="0"/>
              </a:rPr>
              <a:t> </a:t>
            </a:r>
            <a:r>
              <a:rPr lang="pt-BR" b="1" dirty="0" err="1">
                <a:cs typeface="Courier New" panose="02070309020205020404" pitchFamily="49" charset="0"/>
              </a:rPr>
              <a:t>pull</a:t>
            </a:r>
            <a:r>
              <a:rPr lang="pt-BR" b="1" dirty="0">
                <a:cs typeface="Courier New" panose="02070309020205020404" pitchFamily="49" charset="0"/>
              </a:rPr>
              <a:t> </a:t>
            </a:r>
            <a:r>
              <a:rPr lang="pt-BR" b="1" dirty="0" err="1">
                <a:cs typeface="Courier New" panose="02070309020205020404" pitchFamily="49" charset="0"/>
              </a:rPr>
              <a:t>request</a:t>
            </a:r>
            <a:r>
              <a:rPr lang="pt-BR"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51</a:t>
            </a:fld>
            <a:endParaRPr lang="pt-BR"/>
          </a:p>
        </p:txBody>
      </p:sp>
    </p:spTree>
    <p:extLst>
      <p:ext uri="{BB962C8B-B14F-4D97-AF65-F5344CB8AC3E}">
        <p14:creationId xmlns:p14="http://schemas.microsoft.com/office/powerpoint/2010/main" val="3088471668"/>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Alguns comandos do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Apesar do </a:t>
            </a:r>
            <a:r>
              <a:rPr lang="pt-BR" dirty="0" err="1">
                <a:cs typeface="Courier New" panose="02070309020205020404" pitchFamily="49" charset="0"/>
              </a:rPr>
              <a:t>Github</a:t>
            </a:r>
            <a:r>
              <a:rPr lang="pt-BR" dirty="0">
                <a:cs typeface="Courier New" panose="02070309020205020404" pitchFamily="49" charset="0"/>
              </a:rPr>
              <a:t> fornecer recursos para operar com Git direto pelo navegador, esses recursos são limitados. Por exemplo, fazer checkout de um novo </a:t>
            </a:r>
            <a:r>
              <a:rPr lang="pt-BR" dirty="0" err="1">
                <a:cs typeface="Courier New" panose="02070309020205020404" pitchFamily="49" charset="0"/>
              </a:rPr>
              <a:t>branch</a:t>
            </a:r>
            <a:r>
              <a:rPr lang="pt-BR" dirty="0">
                <a:cs typeface="Courier New" panose="02070309020205020404" pitchFamily="49" charset="0"/>
              </a:rPr>
              <a:t> apenas pelo navegador pode ser bem complicado.</a:t>
            </a:r>
          </a:p>
          <a:p>
            <a:pPr marL="742950" indent="-742950">
              <a:buSzPct val="100000"/>
              <a:buFont typeface="Arial" panose="020B0604020202020204" pitchFamily="34" charset="0"/>
              <a:buChar char="•"/>
            </a:pPr>
            <a:r>
              <a:rPr lang="pt-BR" dirty="0">
                <a:cs typeface="Courier New" panose="02070309020205020404" pitchFamily="49" charset="0"/>
              </a:rPr>
              <a:t>Uma forma mais usual de se usar o Git é através de programas específicos para o computador.</a:t>
            </a:r>
          </a:p>
          <a:p>
            <a:pPr marL="742950" indent="-742950">
              <a:buSzPct val="100000"/>
              <a:buFont typeface="Arial" panose="020B0604020202020204" pitchFamily="34" charset="0"/>
              <a:buChar char="•"/>
            </a:pPr>
            <a:r>
              <a:rPr lang="pt-BR" dirty="0">
                <a:cs typeface="Courier New" panose="02070309020205020404" pitchFamily="49" charset="0"/>
              </a:rPr>
              <a:t>É bem comum utilizar os comandos do Git por linha de comando, porém existem bons programas para uso do Git através de uma interface gráfica, como o </a:t>
            </a:r>
            <a:r>
              <a:rPr lang="pt-BR" dirty="0">
                <a:cs typeface="Courier New" panose="02070309020205020404" pitchFamily="49" charset="0"/>
                <a:hlinkClick r:id="rId2"/>
              </a:rPr>
              <a:t>Sourcetree</a:t>
            </a:r>
            <a:r>
              <a:rPr lang="pt-BR" dirty="0">
                <a:cs typeface="Courier New" panose="02070309020205020404" pitchFamily="49" charset="0"/>
              </a:rPr>
              <a:t>.</a:t>
            </a:r>
          </a:p>
          <a:p>
            <a:pPr marL="742950" indent="-742950">
              <a:buSzPct val="100000"/>
              <a:buFont typeface="Arial" panose="020B0604020202020204" pitchFamily="34" charset="0"/>
              <a:buChar char="•"/>
            </a:pPr>
            <a:r>
              <a:rPr lang="pt-BR" dirty="0">
                <a:cs typeface="Courier New" panose="02070309020205020404" pitchFamily="49" charset="0"/>
              </a:rPr>
              <a:t>No slide a seguir serão apresentados alguns comandos comuns para o uso do Git pela linha de comando. Eles podem ser executados pelo Git </a:t>
            </a:r>
            <a:r>
              <a:rPr lang="pt-BR" dirty="0" err="1">
                <a:cs typeface="Courier New" panose="02070309020205020404" pitchFamily="49" charset="0"/>
              </a:rPr>
              <a:t>Bash</a:t>
            </a:r>
            <a:r>
              <a:rPr lang="pt-BR" dirty="0">
                <a:cs typeface="Courier New" panose="02070309020205020404" pitchFamily="49" charset="0"/>
              </a:rPr>
              <a:t> (programa instalado junto com o Git), ou pelo terminal.</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52</a:t>
            </a:fld>
            <a:endParaRPr lang="pt-BR"/>
          </a:p>
        </p:txBody>
      </p:sp>
    </p:spTree>
    <p:extLst>
      <p:ext uri="{BB962C8B-B14F-4D97-AF65-F5344CB8AC3E}">
        <p14:creationId xmlns:p14="http://schemas.microsoft.com/office/powerpoint/2010/main" val="2482507329"/>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Alguns comandos do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Uma observação, para facilitar as operações, é trabalhar sempre na raiz do repositório.</a:t>
            </a:r>
          </a:p>
          <a:p>
            <a:pPr marL="742950" indent="-742950">
              <a:buSzPct val="100000"/>
              <a:buFont typeface="Arial" panose="020B0604020202020204" pitchFamily="34" charset="0"/>
              <a:buChar char="•"/>
            </a:pPr>
            <a:r>
              <a:rPr lang="pt-BR" dirty="0">
                <a:cs typeface="Courier New" panose="02070309020205020404" pitchFamily="49" charset="0"/>
              </a:rPr>
              <a:t>Com o terminal na raiz do repositório, insira os seguintes comandos para obter os efeitos apresentados: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53</a:t>
            </a:fld>
            <a:endParaRPr lang="pt-BR"/>
          </a:p>
        </p:txBody>
      </p:sp>
      <p:graphicFrame>
        <p:nvGraphicFramePr>
          <p:cNvPr id="2" name="Tabela 2">
            <a:extLst>
              <a:ext uri="{FF2B5EF4-FFF2-40B4-BE49-F238E27FC236}">
                <a16:creationId xmlns:a16="http://schemas.microsoft.com/office/drawing/2014/main" id="{173D1415-0AAC-457C-B861-42DFD234B8DA}"/>
              </a:ext>
            </a:extLst>
          </p:cNvPr>
          <p:cNvGraphicFramePr>
            <a:graphicFrameLocks noGrp="1"/>
          </p:cNvGraphicFramePr>
          <p:nvPr/>
        </p:nvGraphicFramePr>
        <p:xfrm>
          <a:off x="1477108" y="5833794"/>
          <a:ext cx="21429784" cy="7315200"/>
        </p:xfrm>
        <a:graphic>
          <a:graphicData uri="http://schemas.openxmlformats.org/drawingml/2006/table">
            <a:tbl>
              <a:tblPr firstRow="1" bandRow="1">
                <a:tableStyleId>{073A0DAA-6AF3-43AB-8588-CEC1D06C72B9}</a:tableStyleId>
              </a:tblPr>
              <a:tblGrid>
                <a:gridCol w="4994030">
                  <a:extLst>
                    <a:ext uri="{9D8B030D-6E8A-4147-A177-3AD203B41FA5}">
                      <a16:colId xmlns:a16="http://schemas.microsoft.com/office/drawing/2014/main" val="3685747779"/>
                    </a:ext>
                  </a:extLst>
                </a:gridCol>
                <a:gridCol w="16435754">
                  <a:extLst>
                    <a:ext uri="{9D8B030D-6E8A-4147-A177-3AD203B41FA5}">
                      <a16:colId xmlns:a16="http://schemas.microsoft.com/office/drawing/2014/main" val="3818112613"/>
                    </a:ext>
                  </a:extLst>
                </a:gridCol>
              </a:tblGrid>
              <a:tr h="370840">
                <a:tc>
                  <a:txBody>
                    <a:bodyPr/>
                    <a:lstStyle/>
                    <a:p>
                      <a:r>
                        <a:rPr lang="pt-BR" dirty="0"/>
                        <a:t>Comando</a:t>
                      </a:r>
                    </a:p>
                  </a:txBody>
                  <a:tcPr/>
                </a:tc>
                <a:tc>
                  <a:txBody>
                    <a:bodyPr/>
                    <a:lstStyle/>
                    <a:p>
                      <a:r>
                        <a:rPr lang="pt-BR" dirty="0"/>
                        <a:t>Efeito</a:t>
                      </a:r>
                    </a:p>
                  </a:txBody>
                  <a:tcPr/>
                </a:tc>
                <a:extLst>
                  <a:ext uri="{0D108BD9-81ED-4DB2-BD59-A6C34878D82A}">
                    <a16:rowId xmlns:a16="http://schemas.microsoft.com/office/drawing/2014/main" val="55444721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init</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Inicia um repositório Git no diretório em questão</a:t>
                      </a:r>
                    </a:p>
                  </a:txBody>
                  <a:tcPr/>
                </a:tc>
                <a:extLst>
                  <a:ext uri="{0D108BD9-81ED-4DB2-BD59-A6C34878D82A}">
                    <a16:rowId xmlns:a16="http://schemas.microsoft.com/office/drawing/2014/main" val="308644739"/>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status</a:t>
                      </a:r>
                    </a:p>
                  </a:txBody>
                  <a:tcPr/>
                </a:tc>
                <a:tc>
                  <a:txBody>
                    <a:bodyPr/>
                    <a:lstStyle/>
                    <a:p>
                      <a:pPr algn="l"/>
                      <a:r>
                        <a:rPr lang="pt-BR" dirty="0"/>
                        <a:t>Indica os status de arquivos modificados, adicionados ou removidos, além de arquivos preparados (</a:t>
                      </a:r>
                      <a:r>
                        <a:rPr lang="pt-BR" dirty="0" err="1"/>
                        <a:t>staged</a:t>
                      </a:r>
                      <a:r>
                        <a:rPr lang="pt-BR" dirty="0"/>
                        <a:t>)</a:t>
                      </a:r>
                    </a:p>
                  </a:txBody>
                  <a:tcPr/>
                </a:tc>
                <a:extLst>
                  <a:ext uri="{0D108BD9-81ED-4DB2-BD59-A6C34878D82A}">
                    <a16:rowId xmlns:a16="http://schemas.microsoft.com/office/drawing/2014/main" val="2381739389"/>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add</a:t>
                      </a:r>
                      <a:r>
                        <a:rPr lang="pt-BR" sz="2400" dirty="0">
                          <a:latin typeface="Verdana" panose="020B0604030504040204" pitchFamily="34" charset="0"/>
                          <a:ea typeface="Verdana" panose="020B0604030504040204" pitchFamily="34" charset="0"/>
                        </a:rPr>
                        <a:t> &lt;arquivo&gt;</a:t>
                      </a:r>
                    </a:p>
                  </a:txBody>
                  <a:tcPr/>
                </a:tc>
                <a:tc>
                  <a:txBody>
                    <a:bodyPr/>
                    <a:lstStyle/>
                    <a:p>
                      <a:pPr algn="l"/>
                      <a:r>
                        <a:rPr lang="pt-BR" dirty="0"/>
                        <a:t>Prepara o arquivo mencionado</a:t>
                      </a:r>
                    </a:p>
                  </a:txBody>
                  <a:tcPr/>
                </a:tc>
                <a:extLst>
                  <a:ext uri="{0D108BD9-81ED-4DB2-BD59-A6C34878D82A}">
                    <a16:rowId xmlns:a16="http://schemas.microsoft.com/office/drawing/2014/main" val="105325419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add</a:t>
                      </a:r>
                      <a:r>
                        <a:rPr lang="pt-BR" sz="2400" dirty="0">
                          <a:latin typeface="Verdana" panose="020B0604030504040204" pitchFamily="34" charset="0"/>
                          <a:ea typeface="Verdana" panose="020B0604030504040204" pitchFamily="34" charset="0"/>
                        </a:rPr>
                        <a:t> –u</a:t>
                      </a:r>
                    </a:p>
                  </a:txBody>
                  <a:tcPr/>
                </a:tc>
                <a:tc>
                  <a:txBody>
                    <a:bodyPr/>
                    <a:lstStyle/>
                    <a:p>
                      <a:pPr algn="l"/>
                      <a:r>
                        <a:rPr lang="pt-BR" dirty="0"/>
                        <a:t>Prepara todos os arquivos modificados (porém não faz nada com arquivos novos)</a:t>
                      </a:r>
                    </a:p>
                  </a:txBody>
                  <a:tcPr/>
                </a:tc>
                <a:extLst>
                  <a:ext uri="{0D108BD9-81ED-4DB2-BD59-A6C34878D82A}">
                    <a16:rowId xmlns:a16="http://schemas.microsoft.com/office/drawing/2014/main" val="1192622206"/>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add</a:t>
                      </a:r>
                      <a:r>
                        <a:rPr lang="pt-BR" sz="2400" dirty="0">
                          <a:latin typeface="Verdana" panose="020B0604030504040204" pitchFamily="34" charset="0"/>
                          <a:ea typeface="Verdana" panose="020B0604030504040204" pitchFamily="34" charset="0"/>
                        </a:rPr>
                        <a:t> .</a:t>
                      </a:r>
                    </a:p>
                  </a:txBody>
                  <a:tcPr/>
                </a:tc>
                <a:tc>
                  <a:txBody>
                    <a:bodyPr/>
                    <a:lstStyle/>
                    <a:p>
                      <a:pPr algn="l"/>
                      <a:r>
                        <a:rPr lang="pt-BR" dirty="0"/>
                        <a:t>Prepara todos os arquivos (incluindo arquivos novos)</a:t>
                      </a:r>
                    </a:p>
                  </a:txBody>
                  <a:tcPr/>
                </a:tc>
                <a:extLst>
                  <a:ext uri="{0D108BD9-81ED-4DB2-BD59-A6C34878D82A}">
                    <a16:rowId xmlns:a16="http://schemas.microsoft.com/office/drawing/2014/main" val="288052398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commit</a:t>
                      </a:r>
                      <a:r>
                        <a:rPr lang="pt-BR" sz="2400" dirty="0">
                          <a:latin typeface="Verdana" panose="020B0604030504040204" pitchFamily="34" charset="0"/>
                          <a:ea typeface="Verdana" panose="020B0604030504040204" pitchFamily="34" charset="0"/>
                        </a:rPr>
                        <a:t> -m “Mensagem”</a:t>
                      </a:r>
                    </a:p>
                  </a:txBody>
                  <a:tcPr/>
                </a:tc>
                <a:tc>
                  <a:txBody>
                    <a:bodyPr/>
                    <a:lstStyle/>
                    <a:p>
                      <a:pPr algn="l"/>
                      <a:r>
                        <a:rPr lang="pt-BR" dirty="0"/>
                        <a:t>Faz um </a:t>
                      </a:r>
                      <a:r>
                        <a:rPr lang="pt-BR" dirty="0" err="1"/>
                        <a:t>commit</a:t>
                      </a:r>
                      <a:r>
                        <a:rPr lang="pt-BR" dirty="0"/>
                        <a:t> dos arquivos preparados, incluindo a mensagem de </a:t>
                      </a:r>
                      <a:r>
                        <a:rPr lang="pt-BR" dirty="0" err="1"/>
                        <a:t>commit</a:t>
                      </a:r>
                      <a:r>
                        <a:rPr lang="pt-BR" dirty="0"/>
                        <a:t> definida</a:t>
                      </a:r>
                    </a:p>
                  </a:txBody>
                  <a:tcPr/>
                </a:tc>
                <a:extLst>
                  <a:ext uri="{0D108BD9-81ED-4DB2-BD59-A6C34878D82A}">
                    <a16:rowId xmlns:a16="http://schemas.microsoft.com/office/drawing/2014/main" val="72022876"/>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restore</a:t>
                      </a:r>
                      <a:r>
                        <a:rPr lang="pt-BR" sz="2400" dirty="0">
                          <a:latin typeface="Verdana" panose="020B0604030504040204" pitchFamily="34" charset="0"/>
                          <a:ea typeface="Verdana" panose="020B0604030504040204" pitchFamily="34" charset="0"/>
                        </a:rPr>
                        <a:t> &lt;arquivo&gt;</a:t>
                      </a:r>
                    </a:p>
                  </a:txBody>
                  <a:tcPr/>
                </a:tc>
                <a:tc>
                  <a:txBody>
                    <a:bodyPr/>
                    <a:lstStyle/>
                    <a:p>
                      <a:pPr algn="l"/>
                      <a:r>
                        <a:rPr lang="pt-BR" dirty="0"/>
                        <a:t>Desfaz modificações do arquivo que não foi preparado</a:t>
                      </a:r>
                    </a:p>
                  </a:txBody>
                  <a:tcPr/>
                </a:tc>
                <a:extLst>
                  <a:ext uri="{0D108BD9-81ED-4DB2-BD59-A6C34878D82A}">
                    <a16:rowId xmlns:a16="http://schemas.microsoft.com/office/drawing/2014/main" val="2584676101"/>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restore</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staged</a:t>
                      </a:r>
                      <a:r>
                        <a:rPr lang="pt-BR" sz="2400" dirty="0">
                          <a:latin typeface="Verdana" panose="020B0604030504040204" pitchFamily="34" charset="0"/>
                          <a:ea typeface="Verdana" panose="020B0604030504040204" pitchFamily="34" charset="0"/>
                        </a:rPr>
                        <a:t> &lt;arquivo&gt;</a:t>
                      </a:r>
                    </a:p>
                  </a:txBody>
                  <a:tcPr/>
                </a:tc>
                <a:tc>
                  <a:txBody>
                    <a:bodyPr/>
                    <a:lstStyle/>
                    <a:p>
                      <a:pPr algn="l"/>
                      <a:r>
                        <a:rPr lang="pt-BR" dirty="0"/>
                        <a:t>Desfaz a preparação do arquivo (porém mantém modificações)</a:t>
                      </a:r>
                    </a:p>
                  </a:txBody>
                  <a:tcPr/>
                </a:tc>
                <a:extLst>
                  <a:ext uri="{0D108BD9-81ED-4DB2-BD59-A6C34878D82A}">
                    <a16:rowId xmlns:a16="http://schemas.microsoft.com/office/drawing/2014/main" val="3951894800"/>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pull</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No </a:t>
                      </a:r>
                      <a:r>
                        <a:rPr lang="pt-BR" dirty="0" err="1"/>
                        <a:t>branch</a:t>
                      </a:r>
                      <a:r>
                        <a:rPr lang="pt-BR" dirty="0"/>
                        <a:t> escolhido, atualiza as informações com o repositório remoto</a:t>
                      </a:r>
                    </a:p>
                  </a:txBody>
                  <a:tcPr/>
                </a:tc>
                <a:extLst>
                  <a:ext uri="{0D108BD9-81ED-4DB2-BD59-A6C34878D82A}">
                    <a16:rowId xmlns:a16="http://schemas.microsoft.com/office/drawing/2014/main" val="177369198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branch</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Lista todos os </a:t>
                      </a:r>
                      <a:r>
                        <a:rPr lang="pt-BR" dirty="0" err="1"/>
                        <a:t>branches</a:t>
                      </a:r>
                      <a:r>
                        <a:rPr lang="pt-BR" dirty="0"/>
                        <a:t> armazenados localmente</a:t>
                      </a:r>
                    </a:p>
                  </a:txBody>
                  <a:tcPr/>
                </a:tc>
                <a:extLst>
                  <a:ext uri="{0D108BD9-81ED-4DB2-BD59-A6C34878D82A}">
                    <a16:rowId xmlns:a16="http://schemas.microsoft.com/office/drawing/2014/main" val="391866469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 --show-</a:t>
                      </a:r>
                      <a:r>
                        <a:rPr lang="pt-BR" sz="2400" dirty="0" err="1">
                          <a:latin typeface="Verdana" panose="020B0604030504040204" pitchFamily="34" charset="0"/>
                          <a:ea typeface="Verdana" panose="020B0604030504040204" pitchFamily="34" charset="0"/>
                        </a:rPr>
                        <a:t>current</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Lista o </a:t>
                      </a:r>
                      <a:r>
                        <a:rPr lang="pt-BR" dirty="0" err="1"/>
                        <a:t>branch</a:t>
                      </a:r>
                      <a:r>
                        <a:rPr lang="pt-BR" dirty="0"/>
                        <a:t> atual</a:t>
                      </a:r>
                    </a:p>
                  </a:txBody>
                  <a:tcPr/>
                </a:tc>
                <a:extLst>
                  <a:ext uri="{0D108BD9-81ED-4DB2-BD59-A6C34878D82A}">
                    <a16:rowId xmlns:a16="http://schemas.microsoft.com/office/drawing/2014/main" val="1216212315"/>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 -m &lt;</a:t>
                      </a:r>
                      <a:r>
                        <a:rPr lang="pt-BR" sz="2400" dirty="0" err="1">
                          <a:latin typeface="Verdana" panose="020B0604030504040204" pitchFamily="34" charset="0"/>
                          <a:ea typeface="Verdana" panose="020B0604030504040204" pitchFamily="34" charset="0"/>
                        </a:rPr>
                        <a:t>novo_nome</a:t>
                      </a:r>
                      <a:r>
                        <a:rPr lang="pt-BR" sz="2400" dirty="0">
                          <a:latin typeface="Verdana" panose="020B0604030504040204" pitchFamily="34" charset="0"/>
                          <a:ea typeface="Verdana" panose="020B0604030504040204" pitchFamily="34" charset="0"/>
                        </a:rPr>
                        <a:t>&gt;</a:t>
                      </a:r>
                    </a:p>
                  </a:txBody>
                  <a:tcPr/>
                </a:tc>
                <a:tc>
                  <a:txBody>
                    <a:bodyPr/>
                    <a:lstStyle/>
                    <a:p>
                      <a:pPr algn="l"/>
                      <a:r>
                        <a:rPr lang="pt-BR" dirty="0"/>
                        <a:t>Renomeia o </a:t>
                      </a:r>
                      <a:r>
                        <a:rPr lang="pt-BR" dirty="0" err="1"/>
                        <a:t>branch</a:t>
                      </a:r>
                      <a:r>
                        <a:rPr lang="pt-BR" dirty="0"/>
                        <a:t> atual (cuidado ao fazer isso para </a:t>
                      </a:r>
                      <a:r>
                        <a:rPr lang="pt-BR" dirty="0" err="1"/>
                        <a:t>branches</a:t>
                      </a:r>
                      <a:r>
                        <a:rPr lang="pt-BR" dirty="0"/>
                        <a:t> que já estão no repositório remoto!)</a:t>
                      </a:r>
                    </a:p>
                  </a:txBody>
                  <a:tcPr/>
                </a:tc>
                <a:extLst>
                  <a:ext uri="{0D108BD9-81ED-4DB2-BD59-A6C34878D82A}">
                    <a16:rowId xmlns:a16="http://schemas.microsoft.com/office/drawing/2014/main" val="1785331226"/>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checkout &lt;</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&gt;</a:t>
                      </a:r>
                    </a:p>
                  </a:txBody>
                  <a:tcPr/>
                </a:tc>
                <a:tc>
                  <a:txBody>
                    <a:bodyPr/>
                    <a:lstStyle/>
                    <a:p>
                      <a:pPr algn="l"/>
                      <a:r>
                        <a:rPr lang="pt-BR" dirty="0"/>
                        <a:t>Dá checkout no </a:t>
                      </a:r>
                      <a:r>
                        <a:rPr lang="pt-BR" dirty="0" err="1"/>
                        <a:t>branch</a:t>
                      </a:r>
                      <a:r>
                        <a:rPr lang="pt-BR" dirty="0"/>
                        <a:t> mencionado</a:t>
                      </a:r>
                    </a:p>
                  </a:txBody>
                  <a:tcPr/>
                </a:tc>
                <a:extLst>
                  <a:ext uri="{0D108BD9-81ED-4DB2-BD59-A6C34878D82A}">
                    <a16:rowId xmlns:a16="http://schemas.microsoft.com/office/drawing/2014/main" val="712484793"/>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checkout -b &lt;</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&gt;</a:t>
                      </a:r>
                    </a:p>
                  </a:txBody>
                  <a:tcPr/>
                </a:tc>
                <a:tc>
                  <a:txBody>
                    <a:bodyPr/>
                    <a:lstStyle/>
                    <a:p>
                      <a:pPr algn="l"/>
                      <a:r>
                        <a:rPr lang="pt-BR" dirty="0"/>
                        <a:t>Cria um novo </a:t>
                      </a:r>
                      <a:r>
                        <a:rPr lang="pt-BR" dirty="0" err="1"/>
                        <a:t>branch</a:t>
                      </a:r>
                      <a:r>
                        <a:rPr lang="pt-BR" dirty="0"/>
                        <a:t>, com o nome mencionado, e dá checkout nele</a:t>
                      </a:r>
                    </a:p>
                  </a:txBody>
                  <a:tcPr/>
                </a:tc>
                <a:extLst>
                  <a:ext uri="{0D108BD9-81ED-4DB2-BD59-A6C34878D82A}">
                    <a16:rowId xmlns:a16="http://schemas.microsoft.com/office/drawing/2014/main" val="3103913985"/>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push</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Envia os </a:t>
                      </a:r>
                      <a:r>
                        <a:rPr lang="pt-BR" dirty="0" err="1"/>
                        <a:t>commits</a:t>
                      </a:r>
                      <a:r>
                        <a:rPr lang="pt-BR" dirty="0"/>
                        <a:t> realizados localmente para o </a:t>
                      </a:r>
                      <a:r>
                        <a:rPr lang="pt-BR" dirty="0" err="1"/>
                        <a:t>branch</a:t>
                      </a:r>
                      <a:r>
                        <a:rPr lang="pt-BR" dirty="0"/>
                        <a:t> remoto</a:t>
                      </a:r>
                    </a:p>
                  </a:txBody>
                  <a:tcPr/>
                </a:tc>
                <a:extLst>
                  <a:ext uri="{0D108BD9-81ED-4DB2-BD59-A6C34878D82A}">
                    <a16:rowId xmlns:a16="http://schemas.microsoft.com/office/drawing/2014/main" val="3241138896"/>
                  </a:ext>
                </a:extLst>
              </a:tr>
            </a:tbl>
          </a:graphicData>
        </a:graphic>
      </p:graphicFrame>
    </p:spTree>
    <p:extLst>
      <p:ext uri="{BB962C8B-B14F-4D97-AF65-F5344CB8AC3E}">
        <p14:creationId xmlns:p14="http://schemas.microsoft.com/office/powerpoint/2010/main" val="3182358404"/>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Uma boa forma de manter o seu portfólio sempre atualizado é com uma página pessoal, na qual você inclui seu currículo, projetos realizados, trabalhos, interesses pessoais e profissionais, e outras informações que achar pertinente.</a:t>
            </a:r>
          </a:p>
          <a:p>
            <a:pPr marL="742950" indent="-742950">
              <a:buSzPct val="100000"/>
              <a:buFont typeface="Arial" panose="020B0604020202020204" pitchFamily="34" charset="0"/>
              <a:buChar char="•"/>
            </a:pPr>
            <a:r>
              <a:rPr lang="pt-BR" dirty="0">
                <a:cs typeface="Courier New" panose="02070309020205020404" pitchFamily="49" charset="0"/>
              </a:rPr>
              <a:t>O </a:t>
            </a:r>
            <a:r>
              <a:rPr lang="pt-BR" dirty="0" err="1">
                <a:cs typeface="Courier New" panose="02070309020205020404" pitchFamily="49" charset="0"/>
              </a:rPr>
              <a:t>Github</a:t>
            </a:r>
            <a:r>
              <a:rPr lang="pt-BR" dirty="0">
                <a:cs typeface="Courier New" panose="02070309020205020404" pitchFamily="49" charset="0"/>
              </a:rPr>
              <a:t> possui uma forma muito simples de se criar um repositório que também serve como página pessoal.</a:t>
            </a:r>
          </a:p>
          <a:p>
            <a:pPr marL="742950" indent="-742950">
              <a:buSzPct val="100000"/>
              <a:buFont typeface="Arial" panose="020B0604020202020204" pitchFamily="34" charset="0"/>
              <a:buChar char="•"/>
            </a:pPr>
            <a:r>
              <a:rPr lang="pt-BR" dirty="0">
                <a:cs typeface="Courier New" panose="02070309020205020404" pitchFamily="49" charset="0"/>
              </a:rPr>
              <a:t>Para isso, crie um repositório normal, vá na página desse repositório e clique em “Settings”.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54</a:t>
            </a:fld>
            <a:endParaRPr lang="pt-BR"/>
          </a:p>
        </p:txBody>
      </p:sp>
      <p:pic>
        <p:nvPicPr>
          <p:cNvPr id="6" name="Imagem 5">
            <a:extLst>
              <a:ext uri="{FF2B5EF4-FFF2-40B4-BE49-F238E27FC236}">
                <a16:creationId xmlns:a16="http://schemas.microsoft.com/office/drawing/2014/main" id="{9177E6F8-4DB5-4CFE-BB11-D22CA2EAE358}"/>
              </a:ext>
            </a:extLst>
          </p:cNvPr>
          <p:cNvPicPr>
            <a:picLocks noChangeAspect="1"/>
          </p:cNvPicPr>
          <p:nvPr/>
        </p:nvPicPr>
        <p:blipFill>
          <a:blip r:embed="rId2"/>
          <a:stretch>
            <a:fillRect/>
          </a:stretch>
        </p:blipFill>
        <p:spPr>
          <a:xfrm>
            <a:off x="4080079" y="8088922"/>
            <a:ext cx="16223842" cy="3259018"/>
          </a:xfrm>
          <a:prstGeom prst="rect">
            <a:avLst/>
          </a:prstGeom>
        </p:spPr>
      </p:pic>
      <p:sp>
        <p:nvSpPr>
          <p:cNvPr id="8" name="Retângulo 7">
            <a:extLst>
              <a:ext uri="{FF2B5EF4-FFF2-40B4-BE49-F238E27FC236}">
                <a16:creationId xmlns:a16="http://schemas.microsoft.com/office/drawing/2014/main" id="{78E21442-A2C5-4681-BF31-86717E166BE7}"/>
              </a:ext>
            </a:extLst>
          </p:cNvPr>
          <p:cNvSpPr/>
          <p:nvPr/>
        </p:nvSpPr>
        <p:spPr>
          <a:xfrm>
            <a:off x="17139138" y="7909253"/>
            <a:ext cx="1992924" cy="1187855"/>
          </a:xfrm>
          <a:prstGeom prst="rect">
            <a:avLst/>
          </a:prstGeom>
          <a:noFill/>
          <a:ln w="381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93801855"/>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Nas configurações, desça a página até encontrar a seção “GitHub </a:t>
            </a:r>
            <a:r>
              <a:rPr lang="pt-BR" dirty="0" err="1">
                <a:cs typeface="Courier New" panose="02070309020205020404" pitchFamily="49" charset="0"/>
              </a:rPr>
              <a:t>Pages</a:t>
            </a:r>
            <a:r>
              <a:rPr lang="pt-BR" dirty="0">
                <a:cs typeface="Courier New" panose="02070309020205020404" pitchFamily="49" charset="0"/>
              </a:rPr>
              <a:t>”.</a:t>
            </a: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r>
              <a:rPr lang="pt-BR" dirty="0">
                <a:cs typeface="Courier New" panose="02070309020205020404" pitchFamily="49" charset="0"/>
              </a:rPr>
              <a:t>No campo “</a:t>
            </a:r>
            <a:r>
              <a:rPr lang="pt-BR" dirty="0" err="1">
                <a:cs typeface="Courier New" panose="02070309020205020404" pitchFamily="49" charset="0"/>
              </a:rPr>
              <a:t>Source</a:t>
            </a:r>
            <a:r>
              <a:rPr lang="pt-BR" dirty="0">
                <a:cs typeface="Courier New" panose="02070309020205020404" pitchFamily="49" charset="0"/>
              </a:rPr>
              <a:t>”, indique o </a:t>
            </a:r>
            <a:r>
              <a:rPr lang="pt-BR" dirty="0" err="1">
                <a:cs typeface="Courier New" panose="02070309020205020404" pitchFamily="49" charset="0"/>
              </a:rPr>
              <a:t>branch</a:t>
            </a:r>
            <a:r>
              <a:rPr lang="pt-BR" dirty="0">
                <a:cs typeface="Courier New" panose="02070309020205020404" pitchFamily="49" charset="0"/>
              </a:rPr>
              <a:t> que você quer que seja a sua página principal (usualmente é o </a:t>
            </a:r>
            <a:r>
              <a:rPr lang="pt-BR" dirty="0" err="1">
                <a:cs typeface="Courier New" panose="02070309020205020404" pitchFamily="49" charset="0"/>
              </a:rPr>
              <a:t>branch</a:t>
            </a:r>
            <a:r>
              <a:rPr lang="pt-BR" dirty="0">
                <a:cs typeface="Courier New" panose="02070309020205020404" pitchFamily="49" charset="0"/>
              </a:rPr>
              <a:t> master). Se quiser, escolha um tema da lista de temas gratuitos disponíveis e, em seguida, clique em “</a:t>
            </a:r>
            <a:r>
              <a:rPr lang="pt-BR" dirty="0" err="1">
                <a:cs typeface="Courier New" panose="02070309020205020404" pitchFamily="49" charset="0"/>
              </a:rPr>
              <a:t>Save</a:t>
            </a:r>
            <a:r>
              <a:rPr lang="pt-BR"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55</a:t>
            </a:fld>
            <a:endParaRPr lang="pt-BR"/>
          </a:p>
        </p:txBody>
      </p:sp>
      <p:pic>
        <p:nvPicPr>
          <p:cNvPr id="3" name="Imagem 2">
            <a:extLst>
              <a:ext uri="{FF2B5EF4-FFF2-40B4-BE49-F238E27FC236}">
                <a16:creationId xmlns:a16="http://schemas.microsoft.com/office/drawing/2014/main" id="{F1C20BAB-16D1-429F-8E7E-B8046B4DC258}"/>
              </a:ext>
            </a:extLst>
          </p:cNvPr>
          <p:cNvPicPr>
            <a:picLocks noChangeAspect="1"/>
          </p:cNvPicPr>
          <p:nvPr/>
        </p:nvPicPr>
        <p:blipFill>
          <a:blip r:embed="rId2"/>
          <a:stretch>
            <a:fillRect/>
          </a:stretch>
        </p:blipFill>
        <p:spPr>
          <a:xfrm>
            <a:off x="6220684" y="3587262"/>
            <a:ext cx="11942632" cy="4103076"/>
          </a:xfrm>
          <a:prstGeom prst="rect">
            <a:avLst/>
          </a:prstGeom>
        </p:spPr>
      </p:pic>
    </p:spTree>
    <p:extLst>
      <p:ext uri="{BB962C8B-B14F-4D97-AF65-F5344CB8AC3E}">
        <p14:creationId xmlns:p14="http://schemas.microsoft.com/office/powerpoint/2010/main" val="1577905984"/>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 página terá uma atualização que mostrará a URL do site, além de incluir um campo no qual você pode inserir um domínio customizado, caso o tenha.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56</a:t>
            </a:fld>
            <a:endParaRPr lang="pt-BR"/>
          </a:p>
        </p:txBody>
      </p:sp>
      <p:pic>
        <p:nvPicPr>
          <p:cNvPr id="6" name="Imagem 5">
            <a:extLst>
              <a:ext uri="{FF2B5EF4-FFF2-40B4-BE49-F238E27FC236}">
                <a16:creationId xmlns:a16="http://schemas.microsoft.com/office/drawing/2014/main" id="{E2D8B422-4EAD-415C-8C68-AC2A9797B20E}"/>
              </a:ext>
            </a:extLst>
          </p:cNvPr>
          <p:cNvPicPr>
            <a:picLocks noChangeAspect="1"/>
          </p:cNvPicPr>
          <p:nvPr/>
        </p:nvPicPr>
        <p:blipFill>
          <a:blip r:embed="rId2"/>
          <a:stretch>
            <a:fillRect/>
          </a:stretch>
        </p:blipFill>
        <p:spPr>
          <a:xfrm>
            <a:off x="6138925" y="4335532"/>
            <a:ext cx="12106150" cy="6775938"/>
          </a:xfrm>
          <a:prstGeom prst="rect">
            <a:avLst/>
          </a:prstGeom>
        </p:spPr>
      </p:pic>
    </p:spTree>
    <p:extLst>
      <p:ext uri="{BB962C8B-B14F-4D97-AF65-F5344CB8AC3E}">
        <p14:creationId xmlns:p14="http://schemas.microsoft.com/office/powerpoint/2010/main" val="1646761123"/>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O site funciona como um repositório normal. Todas as páginas devem ser escritas em </a:t>
            </a:r>
            <a:r>
              <a:rPr lang="pt-BR" dirty="0" err="1">
                <a:cs typeface="Courier New" panose="02070309020205020404" pitchFamily="49" charset="0"/>
              </a:rPr>
              <a:t>Markdown</a:t>
            </a:r>
            <a:r>
              <a:rPr lang="pt-BR" dirty="0">
                <a:cs typeface="Courier New" panose="02070309020205020404" pitchFamily="49" charset="0"/>
              </a:rPr>
              <a:t>, que já vimos ao longo do curso.</a:t>
            </a: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r>
              <a:rPr lang="pt-BR" dirty="0">
                <a:cs typeface="Courier New" panose="02070309020205020404" pitchFamily="49" charset="0"/>
              </a:rPr>
              <a:t>O único arquivo exigido para o site é o </a:t>
            </a:r>
            <a:r>
              <a:rPr lang="pt-BR" b="1" dirty="0">
                <a:cs typeface="Courier New" panose="02070309020205020404" pitchFamily="49" charset="0"/>
              </a:rPr>
              <a:t>index.md</a:t>
            </a:r>
            <a:r>
              <a:rPr lang="pt-BR" dirty="0">
                <a:cs typeface="Courier New" panose="02070309020205020404" pitchFamily="49" charset="0"/>
              </a:rPr>
              <a:t>, que deve ficar na raiz do repositório. Novos arquivos e pastas podem ser criados se necessário, e a navegação é sempre relativa à raiz do repositório.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57</a:t>
            </a:fld>
            <a:endParaRPr lang="pt-BR"/>
          </a:p>
        </p:txBody>
      </p:sp>
      <p:pic>
        <p:nvPicPr>
          <p:cNvPr id="3" name="Imagem 2">
            <a:extLst>
              <a:ext uri="{FF2B5EF4-FFF2-40B4-BE49-F238E27FC236}">
                <a16:creationId xmlns:a16="http://schemas.microsoft.com/office/drawing/2014/main" id="{5E3283BE-4225-4141-8B5E-5B49637DB021}"/>
              </a:ext>
            </a:extLst>
          </p:cNvPr>
          <p:cNvPicPr>
            <a:picLocks noChangeAspect="1"/>
          </p:cNvPicPr>
          <p:nvPr/>
        </p:nvPicPr>
        <p:blipFill>
          <a:blip r:embed="rId2"/>
          <a:stretch>
            <a:fillRect/>
          </a:stretch>
        </p:blipFill>
        <p:spPr>
          <a:xfrm>
            <a:off x="3317631" y="4238603"/>
            <a:ext cx="8206154" cy="3972700"/>
          </a:xfrm>
          <a:prstGeom prst="rect">
            <a:avLst/>
          </a:prstGeom>
        </p:spPr>
      </p:pic>
      <p:pic>
        <p:nvPicPr>
          <p:cNvPr id="9" name="Imagem 8">
            <a:extLst>
              <a:ext uri="{FF2B5EF4-FFF2-40B4-BE49-F238E27FC236}">
                <a16:creationId xmlns:a16="http://schemas.microsoft.com/office/drawing/2014/main" id="{1BEFD30F-AC0F-41A4-A80D-D1B8A9CAF0D8}"/>
              </a:ext>
            </a:extLst>
          </p:cNvPr>
          <p:cNvPicPr>
            <a:picLocks noChangeAspect="1"/>
          </p:cNvPicPr>
          <p:nvPr/>
        </p:nvPicPr>
        <p:blipFill>
          <a:blip r:embed="rId3"/>
          <a:stretch>
            <a:fillRect/>
          </a:stretch>
        </p:blipFill>
        <p:spPr>
          <a:xfrm>
            <a:off x="12051325" y="4238603"/>
            <a:ext cx="9015045" cy="3971521"/>
          </a:xfrm>
          <a:prstGeom prst="rect">
            <a:avLst/>
          </a:prstGeom>
        </p:spPr>
      </p:pic>
    </p:spTree>
    <p:extLst>
      <p:ext uri="{BB962C8B-B14F-4D97-AF65-F5344CB8AC3E}">
        <p14:creationId xmlns:p14="http://schemas.microsoft.com/office/powerpoint/2010/main" val="2713022184"/>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Fundamentos da Orientação a Objetos</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58</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904296895"/>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Por que usar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Segundo o Paradigma Procedural, é possível representar todo e qualquer processo do mundo real a partir da utilização de </a:t>
            </a:r>
            <a:r>
              <a:rPr lang="pt-BR" sz="4000" b="1" dirty="0">
                <a:cs typeface="Courier New" panose="02070309020205020404" pitchFamily="49" charset="0"/>
              </a:rPr>
              <a:t>apenas</a:t>
            </a:r>
            <a:r>
              <a:rPr lang="pt-BR" sz="4000" dirty="0">
                <a:cs typeface="Courier New" panose="02070309020205020404" pitchFamily="49" charset="0"/>
              </a:rPr>
              <a:t> três estruturas básicas:</a:t>
            </a:r>
          </a:p>
          <a:p>
            <a:pPr marL="571500" indent="-571500">
              <a:buSzPct val="100000"/>
              <a:buFont typeface="Arial" panose="020B0604020202020204" pitchFamily="34" charset="0"/>
              <a:buChar char="•"/>
            </a:pPr>
            <a:r>
              <a:rPr lang="pt-BR" sz="4000" dirty="0">
                <a:cs typeface="Courier New" panose="02070309020205020404" pitchFamily="49" charset="0"/>
              </a:rPr>
              <a:t>Sequência: Os passos devem ser executados um após o outro, linearmente. Ou seja, o programa seria uma sequência finita de passos. Em uma unidade de código, todos os passos devem ser feitos para se programar o algoritmo desejado;</a:t>
            </a:r>
          </a:p>
          <a:p>
            <a:pPr marL="571500" indent="-571500">
              <a:buSzPct val="100000"/>
              <a:buFont typeface="Arial" panose="020B0604020202020204" pitchFamily="34" charset="0"/>
              <a:buChar char="•"/>
            </a:pPr>
            <a:r>
              <a:rPr lang="pt-BR" sz="4000" dirty="0">
                <a:cs typeface="Courier New" panose="02070309020205020404" pitchFamily="49" charset="0"/>
              </a:rPr>
              <a:t>Decisão: Uma determinada sequência de código pode ou não ser executada. Para isto, um teste lógico deve ser realizado para determinar ou não sua execução. A partir disto, verifica-se que duas estruturas de decisão (também conhecida como seleção) podem ser usadas: a </a:t>
            </a:r>
            <a:r>
              <a:rPr lang="pt-BR" sz="3600" dirty="0" err="1">
                <a:latin typeface="Verdana" panose="020B0604030504040204" pitchFamily="34" charset="0"/>
                <a:ea typeface="Verdana" panose="020B0604030504040204" pitchFamily="34" charset="0"/>
                <a:cs typeface="Courier New" panose="02070309020205020404" pitchFamily="49" charset="0"/>
              </a:rPr>
              <a:t>if-else</a:t>
            </a:r>
            <a:r>
              <a:rPr lang="pt-BR" sz="4000" dirty="0">
                <a:cs typeface="Courier New" panose="02070309020205020404" pitchFamily="49" charset="0"/>
              </a:rPr>
              <a:t> e a </a:t>
            </a:r>
            <a:r>
              <a:rPr lang="pt-BR" sz="3600" dirty="0">
                <a:latin typeface="Verdana" panose="020B0604030504040204" pitchFamily="34" charset="0"/>
                <a:ea typeface="Verdana" panose="020B0604030504040204" pitchFamily="34" charset="0"/>
                <a:cs typeface="Courier New" panose="02070309020205020404" pitchFamily="49" charset="0"/>
              </a:rPr>
              <a:t>switch</a:t>
            </a:r>
            <a:r>
              <a:rPr lang="pt-BR" sz="4000" dirty="0">
                <a:cs typeface="Courier New" panose="02070309020205020404" pitchFamily="49" charset="0"/>
              </a:rPr>
              <a:t>.</a:t>
            </a:r>
          </a:p>
          <a:p>
            <a:pPr marL="571500" indent="-571500">
              <a:buSzPct val="100000"/>
              <a:buFont typeface="Arial" panose="020B0604020202020204" pitchFamily="34" charset="0"/>
              <a:buChar char="•"/>
            </a:pPr>
            <a:r>
              <a:rPr lang="pt-BR" sz="4000" dirty="0">
                <a:cs typeface="Courier New" panose="02070309020205020404" pitchFamily="49" charset="0"/>
              </a:rPr>
              <a:t>Iteração: É a execução repetitiva de um segmento (parte do programa). A partir da execução de um teste lógico, a repetição é realizada um número finito de vezes. Estruturas de repetição conhecidas são: </a:t>
            </a:r>
            <a:r>
              <a:rPr lang="pt-BR" sz="3600" dirty="0">
                <a:latin typeface="Verdana" panose="020B0604030504040204" pitchFamily="34" charset="0"/>
                <a:ea typeface="Verdana" panose="020B0604030504040204" pitchFamily="34" charset="0"/>
                <a:cs typeface="Courier New" panose="02070309020205020404" pitchFamily="49" charset="0"/>
              </a:rPr>
              <a:t>for</a:t>
            </a:r>
            <a:r>
              <a:rPr lang="pt-BR" sz="4000" dirty="0">
                <a:cs typeface="Courier New" panose="02070309020205020404" pitchFamily="49" charset="0"/>
              </a:rPr>
              <a:t>, </a:t>
            </a:r>
            <a:r>
              <a:rPr lang="pt-BR" sz="3600" dirty="0" err="1">
                <a:latin typeface="Verdana" panose="020B0604030504040204" pitchFamily="34" charset="0"/>
                <a:ea typeface="Verdana" panose="020B0604030504040204" pitchFamily="34" charset="0"/>
                <a:cs typeface="Courier New" panose="02070309020205020404" pitchFamily="49" charset="0"/>
              </a:rPr>
              <a:t>foreach</a:t>
            </a:r>
            <a:r>
              <a:rPr lang="pt-BR" sz="4000" dirty="0">
                <a:cs typeface="Courier New" panose="02070309020205020404" pitchFamily="49" charset="0"/>
              </a:rPr>
              <a:t>, </a:t>
            </a:r>
            <a:r>
              <a:rPr lang="pt-BR" sz="3600" dirty="0" err="1">
                <a:latin typeface="Verdana" panose="020B0604030504040204" pitchFamily="34" charset="0"/>
                <a:ea typeface="Verdana" panose="020B0604030504040204" pitchFamily="34" charset="0"/>
                <a:cs typeface="Courier New" panose="02070309020205020404" pitchFamily="49" charset="0"/>
              </a:rPr>
              <a:t>while</a:t>
            </a:r>
            <a:r>
              <a:rPr lang="pt-BR" sz="4000" dirty="0">
                <a:cs typeface="Courier New" panose="02070309020205020404" pitchFamily="49" charset="0"/>
              </a:rPr>
              <a:t>, </a:t>
            </a:r>
            <a:r>
              <a:rPr lang="pt-BR" sz="3600" dirty="0">
                <a:latin typeface="Verdana" panose="020B0604030504040204" pitchFamily="34" charset="0"/>
                <a:ea typeface="Verdana" panose="020B0604030504040204" pitchFamily="34" charset="0"/>
                <a:cs typeface="Courier New" panose="02070309020205020404" pitchFamily="49" charset="0"/>
              </a:rPr>
              <a:t>do-</a:t>
            </a:r>
            <a:r>
              <a:rPr lang="pt-BR" sz="3600" dirty="0" err="1">
                <a:latin typeface="Verdana" panose="020B0604030504040204" pitchFamily="34" charset="0"/>
                <a:ea typeface="Verdana" panose="020B0604030504040204" pitchFamily="34" charset="0"/>
                <a:cs typeface="Courier New" panose="02070309020205020404" pitchFamily="49" charset="0"/>
              </a:rPr>
              <a:t>while</a:t>
            </a:r>
            <a:r>
              <a:rPr lang="pt-BR" sz="4000" dirty="0">
                <a:cs typeface="Courier New" panose="02070309020205020404" pitchFamily="49" charset="0"/>
              </a:rPr>
              <a:t>, </a:t>
            </a:r>
            <a:r>
              <a:rPr lang="pt-BR" sz="3600" dirty="0" err="1">
                <a:latin typeface="Verdana" panose="020B0604030504040204" pitchFamily="34" charset="0"/>
                <a:ea typeface="Verdana" panose="020B0604030504040204" pitchFamily="34" charset="0"/>
                <a:cs typeface="Courier New" panose="02070309020205020404" pitchFamily="49" charset="0"/>
              </a:rPr>
              <a:t>repeat-until</a:t>
            </a:r>
            <a:r>
              <a:rPr lang="pt-BR" sz="4000" dirty="0">
                <a:cs typeface="Courier New" panose="02070309020205020404" pitchFamily="49" charset="0"/>
              </a:rPr>
              <a:t>, entre outras (dependendo da linguagem de programação).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59</a:t>
            </a:fld>
            <a:endParaRPr lang="pt-BR"/>
          </a:p>
        </p:txBody>
      </p:sp>
    </p:spTree>
    <p:extLst>
      <p:ext uri="{BB962C8B-B14F-4D97-AF65-F5344CB8AC3E}">
        <p14:creationId xmlns:p14="http://schemas.microsoft.com/office/powerpoint/2010/main" val="361336289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a:xfrm>
            <a:off x="1689100" y="2604530"/>
            <a:ext cx="21005800" cy="10548762"/>
          </a:xfrm>
          <a:solidFill>
            <a:schemeClr val="bg1"/>
          </a:solidFill>
        </p:spPr>
        <p:txBody>
          <a:bodyPr>
            <a:normAutofit/>
          </a:bodyPr>
          <a:lstStyle/>
          <a:p>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6</a:t>
            </a:fld>
            <a:endParaRPr lang="pt-BR" dirty="0"/>
          </a:p>
        </p:txBody>
      </p:sp>
      <p:graphicFrame>
        <p:nvGraphicFramePr>
          <p:cNvPr id="4" name="Tabela 3">
            <a:extLst>
              <a:ext uri="{FF2B5EF4-FFF2-40B4-BE49-F238E27FC236}">
                <a16:creationId xmlns:a16="http://schemas.microsoft.com/office/drawing/2014/main" id="{3325D2AA-0023-4C5E-9FA6-A4A989A9346F}"/>
              </a:ext>
            </a:extLst>
          </p:cNvPr>
          <p:cNvGraphicFramePr>
            <a:graphicFrameLocks noGrp="1"/>
          </p:cNvGraphicFramePr>
          <p:nvPr>
            <p:extLst>
              <p:ext uri="{D42A27DB-BD31-4B8C-83A1-F6EECF244321}">
                <p14:modId xmlns:p14="http://schemas.microsoft.com/office/powerpoint/2010/main" val="2509396516"/>
              </p:ext>
            </p:extLst>
          </p:nvPr>
        </p:nvGraphicFramePr>
        <p:xfrm>
          <a:off x="4092000" y="2251304"/>
          <a:ext cx="16200000" cy="10406049"/>
        </p:xfrm>
        <a:graphic>
          <a:graphicData uri="http://schemas.openxmlformats.org/drawingml/2006/table">
            <a:tbl>
              <a:tblPr firstRow="1" bandRow="1">
                <a:tableStyleId>{3B4B98B0-60AC-42C2-AFA5-B58CD77FA1E5}</a:tableStyleId>
              </a:tblPr>
              <a:tblGrid>
                <a:gridCol w="1136492">
                  <a:extLst>
                    <a:ext uri="{9D8B030D-6E8A-4147-A177-3AD203B41FA5}">
                      <a16:colId xmlns:a16="http://schemas.microsoft.com/office/drawing/2014/main" val="1288035488"/>
                    </a:ext>
                  </a:extLst>
                </a:gridCol>
                <a:gridCol w="2110154">
                  <a:extLst>
                    <a:ext uri="{9D8B030D-6E8A-4147-A177-3AD203B41FA5}">
                      <a16:colId xmlns:a16="http://schemas.microsoft.com/office/drawing/2014/main" val="2750388513"/>
                    </a:ext>
                  </a:extLst>
                </a:gridCol>
                <a:gridCol w="1946031">
                  <a:extLst>
                    <a:ext uri="{9D8B030D-6E8A-4147-A177-3AD203B41FA5}">
                      <a16:colId xmlns:a16="http://schemas.microsoft.com/office/drawing/2014/main" val="1186885205"/>
                    </a:ext>
                  </a:extLst>
                </a:gridCol>
                <a:gridCol w="11007323">
                  <a:extLst>
                    <a:ext uri="{9D8B030D-6E8A-4147-A177-3AD203B41FA5}">
                      <a16:colId xmlns:a16="http://schemas.microsoft.com/office/drawing/2014/main" val="1203779666"/>
                    </a:ext>
                  </a:extLst>
                </a:gridCol>
              </a:tblGrid>
              <a:tr h="296864">
                <a:tc>
                  <a:txBody>
                    <a:bodyPr/>
                    <a:lstStyle/>
                    <a:p>
                      <a:pPr algn="ctr" fontAlgn="ctr"/>
                      <a:r>
                        <a:rPr lang="pt-BR" sz="3200" u="none" strike="noStrike">
                          <a:effectLst/>
                        </a:rPr>
                        <a:t>Aula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 sem.</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Tópico</a:t>
                      </a:r>
                      <a:endParaRPr lang="pt-BR" sz="3200" b="1" i="0" u="none" strike="noStrike">
                        <a:solidFill>
                          <a:srgbClr val="FFFFFF"/>
                        </a:solidFill>
                        <a:effectLst/>
                        <a:latin typeface="Calibri" panose="020F0502020204030204" pitchFamily="34" charset="0"/>
                      </a:endParaRPr>
                    </a:p>
                  </a:txBody>
                  <a:tcPr marL="12369" marR="12369" marT="12369" marB="0" anchor="ctr"/>
                </a:tc>
                <a:extLst>
                  <a:ext uri="{0D108BD9-81ED-4DB2-BD59-A6C34878D82A}">
                    <a16:rowId xmlns:a16="http://schemas.microsoft.com/office/drawing/2014/main" val="1206983840"/>
                  </a:ext>
                </a:extLst>
              </a:tr>
              <a:tr h="296864">
                <a:tc>
                  <a:txBody>
                    <a:bodyPr/>
                    <a:lstStyle/>
                    <a:p>
                      <a:pPr algn="ctr" fontAlgn="ctr"/>
                      <a:r>
                        <a:rPr lang="pt-BR" sz="3200" b="0" i="0" u="none" strike="noStrike">
                          <a:solidFill>
                            <a:srgbClr val="000000"/>
                          </a:solidFill>
                          <a:effectLst/>
                          <a:latin typeface="+mj-lt"/>
                        </a:rPr>
                        <a:t>21</a:t>
                      </a:r>
                    </a:p>
                  </a:txBody>
                  <a:tcPr marL="7620" marR="7620" marT="7620" marB="0" anchor="ctr"/>
                </a:tc>
                <a:tc>
                  <a:txBody>
                    <a:bodyPr/>
                    <a:lstStyle/>
                    <a:p>
                      <a:pPr algn="ctr" fontAlgn="ctr"/>
                      <a:r>
                        <a:rPr lang="pt-BR" sz="3200" b="0" i="0" u="none" strike="noStrike">
                          <a:solidFill>
                            <a:srgbClr val="000000"/>
                          </a:solidFill>
                          <a:effectLst/>
                          <a:latin typeface="+mj-lt"/>
                        </a:rPr>
                        <a:t>03/05/2021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Noções de UML: diagramas de atividades</a:t>
                      </a:r>
                    </a:p>
                  </a:txBody>
                  <a:tcPr marL="7620" marR="7620" marT="7620" marB="0" anchor="ctr"/>
                </a:tc>
                <a:extLst>
                  <a:ext uri="{0D108BD9-81ED-4DB2-BD59-A6C34878D82A}">
                    <a16:rowId xmlns:a16="http://schemas.microsoft.com/office/drawing/2014/main" val="3363549070"/>
                  </a:ext>
                </a:extLst>
              </a:tr>
              <a:tr h="296864">
                <a:tc>
                  <a:txBody>
                    <a:bodyPr/>
                    <a:lstStyle/>
                    <a:p>
                      <a:pPr algn="ctr" fontAlgn="ctr"/>
                      <a:r>
                        <a:rPr lang="pt-BR" sz="3200" b="0" i="0" u="none" strike="noStrike">
                          <a:solidFill>
                            <a:srgbClr val="000000"/>
                          </a:solidFill>
                          <a:effectLst/>
                          <a:latin typeface="+mj-lt"/>
                        </a:rPr>
                        <a:t>22</a:t>
                      </a:r>
                    </a:p>
                  </a:txBody>
                  <a:tcPr marL="7620" marR="7620" marT="7620" marB="0" anchor="ctr"/>
                </a:tc>
                <a:tc>
                  <a:txBody>
                    <a:bodyPr/>
                    <a:lstStyle/>
                    <a:p>
                      <a:pPr algn="ctr" fontAlgn="ctr"/>
                      <a:r>
                        <a:rPr lang="pt-BR" sz="3200" b="0" i="0" u="none" strike="noStrike">
                          <a:solidFill>
                            <a:srgbClr val="000000"/>
                          </a:solidFill>
                          <a:effectLst/>
                          <a:latin typeface="+mj-lt"/>
                        </a:rPr>
                        <a:t>05/05/2021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Noções de UML: diagramas de sequência</a:t>
                      </a:r>
                    </a:p>
                  </a:txBody>
                  <a:tcPr marL="7620" marR="7620" marT="7620" marB="0" anchor="ctr"/>
                </a:tc>
                <a:extLst>
                  <a:ext uri="{0D108BD9-81ED-4DB2-BD59-A6C34878D82A}">
                    <a16:rowId xmlns:a16="http://schemas.microsoft.com/office/drawing/2014/main" val="102134237"/>
                  </a:ext>
                </a:extLst>
              </a:tr>
              <a:tr h="296864">
                <a:tc>
                  <a:txBody>
                    <a:bodyPr/>
                    <a:lstStyle/>
                    <a:p>
                      <a:pPr algn="ctr" fontAlgn="ctr"/>
                      <a:r>
                        <a:rPr lang="pt-BR" sz="3200" b="0" i="0" u="none" strike="noStrike">
                          <a:solidFill>
                            <a:srgbClr val="000000"/>
                          </a:solidFill>
                          <a:effectLst/>
                          <a:latin typeface="+mj-lt"/>
                        </a:rPr>
                        <a:t>23</a:t>
                      </a:r>
                    </a:p>
                  </a:txBody>
                  <a:tcPr marL="7620" marR="7620" marT="7620" marB="0" anchor="ctr"/>
                </a:tc>
                <a:tc>
                  <a:txBody>
                    <a:bodyPr/>
                    <a:lstStyle/>
                    <a:p>
                      <a:pPr algn="ctr" fontAlgn="ctr"/>
                      <a:r>
                        <a:rPr lang="pt-BR" sz="3200" b="0" i="0" u="none" strike="noStrike">
                          <a:solidFill>
                            <a:srgbClr val="000000"/>
                          </a:solidFill>
                          <a:effectLst/>
                          <a:latin typeface="+mj-lt"/>
                        </a:rPr>
                        <a:t>10/05/2021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Boas práticas da OOP: parte 1</a:t>
                      </a:r>
                    </a:p>
                  </a:txBody>
                  <a:tcPr marL="7620" marR="7620" marT="7620" marB="0" anchor="ctr"/>
                </a:tc>
                <a:extLst>
                  <a:ext uri="{0D108BD9-81ED-4DB2-BD59-A6C34878D82A}">
                    <a16:rowId xmlns:a16="http://schemas.microsoft.com/office/drawing/2014/main" val="3056199069"/>
                  </a:ext>
                </a:extLst>
              </a:tr>
              <a:tr h="296864">
                <a:tc>
                  <a:txBody>
                    <a:bodyPr/>
                    <a:lstStyle/>
                    <a:p>
                      <a:pPr algn="ctr" fontAlgn="ctr"/>
                      <a:r>
                        <a:rPr lang="pt-BR" sz="3200" b="0" i="0" u="none" strike="noStrike">
                          <a:solidFill>
                            <a:srgbClr val="000000"/>
                          </a:solidFill>
                          <a:effectLst/>
                          <a:latin typeface="+mj-lt"/>
                        </a:rPr>
                        <a:t>24</a:t>
                      </a:r>
                    </a:p>
                  </a:txBody>
                  <a:tcPr marL="7620" marR="7620" marT="7620" marB="0" anchor="ctr"/>
                </a:tc>
                <a:tc>
                  <a:txBody>
                    <a:bodyPr/>
                    <a:lstStyle/>
                    <a:p>
                      <a:pPr algn="ctr" fontAlgn="ctr"/>
                      <a:r>
                        <a:rPr lang="pt-BR" sz="3200" b="0" i="0" u="none" strike="noStrike">
                          <a:solidFill>
                            <a:srgbClr val="000000"/>
                          </a:solidFill>
                          <a:effectLst/>
                          <a:latin typeface="+mj-lt"/>
                        </a:rPr>
                        <a:t>12/05/2021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Boas práticas da OOP: parte 2</a:t>
                      </a:r>
                    </a:p>
                  </a:txBody>
                  <a:tcPr marL="7620" marR="7620" marT="7620" marB="0" anchor="ctr"/>
                </a:tc>
                <a:extLst>
                  <a:ext uri="{0D108BD9-81ED-4DB2-BD59-A6C34878D82A}">
                    <a16:rowId xmlns:a16="http://schemas.microsoft.com/office/drawing/2014/main" val="2475167582"/>
                  </a:ext>
                </a:extLst>
              </a:tr>
              <a:tr h="296864">
                <a:tc>
                  <a:txBody>
                    <a:bodyPr/>
                    <a:lstStyle/>
                    <a:p>
                      <a:pPr algn="ctr" fontAlgn="ctr"/>
                      <a:r>
                        <a:rPr lang="pt-BR" sz="3200" b="0" i="0" u="none" strike="noStrike">
                          <a:solidFill>
                            <a:srgbClr val="000000"/>
                          </a:solidFill>
                          <a:effectLst/>
                          <a:latin typeface="+mj-lt"/>
                        </a:rPr>
                        <a:t>25</a:t>
                      </a:r>
                    </a:p>
                  </a:txBody>
                  <a:tcPr marL="7620" marR="7620" marT="7620" marB="0" anchor="ctr"/>
                </a:tc>
                <a:tc>
                  <a:txBody>
                    <a:bodyPr/>
                    <a:lstStyle/>
                    <a:p>
                      <a:pPr algn="ctr" fontAlgn="ctr"/>
                      <a:r>
                        <a:rPr lang="pt-BR" sz="3200" b="0" i="0" u="none" strike="noStrike">
                          <a:solidFill>
                            <a:srgbClr val="000000"/>
                          </a:solidFill>
                          <a:effectLst/>
                          <a:latin typeface="+mj-lt"/>
                        </a:rPr>
                        <a:t>17/05/2021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Boas práticas da OOP: parte 3</a:t>
                      </a:r>
                    </a:p>
                  </a:txBody>
                  <a:tcPr marL="7620" marR="7620" marT="7620" marB="0" anchor="ctr"/>
                </a:tc>
                <a:extLst>
                  <a:ext uri="{0D108BD9-81ED-4DB2-BD59-A6C34878D82A}">
                    <a16:rowId xmlns:a16="http://schemas.microsoft.com/office/drawing/2014/main" val="1743996897"/>
                  </a:ext>
                </a:extLst>
              </a:tr>
              <a:tr h="296864">
                <a:tc>
                  <a:txBody>
                    <a:bodyPr/>
                    <a:lstStyle/>
                    <a:p>
                      <a:pPr algn="ctr" fontAlgn="ctr"/>
                      <a:r>
                        <a:rPr lang="pt-BR" sz="3200" b="0" i="0" u="none" strike="noStrike">
                          <a:solidFill>
                            <a:srgbClr val="000000"/>
                          </a:solidFill>
                          <a:effectLst/>
                          <a:latin typeface="+mj-lt"/>
                        </a:rPr>
                        <a:t>26</a:t>
                      </a:r>
                    </a:p>
                  </a:txBody>
                  <a:tcPr marL="7620" marR="7620" marT="7620" marB="0" anchor="ctr"/>
                </a:tc>
                <a:tc>
                  <a:txBody>
                    <a:bodyPr/>
                    <a:lstStyle/>
                    <a:p>
                      <a:pPr algn="ctr" fontAlgn="ctr"/>
                      <a:r>
                        <a:rPr lang="pt-BR" sz="3200" b="0" i="0" u="none" strike="noStrike">
                          <a:solidFill>
                            <a:srgbClr val="000000"/>
                          </a:solidFill>
                          <a:effectLst/>
                          <a:latin typeface="+mj-lt"/>
                        </a:rPr>
                        <a:t>19/05/2021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1</a:t>
                      </a:r>
                    </a:p>
                  </a:txBody>
                  <a:tcPr marL="7620" marR="7620" marT="7620" marB="0" anchor="ctr"/>
                </a:tc>
                <a:extLst>
                  <a:ext uri="{0D108BD9-81ED-4DB2-BD59-A6C34878D82A}">
                    <a16:rowId xmlns:a16="http://schemas.microsoft.com/office/drawing/2014/main" val="1066886385"/>
                  </a:ext>
                </a:extLst>
              </a:tr>
              <a:tr h="296864">
                <a:tc>
                  <a:txBody>
                    <a:bodyPr/>
                    <a:lstStyle/>
                    <a:p>
                      <a:pPr algn="ctr" fontAlgn="ctr"/>
                      <a:r>
                        <a:rPr lang="pt-BR" sz="3200" b="0" i="0" u="none" strike="noStrike">
                          <a:solidFill>
                            <a:srgbClr val="000000"/>
                          </a:solidFill>
                          <a:effectLst/>
                          <a:latin typeface="+mj-lt"/>
                        </a:rPr>
                        <a:t>27</a:t>
                      </a:r>
                    </a:p>
                  </a:txBody>
                  <a:tcPr marL="7620" marR="7620" marT="7620" marB="0" anchor="ctr"/>
                </a:tc>
                <a:tc>
                  <a:txBody>
                    <a:bodyPr/>
                    <a:lstStyle/>
                    <a:p>
                      <a:pPr algn="ctr" fontAlgn="ctr"/>
                      <a:r>
                        <a:rPr lang="pt-BR" sz="3200" b="0" i="0" u="none" strike="noStrike">
                          <a:solidFill>
                            <a:srgbClr val="000000"/>
                          </a:solidFill>
                          <a:effectLst/>
                          <a:latin typeface="+mj-lt"/>
                        </a:rPr>
                        <a:t>24/05/2021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2</a:t>
                      </a:r>
                    </a:p>
                  </a:txBody>
                  <a:tcPr marL="7620" marR="7620" marT="7620" marB="0" anchor="ctr"/>
                </a:tc>
                <a:extLst>
                  <a:ext uri="{0D108BD9-81ED-4DB2-BD59-A6C34878D82A}">
                    <a16:rowId xmlns:a16="http://schemas.microsoft.com/office/drawing/2014/main" val="910268323"/>
                  </a:ext>
                </a:extLst>
              </a:tr>
              <a:tr h="296864">
                <a:tc>
                  <a:txBody>
                    <a:bodyPr/>
                    <a:lstStyle/>
                    <a:p>
                      <a:pPr algn="ctr" fontAlgn="ctr"/>
                      <a:r>
                        <a:rPr lang="pt-BR" sz="3200" b="0" i="0" u="none" strike="noStrike">
                          <a:solidFill>
                            <a:srgbClr val="000000"/>
                          </a:solidFill>
                          <a:effectLst/>
                          <a:latin typeface="+mj-lt"/>
                        </a:rPr>
                        <a:t>28</a:t>
                      </a:r>
                    </a:p>
                  </a:txBody>
                  <a:tcPr marL="7620" marR="7620" marT="7620" marB="0" anchor="ctr"/>
                </a:tc>
                <a:tc>
                  <a:txBody>
                    <a:bodyPr/>
                    <a:lstStyle/>
                    <a:p>
                      <a:pPr algn="ctr" fontAlgn="ctr"/>
                      <a:r>
                        <a:rPr lang="pt-BR" sz="3200" b="0" i="0" u="none" strike="noStrike">
                          <a:solidFill>
                            <a:srgbClr val="000000"/>
                          </a:solidFill>
                          <a:effectLst/>
                          <a:latin typeface="+mj-lt"/>
                        </a:rPr>
                        <a:t>26/05/2021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3</a:t>
                      </a:r>
                    </a:p>
                  </a:txBody>
                  <a:tcPr marL="7620" marR="7620" marT="7620" marB="0" anchor="ctr"/>
                </a:tc>
                <a:extLst>
                  <a:ext uri="{0D108BD9-81ED-4DB2-BD59-A6C34878D82A}">
                    <a16:rowId xmlns:a16="http://schemas.microsoft.com/office/drawing/2014/main" val="4093099829"/>
                  </a:ext>
                </a:extLst>
              </a:tr>
              <a:tr h="296864">
                <a:tc>
                  <a:txBody>
                    <a:bodyPr/>
                    <a:lstStyle/>
                    <a:p>
                      <a:pPr algn="ctr" fontAlgn="ctr"/>
                      <a:r>
                        <a:rPr lang="pt-BR" sz="3200" b="0" i="0" u="none" strike="noStrike">
                          <a:solidFill>
                            <a:srgbClr val="000000"/>
                          </a:solidFill>
                          <a:effectLst/>
                          <a:latin typeface="+mj-lt"/>
                        </a:rPr>
                        <a:t>29</a:t>
                      </a:r>
                    </a:p>
                  </a:txBody>
                  <a:tcPr marL="7620" marR="7620" marT="7620" marB="0" anchor="ctr"/>
                </a:tc>
                <a:tc>
                  <a:txBody>
                    <a:bodyPr/>
                    <a:lstStyle/>
                    <a:p>
                      <a:pPr algn="ctr" fontAlgn="ctr"/>
                      <a:r>
                        <a:rPr lang="pt-BR" sz="3200" b="0" i="0" u="none" strike="noStrike">
                          <a:solidFill>
                            <a:srgbClr val="000000"/>
                          </a:solidFill>
                          <a:effectLst/>
                          <a:latin typeface="+mj-lt"/>
                        </a:rPr>
                        <a:t>31/05/2021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4</a:t>
                      </a:r>
                    </a:p>
                  </a:txBody>
                  <a:tcPr marL="7620" marR="7620" marT="7620" marB="0" anchor="ctr"/>
                </a:tc>
                <a:extLst>
                  <a:ext uri="{0D108BD9-81ED-4DB2-BD59-A6C34878D82A}">
                    <a16:rowId xmlns:a16="http://schemas.microsoft.com/office/drawing/2014/main" val="2558707544"/>
                  </a:ext>
                </a:extLst>
              </a:tr>
              <a:tr h="296864">
                <a:tc>
                  <a:txBody>
                    <a:bodyPr/>
                    <a:lstStyle/>
                    <a:p>
                      <a:pPr algn="ctr" fontAlgn="ctr"/>
                      <a:r>
                        <a:rPr lang="pt-BR" sz="3200" b="0" i="0" u="none" strike="noStrike">
                          <a:solidFill>
                            <a:srgbClr val="000000"/>
                          </a:solidFill>
                          <a:effectLst/>
                          <a:latin typeface="+mj-lt"/>
                        </a:rPr>
                        <a:t>30</a:t>
                      </a:r>
                    </a:p>
                  </a:txBody>
                  <a:tcPr marL="7620" marR="7620" marT="7620" marB="0" anchor="ctr"/>
                </a:tc>
                <a:tc>
                  <a:txBody>
                    <a:bodyPr/>
                    <a:lstStyle/>
                    <a:p>
                      <a:pPr algn="ctr" fontAlgn="ctr"/>
                      <a:r>
                        <a:rPr lang="pt-BR" sz="3200" b="0" i="0" u="none" strike="noStrike">
                          <a:solidFill>
                            <a:srgbClr val="000000"/>
                          </a:solidFill>
                          <a:effectLst/>
                          <a:latin typeface="+mj-lt"/>
                        </a:rPr>
                        <a:t>02/06/2021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5</a:t>
                      </a:r>
                    </a:p>
                  </a:txBody>
                  <a:tcPr marL="7620" marR="7620" marT="7620" marB="0" anchor="ctr"/>
                </a:tc>
                <a:extLst>
                  <a:ext uri="{0D108BD9-81ED-4DB2-BD59-A6C34878D82A}">
                    <a16:rowId xmlns:a16="http://schemas.microsoft.com/office/drawing/2014/main" val="1383745261"/>
                  </a:ext>
                </a:extLst>
              </a:tr>
              <a:tr h="296864">
                <a:tc>
                  <a:txBody>
                    <a:bodyPr/>
                    <a:lstStyle/>
                    <a:p>
                      <a:pPr algn="ctr" fontAlgn="ctr"/>
                      <a:r>
                        <a:rPr lang="pt-BR" sz="3200" b="0" i="0" u="none" strike="noStrike">
                          <a:solidFill>
                            <a:srgbClr val="000000"/>
                          </a:solidFill>
                          <a:effectLst/>
                          <a:latin typeface="+mj-lt"/>
                        </a:rPr>
                        <a:t>31</a:t>
                      </a:r>
                    </a:p>
                  </a:txBody>
                  <a:tcPr marL="7620" marR="7620" marT="7620" marB="0" anchor="ctr"/>
                </a:tc>
                <a:tc>
                  <a:txBody>
                    <a:bodyPr/>
                    <a:lstStyle/>
                    <a:p>
                      <a:pPr algn="ctr" fontAlgn="ctr"/>
                      <a:r>
                        <a:rPr lang="pt-BR" sz="3200" b="0" i="0" u="none" strike="noStrike">
                          <a:solidFill>
                            <a:srgbClr val="000000"/>
                          </a:solidFill>
                          <a:effectLst/>
                          <a:latin typeface="+mj-lt"/>
                        </a:rPr>
                        <a:t>07/06/2021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Design smells</a:t>
                      </a:r>
                    </a:p>
                  </a:txBody>
                  <a:tcPr marL="7620" marR="7620" marT="7620" marB="0" anchor="ctr"/>
                </a:tc>
                <a:extLst>
                  <a:ext uri="{0D108BD9-81ED-4DB2-BD59-A6C34878D82A}">
                    <a16:rowId xmlns:a16="http://schemas.microsoft.com/office/drawing/2014/main" val="1699067350"/>
                  </a:ext>
                </a:extLst>
              </a:tr>
              <a:tr h="296864">
                <a:tc>
                  <a:txBody>
                    <a:bodyPr/>
                    <a:lstStyle/>
                    <a:p>
                      <a:pPr algn="ctr" fontAlgn="ctr"/>
                      <a:r>
                        <a:rPr lang="pt-BR" sz="3200" b="0" i="0" u="none" strike="noStrike">
                          <a:solidFill>
                            <a:srgbClr val="000000"/>
                          </a:solidFill>
                          <a:effectLst/>
                          <a:latin typeface="+mj-lt"/>
                        </a:rPr>
                        <a:t>32</a:t>
                      </a:r>
                    </a:p>
                  </a:txBody>
                  <a:tcPr marL="7620" marR="7620" marT="7620" marB="0" anchor="ctr"/>
                </a:tc>
                <a:tc>
                  <a:txBody>
                    <a:bodyPr/>
                    <a:lstStyle/>
                    <a:p>
                      <a:pPr algn="ctr" fontAlgn="ctr"/>
                      <a:r>
                        <a:rPr lang="pt-BR" sz="3200" b="0" i="0" u="none" strike="noStrike">
                          <a:solidFill>
                            <a:srgbClr val="000000"/>
                          </a:solidFill>
                          <a:effectLst/>
                          <a:latin typeface="+mj-lt"/>
                        </a:rPr>
                        <a:t>09/06/2021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Métricas de código</a:t>
                      </a:r>
                    </a:p>
                  </a:txBody>
                  <a:tcPr marL="7620" marR="7620" marT="7620" marB="0" anchor="ctr"/>
                </a:tc>
                <a:extLst>
                  <a:ext uri="{0D108BD9-81ED-4DB2-BD59-A6C34878D82A}">
                    <a16:rowId xmlns:a16="http://schemas.microsoft.com/office/drawing/2014/main" val="2418836145"/>
                  </a:ext>
                </a:extLst>
              </a:tr>
              <a:tr h="296864">
                <a:tc>
                  <a:txBody>
                    <a:bodyPr/>
                    <a:lstStyle/>
                    <a:p>
                      <a:pPr algn="ctr" fontAlgn="ctr"/>
                      <a:r>
                        <a:rPr lang="pt-BR" sz="3200" b="0" i="0" u="none" strike="noStrike">
                          <a:solidFill>
                            <a:srgbClr val="000000"/>
                          </a:solidFill>
                          <a:effectLst/>
                          <a:latin typeface="+mj-lt"/>
                        </a:rPr>
                        <a:t>33</a:t>
                      </a:r>
                    </a:p>
                  </a:txBody>
                  <a:tcPr marL="7620" marR="7620" marT="7620" marB="0" anchor="ctr"/>
                </a:tc>
                <a:tc>
                  <a:txBody>
                    <a:bodyPr/>
                    <a:lstStyle/>
                    <a:p>
                      <a:pPr algn="ctr" fontAlgn="ctr"/>
                      <a:r>
                        <a:rPr lang="pt-BR" sz="3200" b="0" i="0" u="none" strike="noStrike">
                          <a:solidFill>
                            <a:srgbClr val="000000"/>
                          </a:solidFill>
                          <a:effectLst/>
                          <a:latin typeface="+mj-lt"/>
                        </a:rPr>
                        <a:t>14/06/2021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Frameworks Java</a:t>
                      </a:r>
                    </a:p>
                  </a:txBody>
                  <a:tcPr marL="7620" marR="7620" marT="7620" marB="0" anchor="ctr"/>
                </a:tc>
                <a:extLst>
                  <a:ext uri="{0D108BD9-81ED-4DB2-BD59-A6C34878D82A}">
                    <a16:rowId xmlns:a16="http://schemas.microsoft.com/office/drawing/2014/main" val="1107577037"/>
                  </a:ext>
                </a:extLst>
              </a:tr>
              <a:tr h="296864">
                <a:tc>
                  <a:txBody>
                    <a:bodyPr/>
                    <a:lstStyle/>
                    <a:p>
                      <a:pPr algn="ctr" fontAlgn="ctr"/>
                      <a:r>
                        <a:rPr lang="pt-BR" sz="3200" b="0" i="0" u="none" strike="noStrike">
                          <a:solidFill>
                            <a:srgbClr val="000000"/>
                          </a:solidFill>
                          <a:effectLst/>
                          <a:latin typeface="+mj-lt"/>
                        </a:rPr>
                        <a:t>34</a:t>
                      </a:r>
                    </a:p>
                  </a:txBody>
                  <a:tcPr marL="7620" marR="7620" marT="7620" marB="0" anchor="ctr"/>
                </a:tc>
                <a:tc>
                  <a:txBody>
                    <a:bodyPr/>
                    <a:lstStyle/>
                    <a:p>
                      <a:pPr algn="ctr" fontAlgn="ctr"/>
                      <a:r>
                        <a:rPr lang="pt-BR" sz="3200" b="0" i="0" u="none" strike="noStrike">
                          <a:solidFill>
                            <a:srgbClr val="000000"/>
                          </a:solidFill>
                          <a:effectLst/>
                          <a:latin typeface="+mj-lt"/>
                        </a:rPr>
                        <a:t>16/06/2021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Frameworks Java</a:t>
                      </a:r>
                    </a:p>
                  </a:txBody>
                  <a:tcPr marL="7620" marR="7620" marT="7620" marB="0" anchor="ctr"/>
                </a:tc>
                <a:extLst>
                  <a:ext uri="{0D108BD9-81ED-4DB2-BD59-A6C34878D82A}">
                    <a16:rowId xmlns:a16="http://schemas.microsoft.com/office/drawing/2014/main" val="838127160"/>
                  </a:ext>
                </a:extLst>
              </a:tr>
              <a:tr h="296864">
                <a:tc>
                  <a:txBody>
                    <a:bodyPr/>
                    <a:lstStyle/>
                    <a:p>
                      <a:pPr algn="ctr" fontAlgn="ctr"/>
                      <a:r>
                        <a:rPr lang="pt-BR" sz="3200" b="0" i="0" u="none" strike="noStrike">
                          <a:solidFill>
                            <a:srgbClr val="000000"/>
                          </a:solidFill>
                          <a:effectLst/>
                          <a:latin typeface="+mj-lt"/>
                        </a:rPr>
                        <a:t>35</a:t>
                      </a:r>
                    </a:p>
                  </a:txBody>
                  <a:tcPr marL="7620" marR="7620" marT="7620" marB="0" anchor="ctr"/>
                </a:tc>
                <a:tc>
                  <a:txBody>
                    <a:bodyPr/>
                    <a:lstStyle/>
                    <a:p>
                      <a:pPr algn="ctr" fontAlgn="ctr"/>
                      <a:r>
                        <a:rPr lang="pt-BR" sz="3200" b="0" i="0" u="none" strike="noStrike">
                          <a:solidFill>
                            <a:srgbClr val="000000"/>
                          </a:solidFill>
                          <a:effectLst/>
                          <a:latin typeface="+mj-lt"/>
                        </a:rPr>
                        <a:t>21/06/2021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Frameworks Java</a:t>
                      </a:r>
                    </a:p>
                  </a:txBody>
                  <a:tcPr marL="7620" marR="7620" marT="7620" marB="0" anchor="ctr"/>
                </a:tc>
                <a:extLst>
                  <a:ext uri="{0D108BD9-81ED-4DB2-BD59-A6C34878D82A}">
                    <a16:rowId xmlns:a16="http://schemas.microsoft.com/office/drawing/2014/main" val="3585468769"/>
                  </a:ext>
                </a:extLst>
              </a:tr>
              <a:tr h="296864">
                <a:tc>
                  <a:txBody>
                    <a:bodyPr/>
                    <a:lstStyle/>
                    <a:p>
                      <a:pPr algn="ctr" fontAlgn="ctr"/>
                      <a:r>
                        <a:rPr lang="pt-BR" sz="3200" b="0" i="0" u="none" strike="noStrike">
                          <a:solidFill>
                            <a:srgbClr val="FF0000"/>
                          </a:solidFill>
                          <a:effectLst/>
                          <a:latin typeface="+mj-lt"/>
                        </a:rPr>
                        <a:t>36</a:t>
                      </a:r>
                    </a:p>
                  </a:txBody>
                  <a:tcPr marL="7620" marR="7620" marT="7620" marB="0" anchor="ctr"/>
                </a:tc>
                <a:tc>
                  <a:txBody>
                    <a:bodyPr/>
                    <a:lstStyle/>
                    <a:p>
                      <a:pPr algn="ctr" fontAlgn="ctr"/>
                      <a:r>
                        <a:rPr lang="pt-BR" sz="3200" b="0" i="0" u="none" strike="noStrike">
                          <a:solidFill>
                            <a:srgbClr val="FF0000"/>
                          </a:solidFill>
                          <a:effectLst/>
                          <a:latin typeface="+mj-lt"/>
                        </a:rPr>
                        <a:t>23/06/2021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AP2)</a:t>
                      </a:r>
                    </a:p>
                  </a:txBody>
                  <a:tcPr marL="7620" marR="7620" marT="7620" marB="0" anchor="ctr"/>
                </a:tc>
                <a:extLst>
                  <a:ext uri="{0D108BD9-81ED-4DB2-BD59-A6C34878D82A}">
                    <a16:rowId xmlns:a16="http://schemas.microsoft.com/office/drawing/2014/main" val="2955783571"/>
                  </a:ext>
                </a:extLst>
              </a:tr>
              <a:tr h="296864">
                <a:tc>
                  <a:txBody>
                    <a:bodyPr/>
                    <a:lstStyle/>
                    <a:p>
                      <a:pPr algn="ctr" fontAlgn="ctr"/>
                      <a:r>
                        <a:rPr lang="pt-BR" sz="3200" b="0" i="0" u="none" strike="noStrike">
                          <a:solidFill>
                            <a:srgbClr val="FF0000"/>
                          </a:solidFill>
                          <a:effectLst/>
                          <a:latin typeface="+mj-lt"/>
                        </a:rPr>
                        <a:t>37</a:t>
                      </a:r>
                    </a:p>
                  </a:txBody>
                  <a:tcPr marL="7620" marR="7620" marT="7620" marB="0" anchor="ctr"/>
                </a:tc>
                <a:tc>
                  <a:txBody>
                    <a:bodyPr/>
                    <a:lstStyle/>
                    <a:p>
                      <a:pPr algn="ctr" fontAlgn="ctr"/>
                      <a:r>
                        <a:rPr lang="pt-BR" sz="3200" b="0" i="0" u="none" strike="noStrike">
                          <a:solidFill>
                            <a:srgbClr val="FF0000"/>
                          </a:solidFill>
                          <a:effectLst/>
                          <a:latin typeface="+mj-lt"/>
                        </a:rPr>
                        <a:t>28/06/2021</a:t>
                      </a:r>
                    </a:p>
                  </a:txBody>
                  <a:tcPr marL="7620" marR="7620" marT="7620" marB="0" anchor="ctr"/>
                </a:tc>
                <a:tc>
                  <a:txBody>
                    <a:bodyPr/>
                    <a:lstStyle/>
                    <a:p>
                      <a:pPr algn="ctr" fontAlgn="ctr"/>
                      <a:r>
                        <a:rPr lang="pt-BR" sz="3200" b="0" i="0" u="none" strike="noStrike">
                          <a:solidFill>
                            <a:srgbClr val="FF0000"/>
                          </a:solidFill>
                          <a:effectLst/>
                          <a:latin typeface="+mj-lt"/>
                        </a:rPr>
                        <a:t>seg</a:t>
                      </a:r>
                    </a:p>
                  </a:txBody>
                  <a:tcPr marL="7620" marR="7620" marT="7620" marB="0" anchor="ctr"/>
                </a:tc>
                <a:tc>
                  <a:txBody>
                    <a:bodyPr/>
                    <a:lstStyle/>
                    <a:p>
                      <a:pPr algn="l" fontAlgn="ctr"/>
                      <a:r>
                        <a:rPr lang="pt-BR" sz="3200" b="0" i="0" u="none" strike="noStrike">
                          <a:solidFill>
                            <a:srgbClr val="FF0000"/>
                          </a:solidFill>
                          <a:effectLst/>
                          <a:latin typeface="+mj-lt"/>
                        </a:rPr>
                        <a:t>SEM AULA (SEMANA AP2)</a:t>
                      </a:r>
                    </a:p>
                  </a:txBody>
                  <a:tcPr marL="7620" marR="7620" marT="7620" marB="0" anchor="ctr"/>
                </a:tc>
                <a:extLst>
                  <a:ext uri="{0D108BD9-81ED-4DB2-BD59-A6C34878D82A}">
                    <a16:rowId xmlns:a16="http://schemas.microsoft.com/office/drawing/2014/main" val="4088118279"/>
                  </a:ext>
                </a:extLst>
              </a:tr>
              <a:tr h="296864">
                <a:tc>
                  <a:txBody>
                    <a:bodyPr/>
                    <a:lstStyle/>
                    <a:p>
                      <a:pPr algn="ctr" fontAlgn="ctr"/>
                      <a:r>
                        <a:rPr lang="pt-BR" sz="3200" b="0" i="0" u="none" strike="noStrike">
                          <a:solidFill>
                            <a:srgbClr val="FF0000"/>
                          </a:solidFill>
                          <a:effectLst/>
                          <a:latin typeface="+mj-lt"/>
                        </a:rPr>
                        <a:t>38</a:t>
                      </a:r>
                    </a:p>
                  </a:txBody>
                  <a:tcPr marL="7620" marR="7620" marT="7620" marB="0" anchor="ctr"/>
                </a:tc>
                <a:tc>
                  <a:txBody>
                    <a:bodyPr/>
                    <a:lstStyle/>
                    <a:p>
                      <a:pPr algn="ctr" fontAlgn="ctr"/>
                      <a:r>
                        <a:rPr lang="pt-BR" sz="3200" b="0" i="0" u="none" strike="noStrike">
                          <a:solidFill>
                            <a:srgbClr val="FF0000"/>
                          </a:solidFill>
                          <a:effectLst/>
                          <a:latin typeface="+mj-lt"/>
                        </a:rPr>
                        <a:t>30/06/2021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AP2)</a:t>
                      </a:r>
                    </a:p>
                  </a:txBody>
                  <a:tcPr marL="7620" marR="7620" marT="7620" marB="0" anchor="ctr"/>
                </a:tc>
                <a:extLst>
                  <a:ext uri="{0D108BD9-81ED-4DB2-BD59-A6C34878D82A}">
                    <a16:rowId xmlns:a16="http://schemas.microsoft.com/office/drawing/2014/main" val="3757136953"/>
                  </a:ext>
                </a:extLst>
              </a:tr>
              <a:tr h="296864">
                <a:tc>
                  <a:txBody>
                    <a:bodyPr/>
                    <a:lstStyle/>
                    <a:p>
                      <a:pPr algn="ctr" fontAlgn="ctr"/>
                      <a:r>
                        <a:rPr lang="pt-BR" sz="3200" b="0" i="0" u="none" strike="noStrike">
                          <a:solidFill>
                            <a:srgbClr val="FF0000"/>
                          </a:solidFill>
                          <a:effectLst/>
                          <a:latin typeface="+mj-lt"/>
                        </a:rPr>
                        <a:t>39</a:t>
                      </a:r>
                    </a:p>
                  </a:txBody>
                  <a:tcPr marL="7620" marR="7620" marT="7620" marB="0" anchor="ctr"/>
                </a:tc>
                <a:tc>
                  <a:txBody>
                    <a:bodyPr/>
                    <a:lstStyle/>
                    <a:p>
                      <a:pPr algn="ctr" fontAlgn="ctr"/>
                      <a:r>
                        <a:rPr lang="pt-BR" sz="3200" b="0" i="0" u="none" strike="noStrike">
                          <a:solidFill>
                            <a:srgbClr val="FF0000"/>
                          </a:solidFill>
                          <a:effectLst/>
                          <a:latin typeface="+mj-lt"/>
                        </a:rPr>
                        <a:t>05/07/2021</a:t>
                      </a:r>
                    </a:p>
                  </a:txBody>
                  <a:tcPr marL="7620" marR="7620" marT="7620" marB="0" anchor="ctr"/>
                </a:tc>
                <a:tc>
                  <a:txBody>
                    <a:bodyPr/>
                    <a:lstStyle/>
                    <a:p>
                      <a:pPr algn="ctr" fontAlgn="ctr"/>
                      <a:r>
                        <a:rPr lang="pt-BR" sz="3200" b="0" i="0" u="none" strike="noStrike">
                          <a:solidFill>
                            <a:srgbClr val="FF0000"/>
                          </a:solidFill>
                          <a:effectLst/>
                          <a:latin typeface="+mj-lt"/>
                        </a:rPr>
                        <a:t>seg</a:t>
                      </a:r>
                    </a:p>
                  </a:txBody>
                  <a:tcPr marL="7620" marR="7620" marT="7620" marB="0" anchor="ctr"/>
                </a:tc>
                <a:tc>
                  <a:txBody>
                    <a:bodyPr/>
                    <a:lstStyle/>
                    <a:p>
                      <a:pPr algn="l" fontAlgn="ctr"/>
                      <a:r>
                        <a:rPr lang="pt-BR" sz="3200" b="0" i="0" u="none" strike="noStrike">
                          <a:solidFill>
                            <a:srgbClr val="FF0000"/>
                          </a:solidFill>
                          <a:effectLst/>
                          <a:latin typeface="+mj-lt"/>
                        </a:rPr>
                        <a:t>SEM AULA (SEMANA AS)</a:t>
                      </a:r>
                    </a:p>
                  </a:txBody>
                  <a:tcPr marL="7620" marR="7620" marT="7620" marB="0" anchor="ctr"/>
                </a:tc>
                <a:extLst>
                  <a:ext uri="{0D108BD9-81ED-4DB2-BD59-A6C34878D82A}">
                    <a16:rowId xmlns:a16="http://schemas.microsoft.com/office/drawing/2014/main" val="1072748192"/>
                  </a:ext>
                </a:extLst>
              </a:tr>
              <a:tr h="296864">
                <a:tc>
                  <a:txBody>
                    <a:bodyPr/>
                    <a:lstStyle/>
                    <a:p>
                      <a:pPr algn="ctr" fontAlgn="ctr"/>
                      <a:r>
                        <a:rPr lang="pt-BR" sz="3200" b="0" i="0" u="none" strike="noStrike">
                          <a:solidFill>
                            <a:srgbClr val="FF0000"/>
                          </a:solidFill>
                          <a:effectLst/>
                          <a:latin typeface="+mj-lt"/>
                        </a:rPr>
                        <a:t>40</a:t>
                      </a:r>
                    </a:p>
                  </a:txBody>
                  <a:tcPr marL="7620" marR="7620" marT="7620" marB="0" anchor="ctr"/>
                </a:tc>
                <a:tc>
                  <a:txBody>
                    <a:bodyPr/>
                    <a:lstStyle/>
                    <a:p>
                      <a:pPr algn="ctr" fontAlgn="ctr"/>
                      <a:r>
                        <a:rPr lang="pt-BR" sz="3200" b="0" i="0" u="none" strike="noStrike">
                          <a:solidFill>
                            <a:srgbClr val="FF0000"/>
                          </a:solidFill>
                          <a:effectLst/>
                          <a:latin typeface="+mj-lt"/>
                        </a:rPr>
                        <a:t>07/07/2021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dirty="0">
                          <a:solidFill>
                            <a:srgbClr val="FF0000"/>
                          </a:solidFill>
                          <a:effectLst/>
                          <a:latin typeface="+mj-lt"/>
                        </a:rPr>
                        <a:t>SEM AULA (SEMANA AS)</a:t>
                      </a:r>
                    </a:p>
                  </a:txBody>
                  <a:tcPr marL="7620" marR="7620" marT="7620" marB="0" anchor="ctr"/>
                </a:tc>
                <a:extLst>
                  <a:ext uri="{0D108BD9-81ED-4DB2-BD59-A6C34878D82A}">
                    <a16:rowId xmlns:a16="http://schemas.microsoft.com/office/drawing/2014/main" val="3544122729"/>
                  </a:ext>
                </a:extLst>
              </a:tr>
            </a:tbl>
          </a:graphicData>
        </a:graphic>
      </p:graphicFrame>
    </p:spTree>
    <p:extLst>
      <p:ext uri="{BB962C8B-B14F-4D97-AF65-F5344CB8AC3E}">
        <p14:creationId xmlns:p14="http://schemas.microsoft.com/office/powerpoint/2010/main" val="3057505335"/>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Por que usar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Usar apenas essas três estruturas pode apresentar algumas limitações:</a:t>
            </a:r>
          </a:p>
          <a:p>
            <a:pPr marL="571500" indent="-571500">
              <a:buSzPct val="100000"/>
              <a:buFont typeface="Arial" panose="020B0604020202020204" pitchFamily="34" charset="0"/>
              <a:buChar char="•"/>
            </a:pPr>
            <a:r>
              <a:rPr lang="pt-BR" sz="4000" dirty="0">
                <a:cs typeface="Courier New" panose="02070309020205020404" pitchFamily="49" charset="0"/>
              </a:rPr>
              <a:t>Quanto mais complexo o programa se torna, mais difícil fica a manutenção de uma sequência organizada de código;</a:t>
            </a:r>
          </a:p>
          <a:p>
            <a:pPr marL="571500" indent="-571500">
              <a:buSzPct val="100000"/>
              <a:buFont typeface="Arial" panose="020B0604020202020204" pitchFamily="34" charset="0"/>
              <a:buChar char="•"/>
            </a:pPr>
            <a:r>
              <a:rPr lang="pt-BR" sz="4000" dirty="0">
                <a:cs typeface="Courier New" panose="02070309020205020404" pitchFamily="49" charset="0"/>
              </a:rPr>
              <a:t>Com esse paradigma é muito fácil deixar o código extenso e com muitas duplicações;</a:t>
            </a:r>
          </a:p>
          <a:p>
            <a:pPr marL="571500" indent="-571500">
              <a:buSzPct val="100000"/>
              <a:buFont typeface="Arial" panose="020B0604020202020204" pitchFamily="34" charset="0"/>
              <a:buChar char="•"/>
            </a:pPr>
            <a:r>
              <a:rPr lang="pt-BR" sz="4000" dirty="0">
                <a:cs typeface="Courier New" panose="02070309020205020404" pitchFamily="49" charset="0"/>
              </a:rPr>
              <a:t>Mesmo modularizações providas pelas linguagens podem deixar o código muito complexo.</a:t>
            </a:r>
          </a:p>
          <a:p>
            <a:pPr>
              <a:buSzPct val="100000"/>
            </a:pPr>
            <a:r>
              <a:rPr lang="pt-BR" sz="4000" dirty="0">
                <a:cs typeface="Courier New" panose="02070309020205020404" pitchFamily="49" charset="0"/>
              </a:rPr>
              <a:t>Em resumo, a simplificação da representação das reais necessidades dos problemas a serem automatizados leva a uma facilidade de entendimento e representação. Porém, isso pode levar a uma complexidade de programação caso o nicho de negócio do sistema-alvo seja complexo.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60</a:t>
            </a:fld>
            <a:endParaRPr lang="pt-BR"/>
          </a:p>
        </p:txBody>
      </p:sp>
    </p:spTree>
    <p:extLst>
      <p:ext uri="{BB962C8B-B14F-4D97-AF65-F5344CB8AC3E}">
        <p14:creationId xmlns:p14="http://schemas.microsoft.com/office/powerpoint/2010/main" val="442414831"/>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Por que usar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Ao contrário do paradigma procedural, a OO preconiza que os dados relativos a uma representação de uma entidade do mundo real devem somente estar juntos de suas operações, quais são os responsáveis por manipular - exclusivamente - tais dados.</a:t>
            </a:r>
          </a:p>
          <a:p>
            <a:pPr>
              <a:buSzPct val="100000"/>
            </a:pPr>
            <a:r>
              <a:rPr lang="pt-BR" sz="4000" dirty="0">
                <a:cs typeface="Courier New" panose="02070309020205020404" pitchFamily="49" charset="0"/>
              </a:rPr>
              <a:t>Assim, há uma separação de dados e operações que não dizem respeito a uma mesma entidade. Todavia, se tais entidades necessitarem trocar informações, farão isto através da chamada de seus métodos, e não de acessos diretos a informações da outra.</a:t>
            </a:r>
          </a:p>
          <a:p>
            <a:pPr>
              <a:buSzPct val="100000"/>
            </a:pPr>
            <a:endParaRPr lang="pt-BR" sz="4000" dirty="0">
              <a:cs typeface="Courier New" panose="02070309020205020404" pitchFamily="49" charset="0"/>
            </a:endParaRPr>
          </a:p>
          <a:p>
            <a:pPr>
              <a:buSzPct val="100000"/>
            </a:pPr>
            <a:endParaRPr lang="pt-BR" sz="4000" dirty="0">
              <a:cs typeface="Courier New" panose="02070309020205020404" pitchFamily="49" charset="0"/>
            </a:endParaRPr>
          </a:p>
          <a:p>
            <a:pPr>
              <a:buSzPct val="100000"/>
            </a:pPr>
            <a:endParaRPr lang="pt-BR" sz="4000" dirty="0">
              <a:cs typeface="Courier New" panose="02070309020205020404" pitchFamily="49" charset="0"/>
            </a:endParaRPr>
          </a:p>
          <a:p>
            <a:pPr>
              <a:buSzPct val="100000"/>
            </a:pPr>
            <a:endParaRPr lang="pt-BR" sz="4000" dirty="0">
              <a:cs typeface="Courier New" panose="02070309020205020404" pitchFamily="49" charset="0"/>
            </a:endParaRP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61</a:t>
            </a:fld>
            <a:endParaRPr lang="pt-BR"/>
          </a:p>
        </p:txBody>
      </p:sp>
      <p:pic>
        <p:nvPicPr>
          <p:cNvPr id="3" name="Imagem 2">
            <a:extLst>
              <a:ext uri="{FF2B5EF4-FFF2-40B4-BE49-F238E27FC236}">
                <a16:creationId xmlns:a16="http://schemas.microsoft.com/office/drawing/2014/main" id="{B4BECAA9-4297-477F-BBB6-60BC3A04A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3108" y="7256585"/>
            <a:ext cx="9237784" cy="4399540"/>
          </a:xfrm>
          <a:prstGeom prst="rect">
            <a:avLst/>
          </a:prstGeom>
        </p:spPr>
      </p:pic>
    </p:spTree>
    <p:extLst>
      <p:ext uri="{BB962C8B-B14F-4D97-AF65-F5344CB8AC3E}">
        <p14:creationId xmlns:p14="http://schemas.microsoft.com/office/powerpoint/2010/main" val="2989687155"/>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Abstração:</a:t>
            </a:r>
          </a:p>
          <a:p>
            <a:pPr marL="571500" indent="-571500">
              <a:buSzPct val="100000"/>
              <a:buFont typeface="Arial" panose="020B0604020202020204" pitchFamily="34" charset="0"/>
              <a:buChar char="•"/>
            </a:pPr>
            <a:r>
              <a:rPr lang="pt-BR" sz="4000" dirty="0">
                <a:cs typeface="Courier New" panose="02070309020205020404" pitchFamily="49" charset="0"/>
              </a:rPr>
              <a:t>Processo pelo qual se isolam características de um objeto, considerando os que tenham em comum certos grupos de objetos.</a:t>
            </a:r>
          </a:p>
          <a:p>
            <a:pPr marL="571500" indent="-571500">
              <a:buSzPct val="100000"/>
              <a:buFont typeface="Arial" panose="020B0604020202020204" pitchFamily="34" charset="0"/>
              <a:buChar char="•"/>
            </a:pPr>
            <a:r>
              <a:rPr lang="pt-BR" sz="4000" dirty="0">
                <a:cs typeface="Courier New" panose="02070309020205020404" pitchFamily="49" charset="0"/>
              </a:rPr>
              <a:t>Não devemos nos preocupar com características menos importantes, ou seja, acidentais. Devemos, neste caso, nos concentrar apenas nos aspectos essenciais. Por natureza, as abstrações devem ser incompletas e imprecisas.</a:t>
            </a:r>
          </a:p>
          <a:p>
            <a:pPr marL="571500" indent="-571500">
              <a:buSzPct val="100000"/>
              <a:buFont typeface="Arial" panose="020B0604020202020204" pitchFamily="34" charset="0"/>
              <a:buChar char="•"/>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62</a:t>
            </a:fld>
            <a:endParaRPr lang="pt-BR"/>
          </a:p>
        </p:txBody>
      </p:sp>
      <p:pic>
        <p:nvPicPr>
          <p:cNvPr id="6" name="Imagem 5">
            <a:extLst>
              <a:ext uri="{FF2B5EF4-FFF2-40B4-BE49-F238E27FC236}">
                <a16:creationId xmlns:a16="http://schemas.microsoft.com/office/drawing/2014/main" id="{8266C9B5-0DAB-4ADF-9006-750A6B001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8079" y="7445389"/>
            <a:ext cx="5547841" cy="5296359"/>
          </a:xfrm>
          <a:prstGeom prst="rect">
            <a:avLst/>
          </a:prstGeom>
        </p:spPr>
      </p:pic>
    </p:spTree>
    <p:extLst>
      <p:ext uri="{BB962C8B-B14F-4D97-AF65-F5344CB8AC3E}">
        <p14:creationId xmlns:p14="http://schemas.microsoft.com/office/powerpoint/2010/main" val="2978138725"/>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Abstração:</a:t>
            </a:r>
          </a:p>
          <a:p>
            <a:pPr marL="571500" indent="-571500">
              <a:buSzPct val="100000"/>
              <a:buFont typeface="Arial" panose="020B0604020202020204" pitchFamily="34" charset="0"/>
              <a:buChar char="•"/>
            </a:pPr>
            <a:r>
              <a:rPr lang="pt-BR" sz="4000" dirty="0">
                <a:cs typeface="Courier New" panose="02070309020205020404" pitchFamily="49" charset="0"/>
              </a:rPr>
              <a:t>Com a abstração dos conceitos, conseguimos reaproveitar, de forma mais eficiente, o nosso “molde” inicial, que pode ser detalhado conforme for necessário para o nosso caso específico.</a:t>
            </a:r>
          </a:p>
          <a:p>
            <a:pPr marL="571500" indent="-571500">
              <a:buSzPct val="100000"/>
              <a:buFont typeface="Arial" panose="020B0604020202020204" pitchFamily="34" charset="0"/>
              <a:buChar char="•"/>
            </a:pPr>
            <a:r>
              <a:rPr lang="pt-BR" sz="4000" dirty="0">
                <a:cs typeface="Courier New" panose="02070309020205020404" pitchFamily="49" charset="0"/>
              </a:rPr>
              <a:t>Os processos de inicialmente se pensar no mais abstrato e, posteriormente, acrescentar ou se adaptar são também conhecidos como </a:t>
            </a:r>
            <a:r>
              <a:rPr lang="pt-BR" sz="4000" b="1" dirty="0">
                <a:cs typeface="Courier New" panose="02070309020205020404" pitchFamily="49" charset="0"/>
              </a:rPr>
              <a:t>generalização</a:t>
            </a:r>
            <a:r>
              <a:rPr lang="pt-BR" sz="4000" dirty="0">
                <a:cs typeface="Courier New" panose="02070309020205020404" pitchFamily="49" charset="0"/>
              </a:rPr>
              <a:t> e </a:t>
            </a:r>
            <a:r>
              <a:rPr lang="pt-BR" sz="4000" b="1" dirty="0">
                <a:cs typeface="Courier New" panose="02070309020205020404" pitchFamily="49" charset="0"/>
              </a:rPr>
              <a:t>especialização</a:t>
            </a:r>
            <a:r>
              <a:rPr lang="pt-BR" sz="4000" dirty="0">
                <a:cs typeface="Courier New" panose="02070309020205020404" pitchFamily="49" charset="0"/>
              </a:rPr>
              <a:t>, respectivamente.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63</a:t>
            </a:fld>
            <a:endParaRPr lang="pt-BR"/>
          </a:p>
        </p:txBody>
      </p:sp>
      <p:pic>
        <p:nvPicPr>
          <p:cNvPr id="6" name="Imagem 5">
            <a:extLst>
              <a:ext uri="{FF2B5EF4-FFF2-40B4-BE49-F238E27FC236}">
                <a16:creationId xmlns:a16="http://schemas.microsoft.com/office/drawing/2014/main" id="{8266C9B5-0DAB-4ADF-9006-750A6B001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8079" y="7445389"/>
            <a:ext cx="5547841" cy="5296359"/>
          </a:xfrm>
          <a:prstGeom prst="rect">
            <a:avLst/>
          </a:prstGeom>
        </p:spPr>
      </p:pic>
    </p:spTree>
    <p:extLst>
      <p:ext uri="{BB962C8B-B14F-4D97-AF65-F5344CB8AC3E}">
        <p14:creationId xmlns:p14="http://schemas.microsoft.com/office/powerpoint/2010/main" val="1338700819"/>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Reuso:</a:t>
            </a:r>
          </a:p>
          <a:p>
            <a:pPr marL="571500" indent="-571500">
              <a:buSzPct val="100000"/>
              <a:buFont typeface="Arial" panose="020B0604020202020204" pitchFamily="34" charset="0"/>
              <a:buChar char="•"/>
            </a:pPr>
            <a:r>
              <a:rPr lang="pt-BR" sz="4000" dirty="0">
                <a:cs typeface="Courier New" panose="02070309020205020404" pitchFamily="49" charset="0"/>
              </a:rPr>
              <a:t>Não existe pior prática em programação do que a repetição de código. Isto leva a um código frágil, propício a resultados inesperados. Quanto mais códigos são repetidos pela aplicação, mais difícil vai se tornando sua manutenção.</a:t>
            </a:r>
          </a:p>
          <a:p>
            <a:pPr marL="571500" indent="-571500">
              <a:buSzPct val="100000"/>
              <a:buFont typeface="Arial" panose="020B0604020202020204" pitchFamily="34" charset="0"/>
              <a:buChar char="•"/>
            </a:pPr>
            <a:r>
              <a:rPr lang="pt-BR" sz="4000" dirty="0">
                <a:cs typeface="Courier New" panose="02070309020205020404" pitchFamily="49" charset="0"/>
              </a:rPr>
              <a:t>O fato de simplesmente utilizarmos uma linguagem OO não é suficiente para se atingir a </a:t>
            </a:r>
            <a:r>
              <a:rPr lang="pt-BR" sz="4000" dirty="0" err="1">
                <a:cs typeface="Courier New" panose="02070309020205020404" pitchFamily="49" charset="0"/>
              </a:rPr>
              <a:t>reusabilidade</a:t>
            </a:r>
            <a:r>
              <a:rPr lang="pt-BR" sz="4000" dirty="0">
                <a:cs typeface="Courier New" panose="02070309020205020404" pitchFamily="49" charset="0"/>
              </a:rPr>
              <a:t>, temos de trabalhar de forma eficiente para aplicar os conceitos de </a:t>
            </a:r>
            <a:r>
              <a:rPr lang="pt-BR" sz="4000" b="1" dirty="0">
                <a:cs typeface="Courier New" panose="02070309020205020404" pitchFamily="49" charset="0"/>
              </a:rPr>
              <a:t>herança</a:t>
            </a:r>
            <a:r>
              <a:rPr lang="pt-BR" sz="4000" dirty="0">
                <a:cs typeface="Courier New" panose="02070309020205020404" pitchFamily="49" charset="0"/>
              </a:rPr>
              <a:t> e </a:t>
            </a:r>
            <a:r>
              <a:rPr lang="pt-BR" sz="4000" b="1" dirty="0">
                <a:cs typeface="Courier New" panose="02070309020205020404" pitchFamily="49" charset="0"/>
              </a:rPr>
              <a:t>associação</a:t>
            </a:r>
            <a:r>
              <a:rPr lang="pt-BR" sz="4000" dirty="0">
                <a:cs typeface="Courier New" panose="02070309020205020404" pitchFamily="49" charset="0"/>
              </a:rPr>
              <a:t>, por exemplo.</a:t>
            </a:r>
          </a:p>
          <a:p>
            <a:pPr marL="571500" indent="-571500">
              <a:buSzPct val="100000"/>
              <a:buFont typeface="Arial" panose="020B0604020202020204" pitchFamily="34" charset="0"/>
              <a:buChar char="•"/>
            </a:pPr>
            <a:r>
              <a:rPr lang="pt-BR" sz="4000" dirty="0">
                <a:cs typeface="Courier New" panose="02070309020205020404" pitchFamily="49" charset="0"/>
              </a:rPr>
              <a:t>Na herança, é possível criar classes a partir de outras classes. A classe filha, além do que já foi reaproveitada, pode acrescentar o que for necessário para si.</a:t>
            </a:r>
          </a:p>
          <a:p>
            <a:pPr marL="571500" indent="-571500">
              <a:buSzPct val="100000"/>
              <a:buFont typeface="Arial" panose="020B0604020202020204" pitchFamily="34" charset="0"/>
              <a:buChar char="•"/>
            </a:pPr>
            <a:r>
              <a:rPr lang="pt-BR" sz="4000" dirty="0">
                <a:cs typeface="Courier New" panose="02070309020205020404" pitchFamily="49" charset="0"/>
              </a:rPr>
              <a:t>Já na associação, o reaproveitamento é diferente. Uma classe pede ajuda a outra para poder fazer o que ela não consegue fazer por si só. Em vez de simplesmente repetir, em si, o código que está em outra classe, a associação permite que uma classe forneça uma porção de código a outra. Assim, esta troca mútua culmina por evitar a repetição de código.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64</a:t>
            </a:fld>
            <a:endParaRPr lang="pt-BR"/>
          </a:p>
        </p:txBody>
      </p:sp>
    </p:spTree>
    <p:extLst>
      <p:ext uri="{BB962C8B-B14F-4D97-AF65-F5344CB8AC3E}">
        <p14:creationId xmlns:p14="http://schemas.microsoft.com/office/powerpoint/2010/main" val="1439646702"/>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Encapsulamento:</a:t>
            </a:r>
          </a:p>
          <a:p>
            <a:pPr marL="571500" indent="-571500">
              <a:buSzPct val="100000"/>
              <a:buFont typeface="Arial" panose="020B0604020202020204" pitchFamily="34" charset="0"/>
              <a:buChar char="•"/>
            </a:pPr>
            <a:r>
              <a:rPr lang="pt-BR" sz="4000" dirty="0">
                <a:cs typeface="Courier New" panose="02070309020205020404" pitchFamily="49" charset="0"/>
              </a:rPr>
              <a:t>Quando alguém se consulta com um médico, por estar com um resfriado, seria desesperados se ao final da consulta o médico entregasse a seguinte receita:</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Receituário (Complexo)</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- 400mg de ácido acetilsalicílico</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- 1mg de maleato de </a:t>
            </a:r>
            <a:r>
              <a:rPr lang="pt-BR" sz="2400" dirty="0" err="1">
                <a:latin typeface="Verdana" panose="020B0604030504040204" pitchFamily="34" charset="0"/>
                <a:ea typeface="Verdana" panose="020B0604030504040204" pitchFamily="34" charset="0"/>
                <a:cs typeface="Courier New" panose="02070309020205020404" pitchFamily="49" charset="0"/>
              </a:rPr>
              <a:t>dexclorfeniramina</a:t>
            </a:r>
            <a:endParaRPr lang="pt-BR" sz="2400" dirty="0">
              <a:latin typeface="Verdana" panose="020B0604030504040204" pitchFamily="34" charset="0"/>
              <a:ea typeface="Verdana" panose="020B0604030504040204" pitchFamily="34" charset="0"/>
              <a:cs typeface="Courier New" panose="02070309020205020404" pitchFamily="49" charset="0"/>
            </a:endParaRP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- 10mg de cloridrato de fenilefrina</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- 30mg de cafeína</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Misturar bem e ingerir com água. Repetir em momentos de crise.</a:t>
            </a:r>
          </a:p>
          <a:p>
            <a:pPr marL="571500" indent="-571500">
              <a:buSzPct val="100000"/>
              <a:buFont typeface="Arial" panose="020B0604020202020204" pitchFamily="34" charset="0"/>
              <a:buChar char="•"/>
            </a:pPr>
            <a:r>
              <a:rPr lang="pt-BR" sz="4000" dirty="0">
                <a:cs typeface="Courier New" panose="02070309020205020404" pitchFamily="49" charset="0"/>
              </a:rPr>
              <a:t>A primeira coisa que viria em mente seria: onde achar essas substâncias? Será que é vendido tão pouco? Como misturá-las? Existe alguma sequência? Seria uma tarefa difícil - até complexa - de ser realizada. Mais simples do que isso é o que os médicos realmente fazer: passam uma cápsula onde todas estas substâncias já estão prontas. Ou seja, elas já vêm encapsuladas.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65</a:t>
            </a:fld>
            <a:endParaRPr lang="pt-BR"/>
          </a:p>
        </p:txBody>
      </p:sp>
    </p:spTree>
    <p:extLst>
      <p:ext uri="{BB962C8B-B14F-4D97-AF65-F5344CB8AC3E}">
        <p14:creationId xmlns:p14="http://schemas.microsoft.com/office/powerpoint/2010/main" val="1059878484"/>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Encapsulamento:</a:t>
            </a:r>
          </a:p>
          <a:p>
            <a:pPr marL="571500" indent="-571500">
              <a:buSzPct val="100000"/>
              <a:buFont typeface="Arial" panose="020B0604020202020204" pitchFamily="34" charset="0"/>
              <a:buChar char="•"/>
            </a:pPr>
            <a:r>
              <a:rPr lang="pt-BR" sz="4000" dirty="0">
                <a:cs typeface="Courier New" panose="02070309020205020404" pitchFamily="49" charset="0"/>
              </a:rPr>
              <a:t>Com isso, não será preciso se preocupar em saber quanto e como as substâncias devem ser manipuladas para no final termos o comprimido que resolverá o problema. O que interessa é o resultado final, no caso, a cura do resfriado. A complexidade de chegar a essas medidas e como misturá-las não interessa. É um processo que não precisa ser do conhecimento do paciente.</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Receituário (Encapsulado)</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1 comprimido de </a:t>
            </a:r>
            <a:r>
              <a:rPr lang="pt-BR" sz="2400" dirty="0" err="1">
                <a:latin typeface="Verdana" panose="020B0604030504040204" pitchFamily="34" charset="0"/>
                <a:ea typeface="Verdana" panose="020B0604030504040204" pitchFamily="34" charset="0"/>
                <a:cs typeface="Courier New" panose="02070309020205020404" pitchFamily="49" charset="0"/>
              </a:rPr>
              <a:t>Resfriol</a:t>
            </a:r>
            <a:r>
              <a:rPr lang="pt-BR" sz="2400" dirty="0">
                <a:latin typeface="Verdana" panose="020B0604030504040204" pitchFamily="34" charset="0"/>
                <a:ea typeface="Verdana" panose="020B0604030504040204" pitchFamily="34" charset="0"/>
                <a:cs typeface="Courier New" panose="02070309020205020404" pitchFamily="49" charset="0"/>
              </a:rPr>
              <a:t>. Ingerir com água. Repetir em momentos de crise.</a:t>
            </a:r>
          </a:p>
          <a:p>
            <a:pPr marL="571500" indent="-571500">
              <a:buSzPct val="100000"/>
              <a:buFont typeface="Arial" panose="020B0604020202020204" pitchFamily="34" charset="0"/>
              <a:buChar char="•"/>
            </a:pPr>
            <a:r>
              <a:rPr lang="pt-BR" sz="4000" dirty="0">
                <a:cs typeface="Courier New" panose="02070309020205020404" pitchFamily="49" charset="0"/>
              </a:rPr>
              <a:t>Essa mesma ideia se aplica na OO. No caso, a complexidade que desejamos esconder é a de implementação de alguma necessidade. Com o encapsulamento, podemos esconder a forma como algo foi feito, dando a quem precisa apenas o resultado gerado.</a:t>
            </a:r>
          </a:p>
          <a:p>
            <a:pPr marL="571500" indent="-571500">
              <a:buSzPct val="100000"/>
              <a:buFont typeface="Arial" panose="020B0604020202020204" pitchFamily="34" charset="0"/>
              <a:buChar char="•"/>
            </a:pPr>
            <a:r>
              <a:rPr lang="pt-BR" sz="4000" dirty="0">
                <a:cs typeface="Courier New" panose="02070309020205020404" pitchFamily="49" charset="0"/>
              </a:rPr>
              <a:t>Uma vantagem deste princípio é que as mudanças se tornam transparentes, ou seja, quem usa algum processamento não será afetado quando seu comportamento interno mudar.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66</a:t>
            </a:fld>
            <a:endParaRPr lang="pt-BR"/>
          </a:p>
        </p:txBody>
      </p:sp>
    </p:spTree>
    <p:extLst>
      <p:ext uri="{BB962C8B-B14F-4D97-AF65-F5344CB8AC3E}">
        <p14:creationId xmlns:p14="http://schemas.microsoft.com/office/powerpoint/2010/main" val="3955122196"/>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Introdução a Java</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67</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19382796"/>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Java?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 linguagem Java começou a ser concebida no início da década de 1990, com o objetivo de resolver alguns dos problemas comuns em programação na época, tais como:</a:t>
            </a:r>
          </a:p>
          <a:p>
            <a:pPr marL="571500" indent="-571500">
              <a:buSzPct val="100000"/>
              <a:buFont typeface="Arial" panose="020B0604020202020204" pitchFamily="34" charset="0"/>
              <a:buChar char="•"/>
            </a:pPr>
            <a:r>
              <a:rPr lang="pt-BR" sz="4000" dirty="0">
                <a:cs typeface="Courier New" panose="02070309020205020404" pitchFamily="49" charset="0"/>
              </a:rPr>
              <a:t>Uso de ponteiros;</a:t>
            </a:r>
          </a:p>
          <a:p>
            <a:pPr marL="571500" indent="-571500">
              <a:buSzPct val="100000"/>
              <a:buFont typeface="Arial" panose="020B0604020202020204" pitchFamily="34" charset="0"/>
              <a:buChar char="•"/>
            </a:pPr>
            <a:r>
              <a:rPr lang="pt-BR" sz="4000" dirty="0">
                <a:cs typeface="Courier New" panose="02070309020205020404" pitchFamily="49" charset="0"/>
              </a:rPr>
              <a:t>Gerenciamento de memória;</a:t>
            </a:r>
          </a:p>
          <a:p>
            <a:pPr marL="571500" indent="-571500">
              <a:buSzPct val="100000"/>
              <a:buFont typeface="Arial" panose="020B0604020202020204" pitchFamily="34" charset="0"/>
              <a:buChar char="•"/>
            </a:pPr>
            <a:r>
              <a:rPr lang="pt-BR" sz="4000" dirty="0">
                <a:cs typeface="Courier New" panose="02070309020205020404" pitchFamily="49" charset="0"/>
              </a:rPr>
              <a:t>Organização;</a:t>
            </a:r>
          </a:p>
          <a:p>
            <a:pPr marL="571500" indent="-571500">
              <a:buSzPct val="100000"/>
              <a:buFont typeface="Arial" panose="020B0604020202020204" pitchFamily="34" charset="0"/>
              <a:buChar char="•"/>
            </a:pPr>
            <a:r>
              <a:rPr lang="pt-BR" sz="4000" dirty="0">
                <a:cs typeface="Courier New" panose="02070309020205020404" pitchFamily="49" charset="0"/>
              </a:rPr>
              <a:t>Falta de bibliotecas;</a:t>
            </a:r>
          </a:p>
          <a:p>
            <a:pPr marL="571500" indent="-571500">
              <a:buSzPct val="100000"/>
              <a:buFont typeface="Arial" panose="020B0604020202020204" pitchFamily="34" charset="0"/>
              <a:buChar char="•"/>
            </a:pPr>
            <a:r>
              <a:rPr lang="pt-BR" sz="4000" dirty="0">
                <a:cs typeface="Courier New" panose="02070309020205020404" pitchFamily="49" charset="0"/>
              </a:rPr>
              <a:t>Necessidade de reescrever parte do código ao mudar de sistema operacional;</a:t>
            </a:r>
          </a:p>
          <a:p>
            <a:pPr marL="571500" indent="-571500">
              <a:buSzPct val="100000"/>
              <a:buFont typeface="Arial" panose="020B0604020202020204" pitchFamily="34" charset="0"/>
              <a:buChar char="•"/>
            </a:pPr>
            <a:r>
              <a:rPr lang="pt-BR" sz="4000" dirty="0">
                <a:cs typeface="Courier New" panose="02070309020205020404" pitchFamily="49" charset="0"/>
              </a:rPr>
              <a:t>Custo financeiro de usar a tecnologia.</a:t>
            </a:r>
          </a:p>
          <a:p>
            <a:pPr>
              <a:buSzPct val="100000"/>
            </a:pPr>
            <a:r>
              <a:rPr lang="pt-BR" sz="4000" dirty="0">
                <a:cs typeface="Courier New" panose="02070309020205020404" pitchFamily="49" charset="0"/>
              </a:rPr>
              <a:t>Uma das grandes motivações para a criação da plataforma Java era de que essa linguagem fosse usada em pequenos dispositivos, como TVs. Apesar disso a linguagem teve seu lançamento focado no uso em clientes web (browsers) para rodar pequenas aplicações (</a:t>
            </a:r>
            <a:r>
              <a:rPr lang="pt-BR" sz="4000" dirty="0" err="1">
                <a:cs typeface="Courier New" panose="02070309020205020404" pitchFamily="49" charset="0"/>
              </a:rPr>
              <a:t>applets</a:t>
            </a:r>
            <a:r>
              <a:rPr lang="pt-BR" sz="4000" dirty="0">
                <a:cs typeface="Courier New" panose="02070309020205020404" pitchFamily="49" charset="0"/>
              </a:rPr>
              <a:t>). Hoje em dia esse não é o grande mercado do Java: apesar de ter sido idealizado com um propósito e lançado com outro, o Java ganhou destaque no lado do servidor.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68</a:t>
            </a:fld>
            <a:endParaRPr lang="pt-BR"/>
          </a:p>
        </p:txBody>
      </p:sp>
    </p:spTree>
    <p:extLst>
      <p:ext uri="{BB962C8B-B14F-4D97-AF65-F5344CB8AC3E}">
        <p14:creationId xmlns:p14="http://schemas.microsoft.com/office/powerpoint/2010/main" val="2244862162"/>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Uma breve história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571500" indent="-571500">
              <a:buSzPct val="100000"/>
              <a:buFont typeface="Arial" panose="020B0604020202020204" pitchFamily="34" charset="0"/>
              <a:buChar char="•"/>
            </a:pPr>
            <a:r>
              <a:rPr lang="pt-BR" sz="4000" dirty="0">
                <a:cs typeface="Courier New" panose="02070309020205020404" pitchFamily="49" charset="0"/>
              </a:rPr>
              <a:t>Time criado em 1992 na Sun, liderado por James Gosling, considerado o pai do Java.</a:t>
            </a:r>
          </a:p>
          <a:p>
            <a:pPr marL="571500" indent="-571500">
              <a:buSzPct val="100000"/>
              <a:buFont typeface="Arial" panose="020B0604020202020204" pitchFamily="34" charset="0"/>
              <a:buChar char="•"/>
            </a:pPr>
            <a:r>
              <a:rPr lang="pt-BR" sz="4000" dirty="0">
                <a:cs typeface="Courier New" panose="02070309020205020404" pitchFamily="49" charset="0"/>
              </a:rPr>
              <a:t>Ideia inicial de criar um interpretador para pequenos dispositivos, facilitando a reescrita de software para aparelhos eletrônicos.</a:t>
            </a:r>
          </a:p>
          <a:p>
            <a:pPr marL="571500" indent="-571500">
              <a:buSzPct val="100000"/>
              <a:buFont typeface="Arial" panose="020B0604020202020204" pitchFamily="34" charset="0"/>
              <a:buChar char="•"/>
            </a:pPr>
            <a:r>
              <a:rPr lang="pt-BR" sz="4000" dirty="0">
                <a:cs typeface="Courier New" panose="02070309020205020404" pitchFamily="49" charset="0"/>
              </a:rPr>
              <a:t>A ideia não deu certo, devido ao conflito de interesses e custos.</a:t>
            </a:r>
          </a:p>
          <a:p>
            <a:pPr marL="571500" indent="-571500">
              <a:buSzPct val="100000"/>
              <a:buFont typeface="Arial" panose="020B0604020202020204" pitchFamily="34" charset="0"/>
              <a:buChar char="•"/>
            </a:pPr>
            <a:r>
              <a:rPr lang="pt-BR" sz="4000" dirty="0">
                <a:cs typeface="Courier New" panose="02070309020205020404" pitchFamily="49" charset="0"/>
              </a:rPr>
              <a:t>Hoje, sabemos que o Java domina o mercado de aplicações para celulares com mais de 2.5 bilhões de dispositivos compatíveis, porém em 1994 ainda era muito cedo para isso.</a:t>
            </a:r>
          </a:p>
          <a:p>
            <a:pPr marL="571500" indent="-571500">
              <a:buSzPct val="100000"/>
              <a:buFont typeface="Arial" panose="020B0604020202020204" pitchFamily="34" charset="0"/>
              <a:buChar char="•"/>
            </a:pPr>
            <a:r>
              <a:rPr lang="pt-BR" sz="4000" dirty="0">
                <a:cs typeface="Courier New" panose="02070309020205020404" pitchFamily="49" charset="0"/>
              </a:rPr>
              <a:t>Com o advento da web, a ideia pode ser reaproveitada, já que na internet havia uma grande quantidade de sistemas operacionais e browsers, e com isso seria grande vantagem poder programar numa única linguagem, independente da plataforma.</a:t>
            </a:r>
          </a:p>
          <a:p>
            <a:pPr marL="571500" indent="-571500">
              <a:buSzPct val="100000"/>
              <a:buFont typeface="Arial" panose="020B0604020202020204" pitchFamily="34" charset="0"/>
              <a:buChar char="•"/>
            </a:pPr>
            <a:r>
              <a:rPr lang="pt-BR" sz="4000" dirty="0">
                <a:cs typeface="Courier New" panose="02070309020205020404" pitchFamily="49" charset="0"/>
              </a:rPr>
              <a:t>O Java 1.0 foi lançado focado em transformar o browser de apenas um terminal “burro” em uma aplicação que possa também realizar operações avançadas, e não apenas renderizar HTML.</a:t>
            </a:r>
          </a:p>
          <a:p>
            <a:pPr marL="571500" indent="-571500">
              <a:buSzPct val="100000"/>
              <a:buFont typeface="Arial" panose="020B0604020202020204" pitchFamily="34" charset="0"/>
              <a:buChar char="•"/>
            </a:pPr>
            <a:r>
              <a:rPr lang="pt-BR" sz="4000" dirty="0">
                <a:cs typeface="Courier New" panose="02070309020205020404" pitchFamily="49" charset="0"/>
              </a:rPr>
              <a:t>Em 2009 a Oracle comprou a Sun e fortaleceu a marca e a plataforma Java.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69</a:t>
            </a:fld>
            <a:endParaRPr lang="pt-BR"/>
          </a:p>
        </p:txBody>
      </p:sp>
    </p:spTree>
    <p:extLst>
      <p:ext uri="{BB962C8B-B14F-4D97-AF65-F5344CB8AC3E}">
        <p14:creationId xmlns:p14="http://schemas.microsoft.com/office/powerpoint/2010/main" val="307546139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p:txBody>
          <a:bodyPr>
            <a:noAutofit/>
          </a:bodyPr>
          <a:lstStyle/>
          <a:p>
            <a:r>
              <a:rPr lang="pt-BR" dirty="0"/>
              <a:t>Avaliação</a:t>
            </a:r>
          </a:p>
          <a:p>
            <a:pPr lvl="1"/>
            <a:r>
              <a:rPr lang="pt-BR" dirty="0"/>
              <a:t>Proporção:</a:t>
            </a:r>
          </a:p>
          <a:p>
            <a:pPr marL="1206500" lvl="1" indent="-571500">
              <a:buFont typeface="Arial" panose="020B0604020202020204" pitchFamily="34" charset="0"/>
              <a:buChar char="•"/>
            </a:pPr>
            <a:r>
              <a:rPr lang="pt-BR" dirty="0"/>
              <a:t>Exercícios periódicos (AC): 20%</a:t>
            </a:r>
          </a:p>
          <a:p>
            <a:pPr marL="1206500" lvl="1" indent="-571500">
              <a:buFont typeface="Arial" panose="020B0604020202020204" pitchFamily="34" charset="0"/>
              <a:buChar char="•"/>
            </a:pPr>
            <a:r>
              <a:rPr lang="pt-BR" dirty="0"/>
              <a:t>Projeto (AP1): 40%</a:t>
            </a:r>
          </a:p>
          <a:p>
            <a:pPr marL="1206500" lvl="1" indent="-571500">
              <a:buFont typeface="Arial" panose="020B0604020202020204" pitchFamily="34" charset="0"/>
              <a:buChar char="•"/>
            </a:pPr>
            <a:r>
              <a:rPr lang="pt-BR" dirty="0"/>
              <a:t>Projeto (AP2): 40%</a:t>
            </a:r>
          </a:p>
          <a:p>
            <a:pPr lvl="1"/>
            <a:r>
              <a:rPr lang="pt-BR" dirty="0"/>
              <a:t>Detalhes das entregas:</a:t>
            </a:r>
          </a:p>
          <a:p>
            <a:pPr lvl="2"/>
            <a:r>
              <a:rPr lang="pt-BR" dirty="0"/>
              <a:t>Exercícios da AC devem ser individuais</a:t>
            </a:r>
          </a:p>
          <a:p>
            <a:pPr lvl="2"/>
            <a:r>
              <a:rPr lang="pt-BR" dirty="0"/>
              <a:t>Projetos de AP1 e AP2 em grupos de no mínimo 2 e no máximo 3 pessoas</a:t>
            </a:r>
          </a:p>
          <a:p>
            <a:pPr lvl="1"/>
            <a:r>
              <a:rPr lang="pt-BR" dirty="0"/>
              <a:t>AS será uma prova com consulta, que substituirá a menor nota entre AP1 e AP2.</a:t>
            </a:r>
          </a:p>
          <a:p>
            <a:pPr lvl="1"/>
            <a:r>
              <a:rPr lang="pt-BR" dirty="0"/>
              <a:t>Os trabalhos serão </a:t>
            </a:r>
            <a:r>
              <a:rPr lang="pt-BR" i="1" dirty="0" err="1"/>
              <a:t>commitados</a:t>
            </a:r>
            <a:r>
              <a:rPr lang="pt-BR" dirty="0"/>
              <a:t> no GitHub em um </a:t>
            </a:r>
            <a:r>
              <a:rPr lang="pt-BR" i="1" dirty="0" err="1"/>
              <a:t>branch</a:t>
            </a:r>
            <a:r>
              <a:rPr lang="pt-BR" dirty="0"/>
              <a:t> separado do </a:t>
            </a:r>
            <a:r>
              <a:rPr lang="pt-BR" i="1" dirty="0"/>
              <a:t>master</a:t>
            </a:r>
            <a:r>
              <a:rPr lang="pt-BR" dirty="0"/>
              <a:t>, em um repositório privado criado pelos alunos, e um </a:t>
            </a:r>
            <a:r>
              <a:rPr lang="pt-BR" i="1" dirty="0" err="1"/>
              <a:t>pull</a:t>
            </a:r>
            <a:r>
              <a:rPr lang="pt-BR" i="1" dirty="0"/>
              <a:t> </a:t>
            </a:r>
            <a:r>
              <a:rPr lang="pt-BR" i="1" dirty="0" err="1"/>
              <a:t>request</a:t>
            </a:r>
            <a:r>
              <a:rPr lang="pt-BR" dirty="0"/>
              <a:t> deverá ser enviado para avaliação.</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7</a:t>
            </a:fld>
            <a:endParaRPr lang="pt-BR" dirty="0"/>
          </a:p>
        </p:txBody>
      </p:sp>
    </p:spTree>
    <p:extLst>
      <p:ext uri="{BB962C8B-B14F-4D97-AF65-F5344CB8AC3E}">
        <p14:creationId xmlns:p14="http://schemas.microsoft.com/office/powerpoint/2010/main" val="2355502600"/>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Máquina virtual?</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571500" indent="-571500">
              <a:buSzPct val="100000"/>
              <a:buFont typeface="Arial" panose="020B0604020202020204" pitchFamily="34" charset="0"/>
              <a:buChar char="•"/>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70</a:t>
            </a:fld>
            <a:endParaRPr lang="pt-BR"/>
          </a:p>
        </p:txBody>
      </p:sp>
      <p:pic>
        <p:nvPicPr>
          <p:cNvPr id="3" name="Imagem 2">
            <a:extLst>
              <a:ext uri="{FF2B5EF4-FFF2-40B4-BE49-F238E27FC236}">
                <a16:creationId xmlns:a16="http://schemas.microsoft.com/office/drawing/2014/main" id="{A23A24F0-558B-433C-8768-881D4EBCB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4058473"/>
            <a:ext cx="7953654" cy="1477110"/>
          </a:xfrm>
          <a:prstGeom prst="rect">
            <a:avLst/>
          </a:prstGeom>
        </p:spPr>
      </p:pic>
      <p:pic>
        <p:nvPicPr>
          <p:cNvPr id="8" name="Imagem 7">
            <a:extLst>
              <a:ext uri="{FF2B5EF4-FFF2-40B4-BE49-F238E27FC236}">
                <a16:creationId xmlns:a16="http://schemas.microsoft.com/office/drawing/2014/main" id="{EE083C92-F250-461A-A506-D04FFCC5D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3484" y="2248930"/>
            <a:ext cx="7221416" cy="5096196"/>
          </a:xfrm>
          <a:prstGeom prst="rect">
            <a:avLst/>
          </a:prstGeom>
        </p:spPr>
      </p:pic>
      <p:sp>
        <p:nvSpPr>
          <p:cNvPr id="9" name="Seta: para a Direita 8">
            <a:extLst>
              <a:ext uri="{FF2B5EF4-FFF2-40B4-BE49-F238E27FC236}">
                <a16:creationId xmlns:a16="http://schemas.microsoft.com/office/drawing/2014/main" id="{ED722B25-407E-4EBB-AB8F-88CB9E13F8E9}"/>
              </a:ext>
            </a:extLst>
          </p:cNvPr>
          <p:cNvSpPr/>
          <p:nvPr/>
        </p:nvSpPr>
        <p:spPr>
          <a:xfrm>
            <a:off x="10884423" y="4212018"/>
            <a:ext cx="3516923" cy="1170019"/>
          </a:xfrm>
          <a:prstGeom prst="righ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pic>
        <p:nvPicPr>
          <p:cNvPr id="11" name="Imagem 10">
            <a:extLst>
              <a:ext uri="{FF2B5EF4-FFF2-40B4-BE49-F238E27FC236}">
                <a16:creationId xmlns:a16="http://schemas.microsoft.com/office/drawing/2014/main" id="{E8701CF2-B2C1-47BB-83E1-9466DCCC12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9696" y="7618413"/>
            <a:ext cx="9104608" cy="5322276"/>
          </a:xfrm>
          <a:prstGeom prst="rect">
            <a:avLst/>
          </a:prstGeom>
        </p:spPr>
      </p:pic>
    </p:spTree>
    <p:extLst>
      <p:ext uri="{BB962C8B-B14F-4D97-AF65-F5344CB8AC3E}">
        <p14:creationId xmlns:p14="http://schemas.microsoft.com/office/powerpoint/2010/main" val="1181271026"/>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Máquina virtual?</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O conceito de máquina virtual é bem mais amplo que o de um interpretador:</a:t>
            </a:r>
          </a:p>
          <a:p>
            <a:pPr marL="571500" indent="-571500">
              <a:buSzPct val="100000"/>
              <a:buFont typeface="Arial" panose="020B0604020202020204" pitchFamily="34" charset="0"/>
              <a:buChar char="•"/>
            </a:pPr>
            <a:r>
              <a:rPr lang="pt-BR" sz="4000" dirty="0">
                <a:cs typeface="Courier New" panose="02070309020205020404" pitchFamily="49" charset="0"/>
              </a:rPr>
              <a:t>Uma VM tem tudo que um computador tem: é responsável por gerenciar memória, threads, a pilha de execução, etc.</a:t>
            </a:r>
          </a:p>
          <a:p>
            <a:pPr marL="571500" indent="-571500">
              <a:buSzPct val="100000"/>
              <a:buFont typeface="Arial" panose="020B0604020202020204" pitchFamily="34" charset="0"/>
              <a:buChar char="•"/>
            </a:pPr>
            <a:r>
              <a:rPr lang="pt-BR" sz="4000" dirty="0">
                <a:cs typeface="Courier New" panose="02070309020205020404" pitchFamily="49" charset="0"/>
              </a:rPr>
              <a:t>Sua aplicação roda sem nenhum envolvimento com o sistema operacional, então a JVM pode tirar métricas, decidir onde é melhor alocar a memória, entre outros. </a:t>
            </a:r>
          </a:p>
          <a:p>
            <a:pPr marL="571500" indent="-571500">
              <a:buSzPct val="100000"/>
              <a:buFont typeface="Arial" panose="020B0604020202020204" pitchFamily="34" charset="0"/>
              <a:buChar char="•"/>
            </a:pPr>
            <a:r>
              <a:rPr lang="pt-BR" sz="4000" dirty="0">
                <a:cs typeface="Courier New" panose="02070309020205020404" pitchFamily="49" charset="0"/>
              </a:rPr>
              <a:t>Se uma JVM termina abruptamente, só as aplicações que estavam rodando nela irão terminar.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71</a:t>
            </a:fld>
            <a:endParaRPr lang="pt-BR"/>
          </a:p>
        </p:txBody>
      </p:sp>
    </p:spTree>
    <p:extLst>
      <p:ext uri="{BB962C8B-B14F-4D97-AF65-F5344CB8AC3E}">
        <p14:creationId xmlns:p14="http://schemas.microsoft.com/office/powerpoint/2010/main" val="2336100389"/>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Onde usar?</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É preciso ficar claro que a premissa do Java não é a de criar sistemas pequenos, onde temos um ou dois desenvolvedores, mais rapidamente que linguagens como PHP, Perl, e outras.</a:t>
            </a:r>
          </a:p>
          <a:p>
            <a:pPr>
              <a:buSzPct val="100000"/>
            </a:pPr>
            <a:r>
              <a:rPr lang="pt-BR" sz="4000" dirty="0">
                <a:cs typeface="Courier New" panose="02070309020205020404" pitchFamily="49" charset="0"/>
              </a:rPr>
              <a:t>O foco da plataforma é outro: aplicações de médio a grande porte, onde o time de desenvolvedores tem várias pessoas e sempre pode vir a mudar e crescer.</a:t>
            </a:r>
          </a:p>
          <a:p>
            <a:pPr>
              <a:buSzPct val="100000"/>
            </a:pPr>
            <a:r>
              <a:rPr lang="pt-BR" sz="4000" dirty="0">
                <a:cs typeface="Courier New" panose="02070309020205020404" pitchFamily="49" charset="0"/>
              </a:rPr>
              <a:t>Não tenha dúvidas que criar a primeira versão de uma aplicação usando Java, mesmo utilizando </a:t>
            </a:r>
            <a:r>
              <a:rPr lang="pt-BR" sz="4000" dirty="0" err="1">
                <a:cs typeface="Courier New" panose="02070309020205020404" pitchFamily="49" charset="0"/>
              </a:rPr>
              <a:t>IDEs</a:t>
            </a:r>
            <a:r>
              <a:rPr lang="pt-BR" sz="4000" dirty="0">
                <a:cs typeface="Courier New" panose="02070309020205020404" pitchFamily="49" charset="0"/>
              </a:rPr>
              <a:t> e ferramentas poderosas, será mais trabalhoso que muitas linguagens script ou de alta produtividade. Porém, com uma linguagem orientada a objetos e madura como o Java, será extremamente mais fácil e rápido fazer alterações no sistema, desde que você siga as boas práticas e recomendações sobre design orientado a objetos.</a:t>
            </a:r>
          </a:p>
          <a:p>
            <a:pPr>
              <a:buSzPct val="100000"/>
            </a:pPr>
            <a:r>
              <a:rPr lang="pt-BR" sz="4000" dirty="0">
                <a:cs typeface="Courier New" panose="02070309020205020404" pitchFamily="49" charset="0"/>
              </a:rPr>
              <a:t>Além disso, a quantidade enorme de bibliotecas gratuitas para realizar os mais diversos trabalhos é um ponto fortíssimo para adoção do Java: você pode criar uma aplicação sofisticada, usando diversos  recursos, sem precisar comprar um componente específico, que costuma ser caro. O ecossistema do Java é enorme.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72</a:t>
            </a:fld>
            <a:endParaRPr lang="pt-BR"/>
          </a:p>
        </p:txBody>
      </p:sp>
    </p:spTree>
    <p:extLst>
      <p:ext uri="{BB962C8B-B14F-4D97-AF65-F5344CB8AC3E}">
        <p14:creationId xmlns:p14="http://schemas.microsoft.com/office/powerpoint/2010/main" val="2553264829"/>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Onde usar?</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Cada linguagem tem seu espaço e seu melhor uso. O uso do Java é interessante em aplicações que virão a crescer, em que a legibilidade do código é importante, onde temos muita conectividade e se há muitas plataformas (ambientes e sistemas operacionais) heterogêneas (Linux, Unix, OSX e Windows misturados).</a:t>
            </a:r>
          </a:p>
          <a:p>
            <a:pPr>
              <a:buSzPct val="100000"/>
            </a:pPr>
            <a:r>
              <a:rPr lang="pt-BR" sz="4000" dirty="0">
                <a:cs typeface="Courier New" panose="02070309020205020404" pitchFamily="49" charset="0"/>
              </a:rPr>
              <a:t>Você pode ver isso pela quantidade enorme de ofertas de emprego procurando desenvolvedores Java para trabalhar com sistemas web e aplicações de integração no servidor.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73</a:t>
            </a:fld>
            <a:endParaRPr lang="pt-BR"/>
          </a:p>
        </p:txBody>
      </p:sp>
    </p:spTree>
    <p:extLst>
      <p:ext uri="{BB962C8B-B14F-4D97-AF65-F5344CB8AC3E}">
        <p14:creationId xmlns:p14="http://schemas.microsoft.com/office/powerpoint/2010/main" val="4114922089"/>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PPT_graduação_contracapa.png" descr="PPT_graduação_contracapa.png"/>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3" name="CaixaDeTexto 2"/>
          <p:cNvSpPr txBox="1"/>
          <p:nvPr/>
        </p:nvSpPr>
        <p:spPr>
          <a:xfrm>
            <a:off x="2160971" y="11172650"/>
            <a:ext cx="5681043" cy="14568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8800" b="1" i="0" u="none" strike="noStrike" cap="none" spc="0" normalizeH="0" baseline="0" dirty="0">
                <a:ln>
                  <a:noFill/>
                </a:ln>
                <a:solidFill>
                  <a:schemeClr val="bg2">
                    <a:lumMod val="50000"/>
                  </a:schemeClr>
                </a:solidFill>
                <a:effectLst/>
                <a:uFillTx/>
                <a:latin typeface="Calibri" panose="020F0502020204030204" pitchFamily="34" charset="0"/>
                <a:cs typeface="Calibri" panose="020F0502020204030204" pitchFamily="34" charset="0"/>
                <a:sym typeface="Helvetica Neue"/>
              </a:rPr>
              <a:t>OBRIGADO!</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Sugestões de materiais para estudo</a:t>
            </a:r>
          </a:p>
        </p:txBody>
      </p:sp>
      <p:sp>
        <p:nvSpPr>
          <p:cNvPr id="3" name="Espaço Reservado para Conteúdo 2"/>
          <p:cNvSpPr>
            <a:spLocks noGrp="1"/>
          </p:cNvSpPr>
          <p:nvPr>
            <p:ph type="body" idx="1"/>
          </p:nvPr>
        </p:nvSpPr>
        <p:spPr/>
        <p:txBody>
          <a:bodyPr>
            <a:normAutofit/>
          </a:bodyPr>
          <a:lstStyle/>
          <a:p>
            <a:pPr marL="571500" indent="-571500">
              <a:buFont typeface="Arial" panose="020B0604020202020204" pitchFamily="34" charset="0"/>
              <a:buChar char="•"/>
            </a:pPr>
            <a:r>
              <a:rPr lang="pt-BR" dirty="0"/>
              <a:t>Apostila Java e Orientação a Objetos (</a:t>
            </a:r>
            <a:r>
              <a:rPr lang="pt-BR" dirty="0" err="1"/>
              <a:t>Caelum</a:t>
            </a:r>
            <a:r>
              <a:rPr lang="pt-BR" dirty="0"/>
              <a:t> - </a:t>
            </a:r>
            <a:r>
              <a:rPr lang="pt-BR" dirty="0">
                <a:hlinkClick r:id="rId2"/>
              </a:rPr>
              <a:t>https://www.caelum.com.br/apostilas</a:t>
            </a:r>
            <a:r>
              <a:rPr lang="pt-BR" dirty="0"/>
              <a:t>)</a:t>
            </a:r>
          </a:p>
          <a:p>
            <a:pPr marL="571500" indent="-571500">
              <a:buFont typeface="Arial" panose="020B0604020202020204" pitchFamily="34" charset="0"/>
              <a:buChar char="•"/>
            </a:pPr>
            <a:r>
              <a:rPr lang="pt-BR" dirty="0"/>
              <a:t>Curso Java Completo (</a:t>
            </a:r>
            <a:r>
              <a:rPr lang="pt-BR" dirty="0" err="1"/>
              <a:t>DevDojo</a:t>
            </a:r>
            <a:r>
              <a:rPr lang="pt-BR" dirty="0"/>
              <a:t> - </a:t>
            </a:r>
            <a:r>
              <a:rPr lang="pt-BR" dirty="0">
                <a:hlinkClick r:id="rId3"/>
              </a:rPr>
              <a:t>https://www.youtube.com/</a:t>
            </a:r>
            <a:r>
              <a:rPr lang="pt-BR" dirty="0" err="1">
                <a:hlinkClick r:id="rId3"/>
              </a:rPr>
              <a:t>watch?v</a:t>
            </a:r>
            <a:r>
              <a:rPr lang="pt-BR" dirty="0">
                <a:hlinkClick r:id="rId3"/>
              </a:rPr>
              <a:t>=</a:t>
            </a:r>
            <a:r>
              <a:rPr lang="pt-BR" dirty="0" err="1">
                <a:hlinkClick r:id="rId3"/>
              </a:rPr>
              <a:t>kkOSweUhGZM&amp;list</a:t>
            </a:r>
            <a:r>
              <a:rPr lang="pt-BR" dirty="0">
                <a:hlinkClick r:id="rId3"/>
              </a:rPr>
              <a:t>=PL62G310vn6nHrMr1tFLNOYP_c73m6nAzL</a:t>
            </a:r>
            <a:r>
              <a:rPr lang="pt-BR" dirty="0"/>
              <a:t>)</a:t>
            </a:r>
          </a:p>
          <a:p>
            <a:pPr marL="571500" indent="-571500">
              <a:buFont typeface="Arial" panose="020B0604020202020204" pitchFamily="34" charset="0"/>
              <a:buChar char="•"/>
            </a:pPr>
            <a:r>
              <a:rPr lang="pt-BR" dirty="0"/>
              <a:t>Thiago Leite e Carvalho - Orientação a Objetos: Aprenda seus Conceitos e suas Aplicabilidades de Forma Efetiva (Casa do Código, 2016)</a:t>
            </a:r>
          </a:p>
          <a:p>
            <a:pPr marL="571500" indent="-571500">
              <a:buFont typeface="Arial" panose="020B0604020202020204" pitchFamily="34" charset="0"/>
              <a:buChar char="•"/>
            </a:pPr>
            <a:r>
              <a:rPr lang="pt-BR" dirty="0"/>
              <a:t>Joshua Bloch - Java Efetivo: As Melhores Práticas para a Plataforma Java (Alta Books, 2019)</a:t>
            </a:r>
          </a:p>
          <a:p>
            <a:pPr marL="571500" indent="-571500">
              <a:buFont typeface="Arial" panose="020B0604020202020204" pitchFamily="34" charset="0"/>
              <a:buChar char="•"/>
            </a:pPr>
            <a:r>
              <a:rPr lang="pt-BR" dirty="0"/>
              <a:t>Maurício Aniche - Orientação a Objetos e SOLID para Ninjas: Projetando Classes Flexíveis (Casa do Código, 2015)</a:t>
            </a:r>
          </a:p>
        </p:txBody>
      </p:sp>
      <p:sp>
        <p:nvSpPr>
          <p:cNvPr id="4" name="Espaço Reservado para Número de Slide 3">
            <a:extLst>
              <a:ext uri="{FF2B5EF4-FFF2-40B4-BE49-F238E27FC236}">
                <a16:creationId xmlns:a16="http://schemas.microsoft.com/office/drawing/2014/main" id="{FEEA9445-0BCA-4464-99DB-4F6EFC9E69ED}"/>
              </a:ext>
            </a:extLst>
          </p:cNvPr>
          <p:cNvSpPr>
            <a:spLocks noGrp="1"/>
          </p:cNvSpPr>
          <p:nvPr>
            <p:ph type="sldNum" sz="quarter" idx="10"/>
          </p:nvPr>
        </p:nvSpPr>
        <p:spPr/>
        <p:txBody>
          <a:bodyPr/>
          <a:lstStyle/>
          <a:p>
            <a:fld id="{3D747B8F-3952-46BF-9FAB-EA6FCC0A18DC}" type="slidenum">
              <a:rPr lang="pt-BR" smtClean="0"/>
              <a:t>8</a:t>
            </a:fld>
            <a:endParaRPr lang="pt-BR"/>
          </a:p>
        </p:txBody>
      </p:sp>
    </p:spTree>
    <p:extLst>
      <p:ext uri="{BB962C8B-B14F-4D97-AF65-F5344CB8AC3E}">
        <p14:creationId xmlns:p14="http://schemas.microsoft.com/office/powerpoint/2010/main" val="266366906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Configurando o ambiente</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9</a:t>
            </a:fld>
            <a:endParaRPr lang="pt-BR" dirty="0"/>
          </a:p>
        </p:txBody>
      </p:sp>
      <p:sp>
        <p:nvSpPr>
          <p:cNvPr id="7" name="Seta: para a Esquerda 6">
            <a:hlinkClick r:id="rId2" action="ppaction://hlinksldjump"/>
            <a:extLst>
              <a:ext uri="{FF2B5EF4-FFF2-40B4-BE49-F238E27FC236}">
                <a16:creationId xmlns:a16="http://schemas.microsoft.com/office/drawing/2014/main" id="{74E35450-E1D9-4283-A9A8-56C32787152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086733210"/>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9FAC1FADC71DC641B1C88EDCA8A738BD" ma:contentTypeVersion="9" ma:contentTypeDescription="Crie um novo documento." ma:contentTypeScope="" ma:versionID="b2ba5c05f7feb583484f3d330bfd4d41">
  <xsd:schema xmlns:xsd="http://www.w3.org/2001/XMLSchema" xmlns:xs="http://www.w3.org/2001/XMLSchema" xmlns:p="http://schemas.microsoft.com/office/2006/metadata/properties" xmlns:ns2="4620a0fb-8c8e-452c-99f9-831cb1282a4d" xmlns:ns3="d2b67046-0f4f-4fd2-9a89-c98ef0fc6e42" targetNamespace="http://schemas.microsoft.com/office/2006/metadata/properties" ma:root="true" ma:fieldsID="450c8be9e95e4e1adec287857fc41ebe" ns2:_="" ns3:_="">
    <xsd:import namespace="4620a0fb-8c8e-452c-99f9-831cb1282a4d"/>
    <xsd:import namespace="d2b67046-0f4f-4fd2-9a89-c98ef0fc6e4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20a0fb-8c8e-452c-99f9-831cb1282a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2b67046-0f4f-4fd2-9a89-c98ef0fc6e42" elementFormDefault="qualified">
    <xsd:import namespace="http://schemas.microsoft.com/office/2006/documentManagement/types"/>
    <xsd:import namespace="http://schemas.microsoft.com/office/infopath/2007/PartnerControls"/>
    <xsd:element name="SharedWithUsers" ma:index="12"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12B0F66-32D8-4318-9FAE-9EACF69D7379}">
  <ds:schemaRefs>
    <ds:schemaRef ds:uri="http://purl.org/dc/elements/1.1/"/>
    <ds:schemaRef ds:uri="http://purl.org/dc/terms/"/>
    <ds:schemaRef ds:uri="http://schemas.microsoft.com/office/infopath/2007/PartnerControls"/>
    <ds:schemaRef ds:uri="http://purl.org/dc/dcmitype/"/>
    <ds:schemaRef ds:uri="d2b67046-0f4f-4fd2-9a89-c98ef0fc6e42"/>
    <ds:schemaRef ds:uri="http://schemas.microsoft.com/office/2006/metadata/properties"/>
    <ds:schemaRef ds:uri="http://schemas.microsoft.com/office/2006/documentManagement/types"/>
    <ds:schemaRef ds:uri="http://schemas.openxmlformats.org/package/2006/metadata/core-properties"/>
    <ds:schemaRef ds:uri="4620a0fb-8c8e-452c-99f9-831cb1282a4d"/>
    <ds:schemaRef ds:uri="http://www.w3.org/XML/1998/namespace"/>
  </ds:schemaRefs>
</ds:datastoreItem>
</file>

<file path=customXml/itemProps2.xml><?xml version="1.0" encoding="utf-8"?>
<ds:datastoreItem xmlns:ds="http://schemas.openxmlformats.org/officeDocument/2006/customXml" ds:itemID="{A5A8ECF9-7567-461A-B635-D7A1660AA25D}">
  <ds:schemaRefs>
    <ds:schemaRef ds:uri="http://schemas.microsoft.com/sharepoint/v3/contenttype/forms"/>
  </ds:schemaRefs>
</ds:datastoreItem>
</file>

<file path=customXml/itemProps3.xml><?xml version="1.0" encoding="utf-8"?>
<ds:datastoreItem xmlns:ds="http://schemas.openxmlformats.org/officeDocument/2006/customXml" ds:itemID="{9442B401-7F53-433D-B941-B748B6AF5C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20a0fb-8c8e-452c-99f9-831cb1282a4d"/>
    <ds:schemaRef ds:uri="d2b67046-0f4f-4fd2-9a89-c98ef0fc6e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2148</TotalTime>
  <Words>6108</Words>
  <Application>Microsoft Office PowerPoint</Application>
  <PresentationFormat>Personalizar</PresentationFormat>
  <Paragraphs>599</Paragraphs>
  <Slides>74</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74</vt:i4>
      </vt:variant>
    </vt:vector>
  </HeadingPairs>
  <TitlesOfParts>
    <vt:vector size="81" baseType="lpstr">
      <vt:lpstr>Arial</vt:lpstr>
      <vt:lpstr>Calibri</vt:lpstr>
      <vt:lpstr>Helvetica Neue</vt:lpstr>
      <vt:lpstr>Helvetica Neue Light</vt:lpstr>
      <vt:lpstr>Helvetica Neue Medium</vt:lpstr>
      <vt:lpstr>Verdana</vt:lpstr>
      <vt:lpstr>White</vt:lpstr>
      <vt:lpstr>Programação Orientada a Objetos</vt:lpstr>
      <vt:lpstr>Índice</vt:lpstr>
      <vt:lpstr>Apresentação do curso</vt:lpstr>
      <vt:lpstr>Apresentação do curso</vt:lpstr>
      <vt:lpstr>Apresentação do curso</vt:lpstr>
      <vt:lpstr>Apresentação do curso</vt:lpstr>
      <vt:lpstr>Apresentação do curso</vt:lpstr>
      <vt:lpstr>Sugestões de materiais para estudo</vt:lpstr>
      <vt:lpstr>Configurando o ambiente</vt:lpstr>
      <vt:lpstr>Configurando o ambiente</vt:lpstr>
      <vt:lpstr>Configurando o ambiente</vt:lpstr>
      <vt:lpstr>Configurando o ambiente</vt:lpstr>
      <vt:lpstr>Configurando o ambiente</vt:lpstr>
      <vt:lpstr>Sobre paradigmas de programação</vt:lpstr>
      <vt:lpstr>Um pouco de história...</vt:lpstr>
      <vt:lpstr>Um pouco de história...</vt:lpstr>
      <vt:lpstr>Um pouco de história...</vt:lpstr>
      <vt:lpstr>Um pouco de história...</vt:lpstr>
      <vt:lpstr>Um pouco de história...</vt:lpstr>
      <vt:lpstr>Um pouco de história...</vt:lpstr>
      <vt:lpstr>Paradigmas de programação</vt:lpstr>
      <vt:lpstr>Paradigmas de programação</vt:lpstr>
      <vt:lpstr>Paradigmas de programação</vt:lpstr>
      <vt:lpstr>Paradigmas de programação</vt:lpstr>
      <vt:lpstr>Paradigmas de programação</vt:lpstr>
      <vt:lpstr>Paradigmas de programação</vt:lpstr>
      <vt:lpstr>Paradigmas de programação</vt:lpstr>
      <vt:lpstr>Git</vt:lpstr>
      <vt:lpstr>Introdução</vt:lpstr>
      <vt:lpstr>Para mais informações...</vt:lpstr>
      <vt:lpstr>O que é Controle de Versões?</vt:lpstr>
      <vt:lpstr>Uma breve história do Git</vt:lpstr>
      <vt:lpstr>O que é Git?</vt:lpstr>
      <vt:lpstr>O que é Git?</vt:lpstr>
      <vt:lpstr>O que é Git?</vt:lpstr>
      <vt:lpstr>Os três estados</vt:lpstr>
      <vt:lpstr>Os três estados</vt:lpstr>
      <vt:lpstr>Branches no Git</vt:lpstr>
      <vt:lpstr>Branches no Git</vt:lpstr>
      <vt:lpstr>Branches no Git</vt:lpstr>
      <vt:lpstr>Branches no Git</vt:lpstr>
      <vt:lpstr>Branches no Git</vt:lpstr>
      <vt:lpstr>Branches no Git</vt:lpstr>
      <vt:lpstr>Branches no Git</vt:lpstr>
      <vt:lpstr>Branches no Git</vt:lpstr>
      <vt:lpstr>Branches no Git</vt:lpstr>
      <vt:lpstr>Iniciando o uso de Git com GitHub</vt:lpstr>
      <vt:lpstr>Algumas tarefas no GitHub</vt:lpstr>
      <vt:lpstr>Algumas tarefas no GitHub</vt:lpstr>
      <vt:lpstr>Algumas tarefas no GitHub</vt:lpstr>
      <vt:lpstr>Algumas tarefas no GitHub</vt:lpstr>
      <vt:lpstr>Alguns comandos do Git</vt:lpstr>
      <vt:lpstr>Alguns comandos do Git</vt:lpstr>
      <vt:lpstr>GitHub pages</vt:lpstr>
      <vt:lpstr>GitHub pages</vt:lpstr>
      <vt:lpstr>GitHub pages</vt:lpstr>
      <vt:lpstr>GitHub pages</vt:lpstr>
      <vt:lpstr>Fundamentos da Orientação a Objetos</vt:lpstr>
      <vt:lpstr>Por que usar OO?</vt:lpstr>
      <vt:lpstr>Por que usar OO?</vt:lpstr>
      <vt:lpstr>Por que usar OO?</vt:lpstr>
      <vt:lpstr>Fundamentos da OO</vt:lpstr>
      <vt:lpstr>Fundamentos da OO</vt:lpstr>
      <vt:lpstr>Fundamentos da OO</vt:lpstr>
      <vt:lpstr>Fundamentos da OO</vt:lpstr>
      <vt:lpstr>Fundamentos da OO</vt:lpstr>
      <vt:lpstr>Introdução a Java</vt:lpstr>
      <vt:lpstr>O que é Java?</vt:lpstr>
      <vt:lpstr>Uma breve história</vt:lpstr>
      <vt:lpstr>Máquina virtual?</vt:lpstr>
      <vt:lpstr>Máquina virtual?</vt:lpstr>
      <vt:lpstr>Onde usar?</vt:lpstr>
      <vt:lpstr>Onde usar?</vt:lpstr>
      <vt:lpstr>Apresentação do PowerPoint</vt:lpstr>
    </vt:vector>
  </TitlesOfParts>
  <Company>IBMEC/RJ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e Programação de Computadores</dc:title>
  <dc:subject>Algoritmos e Programação de Computadores</dc:subject>
  <dc:creator>Victor Machado da Silva</dc:creator>
  <cp:lastModifiedBy>Victor Machado</cp:lastModifiedBy>
  <cp:revision>102</cp:revision>
  <dcterms:modified xsi:type="dcterms:W3CDTF">2021-02-17T16:02:28Z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0x0101009FAC1FADC71DC641B1C88EDCA8A738BD</vt:lpwstr>
  </property>
</Properties>
</file>