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58" r:id="rId5"/>
    <p:sldId id="259" r:id="rId6"/>
    <p:sldId id="260" r:id="rId7"/>
    <p:sldId id="262" r:id="rId8"/>
    <p:sldId id="264" r:id="rId9"/>
    <p:sldId id="261" r:id="rId10"/>
    <p:sldId id="265" r:id="rId11"/>
    <p:sldId id="277" r:id="rId12"/>
    <p:sldId id="271" r:id="rId13"/>
    <p:sldId id="272" r:id="rId14"/>
    <p:sldId id="274" r:id="rId15"/>
    <p:sldId id="273" r:id="rId16"/>
    <p:sldId id="275" r:id="rId1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A3"/>
    <a:srgbClr val="9FB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400800" y="6355080"/>
            <a:ext cx="2286000" cy="365760"/>
          </a:xfrm>
        </p:spPr>
        <p:txBody>
          <a:bodyPr/>
          <a:lstStyle>
            <a:lvl1pPr>
              <a:defRPr sz="1400"/>
            </a:lvl1pPr>
          </a:lstStyle>
          <a:p>
            <a:fld id="{34F8C46D-F7EA-4D08-9F78-BFDB87AA1EFD}" type="datetimeFigureOut">
              <a:rPr lang="pt-BR" smtClean="0"/>
              <a:t>25/05/2019</a:t>
            </a:fld>
            <a:endParaRPr lang="pt-BR"/>
          </a:p>
        </p:txBody>
      </p:sp>
      <p:sp>
        <p:nvSpPr>
          <p:cNvPr id="17" name="Espaço Reservado para Rodapé 16"/>
          <p:cNvSpPr>
            <a:spLocks noGrp="1"/>
          </p:cNvSpPr>
          <p:nvPr>
            <p:ph type="ftr" sz="quarter" idx="11"/>
          </p:nvPr>
        </p:nvSpPr>
        <p:spPr>
          <a:xfrm>
            <a:off x="2898648" y="6355080"/>
            <a:ext cx="3474720" cy="365760"/>
          </a:xfrm>
        </p:spPr>
        <p:txBody>
          <a:bodyPr/>
          <a:lstStyle/>
          <a:p>
            <a:endParaRPr lang="pt-BR"/>
          </a:p>
        </p:txBody>
      </p:sp>
      <p:sp>
        <p:nvSpPr>
          <p:cNvPr id="29" name="Espaço Reservado para Número de Slide 28"/>
          <p:cNvSpPr>
            <a:spLocks noGrp="1"/>
          </p:cNvSpPr>
          <p:nvPr>
            <p:ph type="sldNum" sz="quarter" idx="12"/>
          </p:nvPr>
        </p:nvSpPr>
        <p:spPr>
          <a:xfrm>
            <a:off x="1216152" y="6355080"/>
            <a:ext cx="1219200" cy="365760"/>
          </a:xfrm>
        </p:spPr>
        <p:txBody>
          <a:bodyPr/>
          <a:lstStyle/>
          <a:p>
            <a:fld id="{39512E3C-1BFF-440D-9093-CB78F172DA83}" type="slidenum">
              <a:rPr lang="pt-BR" smtClean="0"/>
              <a:t>‹nº›</a:t>
            </a:fld>
            <a:endParaRPr lang="pt-BR"/>
          </a:p>
        </p:txBody>
      </p:sp>
      <p:sp>
        <p:nvSpPr>
          <p:cNvPr id="21" name="Retângu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ângu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512E3C-1BFF-440D-9093-CB78F172DA8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512E3C-1BFF-440D-9093-CB78F172DA83}" type="slidenum">
              <a:rPr lang="pt-BR" smtClean="0"/>
              <a:t>‹nº›</a:t>
            </a:fld>
            <a:endParaRPr lang="pt-BR"/>
          </a:p>
        </p:txBody>
      </p:sp>
      <p:sp>
        <p:nvSpPr>
          <p:cNvPr id="7" name="Conector reto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ângulo isósceles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ector reto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9512E3C-1BFF-440D-9093-CB78F172DA83}" type="slidenum">
              <a:rPr lang="pt-BR" smtClean="0"/>
              <a:t>‹nº›</a:t>
            </a:fld>
            <a:endParaRPr lang="pt-BR"/>
          </a:p>
        </p:txBody>
      </p:sp>
      <p:sp>
        <p:nvSpPr>
          <p:cNvPr id="8" name="Espaço Reservado para Conteúdo 7"/>
          <p:cNvSpPr>
            <a:spLocks noGrp="1"/>
          </p:cNvSpPr>
          <p:nvPr>
            <p:ph sz="quarter" idx="1"/>
          </p:nvPr>
        </p:nvSpPr>
        <p:spPr>
          <a:xfrm>
            <a:off x="457200" y="1219200"/>
            <a:ext cx="8229600"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a:xfrm>
            <a:off x="6400800" y="6355080"/>
            <a:ext cx="2286000" cy="365760"/>
          </a:xfrm>
        </p:spPr>
        <p:txBody>
          <a:bodyPr/>
          <a:lstStyle/>
          <a:p>
            <a:fld id="{34F8C46D-F7EA-4D08-9F78-BFDB87AA1EFD}" type="datetimeFigureOut">
              <a:rPr lang="pt-BR" smtClean="0"/>
              <a:t>25/05/2019</a:t>
            </a:fld>
            <a:endParaRPr lang="pt-BR"/>
          </a:p>
        </p:txBody>
      </p:sp>
      <p:sp>
        <p:nvSpPr>
          <p:cNvPr id="5" name="Espaço Reservado para Rodapé 4"/>
          <p:cNvSpPr>
            <a:spLocks noGrp="1"/>
          </p:cNvSpPr>
          <p:nvPr>
            <p:ph type="ftr" sz="quarter" idx="11"/>
          </p:nvPr>
        </p:nvSpPr>
        <p:spPr>
          <a:xfrm>
            <a:off x="2898648" y="6355080"/>
            <a:ext cx="3474720" cy="365760"/>
          </a:xfrm>
        </p:spPr>
        <p:txBody>
          <a:bodyPr/>
          <a:lstStyle/>
          <a:p>
            <a:endParaRPr lang="pt-BR"/>
          </a:p>
        </p:txBody>
      </p:sp>
      <p:sp>
        <p:nvSpPr>
          <p:cNvPr id="6" name="Espaço Reservado para Número de Slide 5"/>
          <p:cNvSpPr>
            <a:spLocks noGrp="1"/>
          </p:cNvSpPr>
          <p:nvPr>
            <p:ph type="sldNum" sz="quarter" idx="12"/>
          </p:nvPr>
        </p:nvSpPr>
        <p:spPr>
          <a:xfrm>
            <a:off x="1069848" y="6355080"/>
            <a:ext cx="1520952" cy="365760"/>
          </a:xfrm>
        </p:spPr>
        <p:txBody>
          <a:bodyPr/>
          <a:lstStyle/>
          <a:p>
            <a:fld id="{39512E3C-1BFF-440D-9093-CB78F172DA83}" type="slidenum">
              <a:rPr lang="pt-BR" smtClean="0"/>
              <a:t>‹nº›</a:t>
            </a:fld>
            <a:endParaRPr lang="pt-BR"/>
          </a:p>
        </p:txBody>
      </p:sp>
      <p:sp>
        <p:nvSpPr>
          <p:cNvPr id="7" name="Retângu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fld id="{34F8C46D-F7EA-4D08-9F78-BFDB87AA1EFD}" type="datetimeFigureOut">
              <a:rPr lang="pt-BR" smtClean="0"/>
              <a:t>25/05/2019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512E3C-1BFF-440D-9093-CB78F172DA83}" type="slidenum">
              <a:rPr lang="pt-BR" smtClean="0"/>
              <a:t>‹nº›</a:t>
            </a:fld>
            <a:endParaRPr lang="pt-BR"/>
          </a:p>
        </p:txBody>
      </p:sp>
      <p:sp>
        <p:nvSpPr>
          <p:cNvPr id="9" name="Espaço Reservado para Conteúdo 8"/>
          <p:cNvSpPr>
            <a:spLocks noGrp="1"/>
          </p:cNvSpPr>
          <p:nvPr>
            <p:ph sz="quarter" idx="1"/>
          </p:nvPr>
        </p:nvSpPr>
        <p:spPr>
          <a:xfrm>
            <a:off x="457200" y="1219200"/>
            <a:ext cx="4041648"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632198" y="1216152"/>
            <a:ext cx="4041648" cy="493776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7" name="Espaço Reservado para Data 6"/>
          <p:cNvSpPr>
            <a:spLocks noGrp="1"/>
          </p:cNvSpPr>
          <p:nvPr>
            <p:ph type="dt" sz="half" idx="10"/>
          </p:nvPr>
        </p:nvSpPr>
        <p:spPr/>
        <p:txBody>
          <a:bodyPr/>
          <a:lstStyle/>
          <a:p>
            <a:fld id="{34F8C46D-F7EA-4D08-9F78-BFDB87AA1EFD}" type="datetimeFigureOut">
              <a:rPr lang="pt-BR" smtClean="0"/>
              <a:t>25/05/2019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9512E3C-1BFF-440D-9093-CB78F172DA83}" type="slidenum">
              <a:rPr lang="pt-BR" smtClean="0"/>
              <a:t>‹nº›</a:t>
            </a:fld>
            <a:endParaRPr lang="pt-BR"/>
          </a:p>
        </p:txBody>
      </p:sp>
      <p:sp>
        <p:nvSpPr>
          <p:cNvPr id="11" name="Espaço Reservado para Conteúdo 10"/>
          <p:cNvSpPr>
            <a:spLocks noGrp="1"/>
          </p:cNvSpPr>
          <p:nvPr>
            <p:ph sz="quarter" idx="2"/>
          </p:nvPr>
        </p:nvSpPr>
        <p:spPr>
          <a:xfrm>
            <a:off x="457200" y="2133600"/>
            <a:ext cx="4038600" cy="4038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648200" y="2133600"/>
            <a:ext cx="4038600" cy="4038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fld id="{34F8C46D-F7EA-4D08-9F78-BFDB87AA1EFD}" type="datetimeFigureOut">
              <a:rPr lang="pt-BR" smtClean="0"/>
              <a:t>25/05/2019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9512E3C-1BFF-440D-9093-CB78F172DA83}" type="slidenum">
              <a:rPr lang="pt-BR" smtClean="0"/>
              <a:t>‹nº›</a:t>
            </a:fld>
            <a:endParaRPr lang="pt-BR"/>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4F8C46D-F7EA-4D08-9F78-BFDB87AA1EFD}" type="datetimeFigureOut">
              <a:rPr lang="pt-BR" smtClean="0"/>
              <a:t>25/05/2019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9512E3C-1BFF-440D-9093-CB78F172DA83}" type="slidenum">
              <a:rPr lang="pt-BR" smtClean="0"/>
              <a:t>‹nº›</a:t>
            </a:fld>
            <a:endParaRPr lang="pt-BR"/>
          </a:p>
        </p:txBody>
      </p:sp>
      <p:sp>
        <p:nvSpPr>
          <p:cNvPr id="5" name="Conector reto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34F8C46D-F7EA-4D08-9F78-BFDB87AA1EFD}" type="datetimeFigureOut">
              <a:rPr lang="pt-BR" smtClean="0"/>
              <a:t>25/05/2019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512E3C-1BFF-440D-9093-CB78F172DA83}"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ector reto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Conteúdo 11"/>
          <p:cNvSpPr>
            <a:spLocks noGrp="1"/>
          </p:cNvSpPr>
          <p:nvPr>
            <p:ph sz="quarter" idx="1"/>
          </p:nvPr>
        </p:nvSpPr>
        <p:spPr>
          <a:xfrm>
            <a:off x="304800" y="304800"/>
            <a:ext cx="5715000" cy="5715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p:txBody>
          <a:bodyPr/>
          <a:lstStyle/>
          <a:p>
            <a:fld id="{34F8C46D-F7EA-4D08-9F78-BFDB87AA1EFD}" type="datetimeFigureOut">
              <a:rPr lang="pt-BR" smtClean="0"/>
              <a:t>25/05/2019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9512E3C-1BFF-440D-9093-CB78F172DA83}" type="slidenum">
              <a:rPr lang="pt-BR" smtClean="0"/>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152400"/>
            <a:ext cx="8229600" cy="990600"/>
          </a:xfrm>
          <a:prstGeom prst="rect">
            <a:avLst/>
          </a:prstGeom>
        </p:spPr>
        <p:txBody>
          <a:bodyPr vert="horz" anchor="b" anchorCtr="0">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4F8C46D-F7EA-4D08-9F78-BFDB87AA1EFD}" type="datetimeFigureOut">
              <a:rPr lang="pt-BR" smtClean="0"/>
              <a:t>25/05/2019</a:t>
            </a:fld>
            <a:endParaRPr lang="pt-BR"/>
          </a:p>
        </p:txBody>
      </p:sp>
      <p:sp>
        <p:nvSpPr>
          <p:cNvPr id="3" name="Espaço Reservado para Rodap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t-BR"/>
          </a:p>
        </p:txBody>
      </p:sp>
      <p:sp>
        <p:nvSpPr>
          <p:cNvPr id="23" name="Espaço Reservado para Número de Slid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9512E3C-1BFF-440D-9093-CB78F172DA83}" type="slidenum">
              <a:rPr lang="pt-BR" smtClean="0"/>
              <a:t>‹nº›</a:t>
            </a:fld>
            <a:endParaRPr lang="pt-BR"/>
          </a:p>
        </p:txBody>
      </p:sp>
      <p:sp>
        <p:nvSpPr>
          <p:cNvPr id="28" name="Conector reto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ector reto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isósceles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uml-diagrams.org/state-machine-diagrams.html" TargetMode="External"/><Relationship Id="rId2" Type="http://schemas.openxmlformats.org/officeDocument/2006/relationships/hyperlink" Target="https://www.youtube.com/watch?v=_6TFVzBW7o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State Diagrams </a:t>
            </a:r>
            <a:endParaRPr lang="en-US" dirty="0"/>
          </a:p>
        </p:txBody>
      </p:sp>
      <p:sp>
        <p:nvSpPr>
          <p:cNvPr id="3" name="Subtítulo 2"/>
          <p:cNvSpPr>
            <a:spLocks noGrp="1"/>
          </p:cNvSpPr>
          <p:nvPr>
            <p:ph type="subTitle" idx="1"/>
          </p:nvPr>
        </p:nvSpPr>
        <p:spPr/>
        <p:txBody>
          <a:bodyPr/>
          <a:lstStyle/>
          <a:p>
            <a:r>
              <a:rPr lang="pt-BR" dirty="0" smtClean="0"/>
              <a:t>André Matheus - CIT360</a:t>
            </a:r>
            <a:endParaRPr lang="pt-BR" dirty="0"/>
          </a:p>
        </p:txBody>
      </p:sp>
    </p:spTree>
    <p:extLst>
      <p:ext uri="{BB962C8B-B14F-4D97-AF65-F5344CB8AC3E}">
        <p14:creationId xmlns:p14="http://schemas.microsoft.com/office/powerpoint/2010/main" val="1783143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Simple Human example</a:t>
            </a:r>
            <a:endParaRPr lang="en-US" b="1" dirty="0"/>
          </a:p>
        </p:txBody>
      </p:sp>
      <p:grpSp>
        <p:nvGrpSpPr>
          <p:cNvPr id="6" name="Grupo 5"/>
          <p:cNvGrpSpPr/>
          <p:nvPr/>
        </p:nvGrpSpPr>
        <p:grpSpPr>
          <a:xfrm>
            <a:off x="6084168" y="1848696"/>
            <a:ext cx="2082058" cy="1913765"/>
            <a:chOff x="395535" y="2132856"/>
            <a:chExt cx="2664298" cy="2528904"/>
          </a:xfrm>
        </p:grpSpPr>
        <p:sp>
          <p:nvSpPr>
            <p:cNvPr id="4" name="Retângulo 3"/>
            <p:cNvSpPr/>
            <p:nvPr/>
          </p:nvSpPr>
          <p:spPr>
            <a:xfrm>
              <a:off x="395535" y="2132856"/>
              <a:ext cx="2664297" cy="1296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900" dirty="0" smtClean="0"/>
            </a:p>
            <a:p>
              <a:pPr algn="ctr"/>
              <a:r>
                <a:rPr lang="en-US" sz="1400" dirty="0" smtClean="0"/>
                <a:t>Eating</a:t>
              </a:r>
            </a:p>
            <a:p>
              <a:pPr algn="ctr"/>
              <a:endParaRPr lang="en-US" sz="1050" dirty="0"/>
            </a:p>
            <a:p>
              <a:pPr algn="ctr"/>
              <a:endParaRPr lang="en-US" sz="900" dirty="0" smtClean="0"/>
            </a:p>
            <a:p>
              <a:pPr algn="ctr"/>
              <a:r>
                <a:rPr lang="en-US" sz="1400" dirty="0" smtClean="0"/>
                <a:t>do/float</a:t>
              </a:r>
              <a:endParaRPr lang="en-US" sz="1400" dirty="0"/>
            </a:p>
          </p:txBody>
        </p:sp>
        <p:sp>
          <p:nvSpPr>
            <p:cNvPr id="19" name="Retângulo 18"/>
            <p:cNvSpPr/>
            <p:nvPr/>
          </p:nvSpPr>
          <p:spPr>
            <a:xfrm>
              <a:off x="395536" y="2780928"/>
              <a:ext cx="2664297" cy="1880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entry / receive food</a:t>
              </a:r>
            </a:p>
            <a:p>
              <a:r>
                <a:rPr lang="en-US" sz="1400" dirty="0" smtClean="0"/>
                <a:t>do / chew and swallow</a:t>
              </a:r>
            </a:p>
            <a:p>
              <a:r>
                <a:rPr lang="en-US" sz="1400" dirty="0" smtClean="0"/>
                <a:t>exit / say thanks</a:t>
              </a:r>
              <a:endParaRPr lang="en-US" sz="1400" dirty="0"/>
            </a:p>
          </p:txBody>
        </p:sp>
        <p:sp>
          <p:nvSpPr>
            <p:cNvPr id="20" name="Retângulo 19"/>
            <p:cNvSpPr/>
            <p:nvPr/>
          </p:nvSpPr>
          <p:spPr>
            <a:xfrm>
              <a:off x="395535" y="3941680"/>
              <a:ext cx="2664297" cy="7200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smtClean="0">
                  <a:solidFill>
                    <a:schemeClr val="tx1"/>
                  </a:solidFill>
                </a:rPr>
                <a:t>[</a:t>
              </a:r>
              <a:r>
                <a:rPr lang="en-US" sz="1400" dirty="0" err="1" smtClean="0">
                  <a:solidFill>
                    <a:schemeClr val="tx1"/>
                  </a:solidFill>
                </a:rPr>
                <a:t>foodOnFork</a:t>
              </a:r>
              <a:r>
                <a:rPr lang="en-US" sz="1400" dirty="0" smtClean="0">
                  <a:solidFill>
                    <a:schemeClr val="tx1"/>
                  </a:solidFill>
                </a:rPr>
                <a:t> = liver] / set aside on the plate</a:t>
              </a:r>
              <a:endParaRPr lang="en-US" sz="1400" dirty="0">
                <a:solidFill>
                  <a:schemeClr val="tx1"/>
                </a:solidFill>
              </a:endParaRPr>
            </a:p>
          </p:txBody>
        </p:sp>
      </p:grpSp>
      <p:sp>
        <p:nvSpPr>
          <p:cNvPr id="10" name="Retângulo 9"/>
          <p:cNvSpPr/>
          <p:nvPr/>
        </p:nvSpPr>
        <p:spPr>
          <a:xfrm>
            <a:off x="467544" y="1268760"/>
            <a:ext cx="8208912"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Human</a:t>
            </a:r>
            <a:endParaRPr lang="en-US" dirty="0">
              <a:solidFill>
                <a:schemeClr val="tx1"/>
              </a:solidFill>
            </a:endParaRPr>
          </a:p>
        </p:txBody>
      </p:sp>
      <p:grpSp>
        <p:nvGrpSpPr>
          <p:cNvPr id="7" name="Grupo 6"/>
          <p:cNvGrpSpPr/>
          <p:nvPr/>
        </p:nvGrpSpPr>
        <p:grpSpPr>
          <a:xfrm>
            <a:off x="2401701" y="1848696"/>
            <a:ext cx="1810259" cy="1079838"/>
            <a:chOff x="1334477" y="1884095"/>
            <a:chExt cx="1810259" cy="1079838"/>
          </a:xfrm>
        </p:grpSpPr>
        <p:sp>
          <p:nvSpPr>
            <p:cNvPr id="16" name="Retângulo 15"/>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900" dirty="0" smtClean="0"/>
            </a:p>
            <a:p>
              <a:pPr algn="ctr"/>
              <a:r>
                <a:rPr lang="en-US" sz="1400" dirty="0" smtClean="0"/>
                <a:t>Hungry</a:t>
              </a:r>
              <a:endParaRPr lang="en-US" sz="1400" dirty="0"/>
            </a:p>
          </p:txBody>
        </p:sp>
        <p:sp>
          <p:nvSpPr>
            <p:cNvPr id="17" name="Retângulo 16"/>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complain and ask for food</a:t>
              </a:r>
              <a:endParaRPr lang="en-US" sz="1400" dirty="0"/>
            </a:p>
          </p:txBody>
        </p:sp>
      </p:grpSp>
      <p:grpSp>
        <p:nvGrpSpPr>
          <p:cNvPr id="23" name="Grupo 22"/>
          <p:cNvGrpSpPr/>
          <p:nvPr/>
        </p:nvGrpSpPr>
        <p:grpSpPr>
          <a:xfrm>
            <a:off x="1821841" y="4711521"/>
            <a:ext cx="1810259" cy="1079838"/>
            <a:chOff x="1334477" y="1884095"/>
            <a:chExt cx="1810259" cy="1079838"/>
          </a:xfrm>
        </p:grpSpPr>
        <p:sp>
          <p:nvSpPr>
            <p:cNvPr id="24" name="Retângulo 23"/>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900" dirty="0" smtClean="0"/>
            </a:p>
            <a:p>
              <a:pPr algn="ctr"/>
              <a:r>
                <a:rPr lang="en-US" sz="1400" dirty="0" smtClean="0"/>
                <a:t>Satisfied</a:t>
              </a:r>
              <a:endParaRPr lang="en-US" sz="1400" dirty="0"/>
            </a:p>
          </p:txBody>
        </p:sp>
        <p:sp>
          <p:nvSpPr>
            <p:cNvPr id="25" name="Retângulo 24"/>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entry / go wash the dishes</a:t>
              </a:r>
              <a:endParaRPr lang="en-US" sz="1400" dirty="0"/>
            </a:p>
          </p:txBody>
        </p:sp>
      </p:grpSp>
      <p:sp>
        <p:nvSpPr>
          <p:cNvPr id="26" name="Elipse 25"/>
          <p:cNvSpPr/>
          <p:nvPr/>
        </p:nvSpPr>
        <p:spPr>
          <a:xfrm>
            <a:off x="917153" y="2192824"/>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27" name="Conector de seta reta 26"/>
          <p:cNvCxnSpPr>
            <a:stCxn id="26" idx="6"/>
            <a:endCxn id="16" idx="1"/>
          </p:cNvCxnSpPr>
          <p:nvPr/>
        </p:nvCxnSpPr>
        <p:spPr>
          <a:xfrm>
            <a:off x="1205185" y="2336840"/>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4945988" y="5069907"/>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9" name="Elipse 28"/>
          <p:cNvSpPr/>
          <p:nvPr/>
        </p:nvSpPr>
        <p:spPr>
          <a:xfrm>
            <a:off x="5023508" y="5143706"/>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0" name="Conector de seta reta 29"/>
          <p:cNvCxnSpPr>
            <a:endCxn id="28" idx="2"/>
          </p:cNvCxnSpPr>
          <p:nvPr/>
        </p:nvCxnSpPr>
        <p:spPr>
          <a:xfrm>
            <a:off x="3632099" y="5293569"/>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Conector de seta reta 8"/>
          <p:cNvCxnSpPr>
            <a:stCxn id="16" idx="3"/>
          </p:cNvCxnSpPr>
          <p:nvPr/>
        </p:nvCxnSpPr>
        <p:spPr>
          <a:xfrm>
            <a:off x="4211959" y="2339129"/>
            <a:ext cx="1872210" cy="2947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endCxn id="24" idx="0"/>
          </p:cNvCxnSpPr>
          <p:nvPr/>
        </p:nvCxnSpPr>
        <p:spPr>
          <a:xfrm flipH="1">
            <a:off x="2726970" y="3217536"/>
            <a:ext cx="3357198" cy="14939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CaixaDeTexto 32"/>
          <p:cNvSpPr txBox="1"/>
          <p:nvPr/>
        </p:nvSpPr>
        <p:spPr>
          <a:xfrm rot="561556">
            <a:off x="4612196" y="2230183"/>
            <a:ext cx="1071736" cy="307777"/>
          </a:xfrm>
          <a:prstGeom prst="rect">
            <a:avLst/>
          </a:prstGeom>
          <a:noFill/>
        </p:spPr>
        <p:txBody>
          <a:bodyPr wrap="square" rtlCol="0">
            <a:spAutoFit/>
          </a:bodyPr>
          <a:lstStyle/>
          <a:p>
            <a:r>
              <a:rPr lang="en-US" sz="1400" dirty="0" smtClean="0"/>
              <a:t>Give Food</a:t>
            </a:r>
            <a:endParaRPr lang="en-US" sz="1400" dirty="0"/>
          </a:p>
        </p:txBody>
      </p:sp>
      <p:sp>
        <p:nvSpPr>
          <p:cNvPr id="34" name="CaixaDeTexto 33"/>
          <p:cNvSpPr txBox="1"/>
          <p:nvPr/>
        </p:nvSpPr>
        <p:spPr>
          <a:xfrm rot="20151327">
            <a:off x="3073193" y="3646279"/>
            <a:ext cx="2779808" cy="307777"/>
          </a:xfrm>
          <a:prstGeom prst="rect">
            <a:avLst/>
          </a:prstGeom>
          <a:noFill/>
        </p:spPr>
        <p:txBody>
          <a:bodyPr wrap="square" rtlCol="0">
            <a:spAutoFit/>
          </a:bodyPr>
          <a:lstStyle/>
          <a:p>
            <a:pPr algn="ctr"/>
            <a:r>
              <a:rPr lang="en-US" sz="1400" dirty="0" smtClean="0"/>
              <a:t>[</a:t>
            </a:r>
            <a:r>
              <a:rPr lang="en-US" sz="1400" dirty="0" err="1" smtClean="0"/>
              <a:t>FoodOnPlate</a:t>
            </a:r>
            <a:r>
              <a:rPr lang="en-US" sz="1400" dirty="0" smtClean="0"/>
              <a:t> = 0 or Satiety = 100] </a:t>
            </a:r>
            <a:endParaRPr lang="en-US" sz="1400" dirty="0"/>
          </a:p>
        </p:txBody>
      </p:sp>
    </p:spTree>
    <p:extLst>
      <p:ext uri="{BB962C8B-B14F-4D97-AF65-F5344CB8AC3E}">
        <p14:creationId xmlns:p14="http://schemas.microsoft.com/office/powerpoint/2010/main" val="2267888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More Symbols and Examples</a:t>
            </a:r>
            <a:endParaRPr lang="en-US" dirty="0"/>
          </a:p>
        </p:txBody>
      </p:sp>
    </p:spTree>
    <p:extLst>
      <p:ext uri="{BB962C8B-B14F-4D97-AF65-F5344CB8AC3E}">
        <p14:creationId xmlns:p14="http://schemas.microsoft.com/office/powerpoint/2010/main" val="283324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Another diagram symbols – </a:t>
            </a:r>
            <a:r>
              <a:rPr lang="en-US" b="1" dirty="0" smtClean="0"/>
              <a:t>Composite States</a:t>
            </a:r>
            <a:endParaRPr lang="pt-BR" b="1" dirty="0"/>
          </a:p>
        </p:txBody>
      </p:sp>
      <p:sp>
        <p:nvSpPr>
          <p:cNvPr id="3" name="Espaço Reservado para Conteúdo 2"/>
          <p:cNvSpPr>
            <a:spLocks noGrp="1"/>
          </p:cNvSpPr>
          <p:nvPr>
            <p:ph sz="quarter" idx="1"/>
          </p:nvPr>
        </p:nvSpPr>
        <p:spPr>
          <a:xfrm>
            <a:off x="457200" y="1219200"/>
            <a:ext cx="8229600" cy="985664"/>
          </a:xfrm>
        </p:spPr>
        <p:txBody>
          <a:bodyPr/>
          <a:lstStyle/>
          <a:p>
            <a:r>
              <a:rPr lang="en-US" dirty="0" smtClean="0"/>
              <a:t>Composite states can be used when we have two or more states that occur at the same time.</a:t>
            </a:r>
          </a:p>
        </p:txBody>
      </p:sp>
      <p:grpSp>
        <p:nvGrpSpPr>
          <p:cNvPr id="34" name="Grupo 33"/>
          <p:cNvGrpSpPr/>
          <p:nvPr/>
        </p:nvGrpSpPr>
        <p:grpSpPr>
          <a:xfrm>
            <a:off x="968221" y="2549592"/>
            <a:ext cx="7204179" cy="3327680"/>
            <a:chOff x="300626" y="1700808"/>
            <a:chExt cx="8700664" cy="4062891"/>
          </a:xfrm>
        </p:grpSpPr>
        <p:grpSp>
          <p:nvGrpSpPr>
            <p:cNvPr id="35" name="Grupo 34"/>
            <p:cNvGrpSpPr/>
            <p:nvPr/>
          </p:nvGrpSpPr>
          <p:grpSpPr>
            <a:xfrm>
              <a:off x="3563888" y="2525960"/>
              <a:ext cx="1810259" cy="1079838"/>
              <a:chOff x="1334477" y="1884095"/>
              <a:chExt cx="1810259" cy="1079838"/>
            </a:xfrm>
          </p:grpSpPr>
          <p:sp>
            <p:nvSpPr>
              <p:cNvPr id="62" name="Retângulo 61"/>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Chewing</a:t>
                </a:r>
                <a:endParaRPr lang="en-US" sz="1400" dirty="0"/>
              </a:p>
            </p:txBody>
          </p:sp>
          <p:sp>
            <p:nvSpPr>
              <p:cNvPr id="63" name="Retângulo 62"/>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chew and swallow</a:t>
                </a:r>
                <a:endParaRPr lang="en-US" sz="1400" dirty="0"/>
              </a:p>
            </p:txBody>
          </p:sp>
        </p:grpSp>
        <p:sp>
          <p:nvSpPr>
            <p:cNvPr id="36" name="Elipse 35"/>
            <p:cNvSpPr/>
            <p:nvPr/>
          </p:nvSpPr>
          <p:spPr>
            <a:xfrm>
              <a:off x="2051720" y="2922180"/>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7" name="Conector de seta reta 36"/>
            <p:cNvCxnSpPr>
              <a:stCxn id="36" idx="6"/>
            </p:cNvCxnSpPr>
            <p:nvPr/>
          </p:nvCxnSpPr>
          <p:spPr>
            <a:xfrm>
              <a:off x="2339752" y="3066196"/>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Elipse 37"/>
            <p:cNvSpPr/>
            <p:nvPr/>
          </p:nvSpPr>
          <p:spPr>
            <a:xfrm>
              <a:off x="6706031" y="2851049"/>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9" name="Elipse 38"/>
            <p:cNvSpPr/>
            <p:nvPr/>
          </p:nvSpPr>
          <p:spPr>
            <a:xfrm>
              <a:off x="6783551" y="2924848"/>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0" name="Conector de seta reta 39"/>
            <p:cNvCxnSpPr>
              <a:endCxn id="38" idx="2"/>
            </p:cNvCxnSpPr>
            <p:nvPr/>
          </p:nvCxnSpPr>
          <p:spPr>
            <a:xfrm>
              <a:off x="5392142" y="3074711"/>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1" name="Grupo 40"/>
            <p:cNvGrpSpPr/>
            <p:nvPr/>
          </p:nvGrpSpPr>
          <p:grpSpPr>
            <a:xfrm>
              <a:off x="3563888" y="4293096"/>
              <a:ext cx="1810259" cy="1079838"/>
              <a:chOff x="1334477" y="1884095"/>
              <a:chExt cx="1810259" cy="1079838"/>
            </a:xfrm>
          </p:grpSpPr>
          <p:sp>
            <p:nvSpPr>
              <p:cNvPr id="60" name="Retângulo 59"/>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Digesting</a:t>
                </a:r>
                <a:endParaRPr lang="en-US" sz="1400" dirty="0"/>
              </a:p>
            </p:txBody>
          </p:sp>
          <p:sp>
            <p:nvSpPr>
              <p:cNvPr id="61" name="Retângulo 60"/>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convert food into energy</a:t>
                </a:r>
                <a:endParaRPr lang="en-US" sz="1400" dirty="0"/>
              </a:p>
            </p:txBody>
          </p:sp>
        </p:grpSp>
        <p:sp>
          <p:nvSpPr>
            <p:cNvPr id="42" name="Elipse 41"/>
            <p:cNvSpPr/>
            <p:nvPr/>
          </p:nvSpPr>
          <p:spPr>
            <a:xfrm>
              <a:off x="2051720" y="4689316"/>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3" name="Conector de seta reta 42"/>
            <p:cNvCxnSpPr>
              <a:stCxn id="42" idx="6"/>
            </p:cNvCxnSpPr>
            <p:nvPr/>
          </p:nvCxnSpPr>
          <p:spPr>
            <a:xfrm>
              <a:off x="2339752" y="4833332"/>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Elipse 43"/>
            <p:cNvSpPr/>
            <p:nvPr/>
          </p:nvSpPr>
          <p:spPr>
            <a:xfrm>
              <a:off x="6706031" y="4618185"/>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5" name="Elipse 44"/>
            <p:cNvSpPr/>
            <p:nvPr/>
          </p:nvSpPr>
          <p:spPr>
            <a:xfrm>
              <a:off x="6783551" y="4691984"/>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6" name="Conector de seta reta 45"/>
            <p:cNvCxnSpPr>
              <a:endCxn id="44" idx="2"/>
            </p:cNvCxnSpPr>
            <p:nvPr/>
          </p:nvCxnSpPr>
          <p:spPr>
            <a:xfrm>
              <a:off x="5392142" y="4841847"/>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tângulo 46"/>
            <p:cNvSpPr/>
            <p:nvPr/>
          </p:nvSpPr>
          <p:spPr>
            <a:xfrm>
              <a:off x="1464534" y="2091291"/>
              <a:ext cx="6192688"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8" name="Conector reto 47"/>
            <p:cNvCxnSpPr>
              <a:stCxn id="47" idx="1"/>
              <a:endCxn id="47" idx="3"/>
            </p:cNvCxnSpPr>
            <p:nvPr/>
          </p:nvCxnSpPr>
          <p:spPr>
            <a:xfrm>
              <a:off x="1464534" y="3927495"/>
              <a:ext cx="6192688"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p:nvPr/>
          </p:nvCxnSpPr>
          <p:spPr>
            <a:xfrm>
              <a:off x="683568" y="3927495"/>
              <a:ext cx="7809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CaixaDeTexto 49"/>
            <p:cNvSpPr txBox="1"/>
            <p:nvPr/>
          </p:nvSpPr>
          <p:spPr>
            <a:xfrm>
              <a:off x="300626" y="3687887"/>
              <a:ext cx="598258" cy="338554"/>
            </a:xfrm>
            <a:prstGeom prst="rect">
              <a:avLst/>
            </a:prstGeom>
            <a:noFill/>
          </p:spPr>
          <p:txBody>
            <a:bodyPr wrap="square" rtlCol="0">
              <a:spAutoFit/>
            </a:bodyPr>
            <a:lstStyle/>
            <a:p>
              <a:r>
                <a:rPr lang="pt-BR" sz="1600" dirty="0" smtClean="0"/>
                <a:t>…</a:t>
              </a:r>
            </a:p>
          </p:txBody>
        </p:sp>
        <p:cxnSp>
          <p:nvCxnSpPr>
            <p:cNvPr id="51" name="Conector de seta reta 50"/>
            <p:cNvCxnSpPr>
              <a:stCxn id="47" idx="3"/>
            </p:cNvCxnSpPr>
            <p:nvPr/>
          </p:nvCxnSpPr>
          <p:spPr>
            <a:xfrm flipV="1">
              <a:off x="7657222" y="3927495"/>
              <a:ext cx="810495" cy="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CaixaDeTexto 51"/>
            <p:cNvSpPr txBox="1"/>
            <p:nvPr/>
          </p:nvSpPr>
          <p:spPr>
            <a:xfrm>
              <a:off x="8403033" y="3687887"/>
              <a:ext cx="598257" cy="338554"/>
            </a:xfrm>
            <a:prstGeom prst="rect">
              <a:avLst/>
            </a:prstGeom>
            <a:noFill/>
          </p:spPr>
          <p:txBody>
            <a:bodyPr wrap="square" rtlCol="0">
              <a:spAutoFit/>
            </a:bodyPr>
            <a:lstStyle/>
            <a:p>
              <a:r>
                <a:rPr lang="pt-BR" sz="1600" dirty="0" smtClean="0"/>
                <a:t>…</a:t>
              </a:r>
            </a:p>
          </p:txBody>
        </p:sp>
        <p:sp>
          <p:nvSpPr>
            <p:cNvPr id="53" name="Retângulo 52"/>
            <p:cNvSpPr/>
            <p:nvPr/>
          </p:nvSpPr>
          <p:spPr>
            <a:xfrm>
              <a:off x="1464534" y="1700808"/>
              <a:ext cx="1307266" cy="3904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Eating</a:t>
              </a:r>
              <a:endParaRPr lang="en-US" sz="1400" dirty="0"/>
            </a:p>
          </p:txBody>
        </p:sp>
      </p:grpSp>
    </p:spTree>
    <p:extLst>
      <p:ext uri="{BB962C8B-B14F-4D97-AF65-F5344CB8AC3E}">
        <p14:creationId xmlns:p14="http://schemas.microsoft.com/office/powerpoint/2010/main" val="3914761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Another diagram symbols – </a:t>
            </a:r>
            <a:r>
              <a:rPr lang="en-US" b="1" dirty="0" smtClean="0"/>
              <a:t>Composite States</a:t>
            </a:r>
            <a:endParaRPr lang="pt-BR" b="1" dirty="0"/>
          </a:p>
        </p:txBody>
      </p:sp>
      <p:sp>
        <p:nvSpPr>
          <p:cNvPr id="3" name="Espaço Reservado para Conteúdo 2"/>
          <p:cNvSpPr>
            <a:spLocks noGrp="1"/>
          </p:cNvSpPr>
          <p:nvPr>
            <p:ph sz="quarter" idx="1"/>
          </p:nvPr>
        </p:nvSpPr>
        <p:spPr>
          <a:xfrm>
            <a:off x="457200" y="1219200"/>
            <a:ext cx="8229600" cy="1057672"/>
          </a:xfrm>
        </p:spPr>
        <p:txBody>
          <a:bodyPr>
            <a:normAutofit fontScale="92500" lnSpcReduction="20000"/>
          </a:bodyPr>
          <a:lstStyle/>
          <a:p>
            <a:r>
              <a:rPr lang="en-US" dirty="0" smtClean="0"/>
              <a:t>In the model bellow we are using the Human object as an example. The composite state “Eating” here has two substates “Chewing” and “Digesting”. </a:t>
            </a:r>
          </a:p>
        </p:txBody>
      </p:sp>
      <p:grpSp>
        <p:nvGrpSpPr>
          <p:cNvPr id="64" name="Grupo 63"/>
          <p:cNvGrpSpPr/>
          <p:nvPr/>
        </p:nvGrpSpPr>
        <p:grpSpPr>
          <a:xfrm>
            <a:off x="611560" y="2549592"/>
            <a:ext cx="7560840" cy="3327680"/>
            <a:chOff x="-130123" y="1700808"/>
            <a:chExt cx="9131413" cy="4062891"/>
          </a:xfrm>
        </p:grpSpPr>
        <p:grpSp>
          <p:nvGrpSpPr>
            <p:cNvPr id="65" name="Grupo 64"/>
            <p:cNvGrpSpPr/>
            <p:nvPr/>
          </p:nvGrpSpPr>
          <p:grpSpPr>
            <a:xfrm>
              <a:off x="3563888" y="2525960"/>
              <a:ext cx="1810259" cy="1079838"/>
              <a:chOff x="1334477" y="1884095"/>
              <a:chExt cx="1810259" cy="1079838"/>
            </a:xfrm>
          </p:grpSpPr>
          <p:sp>
            <p:nvSpPr>
              <p:cNvPr id="92" name="Retângulo 91"/>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Chewing</a:t>
                </a:r>
                <a:endParaRPr lang="en-US" sz="1400" dirty="0"/>
              </a:p>
            </p:txBody>
          </p:sp>
          <p:sp>
            <p:nvSpPr>
              <p:cNvPr id="93" name="Retângulo 92"/>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chew and swallow</a:t>
                </a:r>
                <a:endParaRPr lang="en-US" sz="1400" dirty="0"/>
              </a:p>
            </p:txBody>
          </p:sp>
        </p:grpSp>
        <p:sp>
          <p:nvSpPr>
            <p:cNvPr id="66" name="Elipse 65"/>
            <p:cNvSpPr/>
            <p:nvPr/>
          </p:nvSpPr>
          <p:spPr>
            <a:xfrm>
              <a:off x="2051720" y="2922180"/>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67" name="Conector de seta reta 66"/>
            <p:cNvCxnSpPr>
              <a:stCxn id="66" idx="6"/>
            </p:cNvCxnSpPr>
            <p:nvPr/>
          </p:nvCxnSpPr>
          <p:spPr>
            <a:xfrm>
              <a:off x="2339752" y="3066196"/>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Elipse 67"/>
            <p:cNvSpPr/>
            <p:nvPr/>
          </p:nvSpPr>
          <p:spPr>
            <a:xfrm>
              <a:off x="6706031" y="2851049"/>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69" name="Elipse 68"/>
            <p:cNvSpPr/>
            <p:nvPr/>
          </p:nvSpPr>
          <p:spPr>
            <a:xfrm>
              <a:off x="6783551" y="2924848"/>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70" name="Conector de seta reta 69"/>
            <p:cNvCxnSpPr>
              <a:endCxn id="68" idx="2"/>
            </p:cNvCxnSpPr>
            <p:nvPr/>
          </p:nvCxnSpPr>
          <p:spPr>
            <a:xfrm>
              <a:off x="5392142" y="3074711"/>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upo 70"/>
            <p:cNvGrpSpPr/>
            <p:nvPr/>
          </p:nvGrpSpPr>
          <p:grpSpPr>
            <a:xfrm>
              <a:off x="3563888" y="4293096"/>
              <a:ext cx="1810259" cy="1079838"/>
              <a:chOff x="1334477" y="1884095"/>
              <a:chExt cx="1810259" cy="1079838"/>
            </a:xfrm>
          </p:grpSpPr>
          <p:sp>
            <p:nvSpPr>
              <p:cNvPr id="90" name="Retângulo 89"/>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300" dirty="0" smtClean="0"/>
              </a:p>
              <a:p>
                <a:pPr algn="ctr"/>
                <a:r>
                  <a:rPr lang="en-US" sz="1400" dirty="0" smtClean="0"/>
                  <a:t>Digesting</a:t>
                </a:r>
                <a:endParaRPr lang="en-US" sz="1400" dirty="0"/>
              </a:p>
            </p:txBody>
          </p:sp>
          <p:sp>
            <p:nvSpPr>
              <p:cNvPr id="91" name="Retângulo 90"/>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convert food into energy</a:t>
                </a:r>
                <a:endParaRPr lang="en-US" sz="1400" dirty="0"/>
              </a:p>
            </p:txBody>
          </p:sp>
        </p:grpSp>
        <p:sp>
          <p:nvSpPr>
            <p:cNvPr id="72" name="Elipse 71"/>
            <p:cNvSpPr/>
            <p:nvPr/>
          </p:nvSpPr>
          <p:spPr>
            <a:xfrm>
              <a:off x="2051720" y="4689316"/>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73" name="Conector de seta reta 72"/>
            <p:cNvCxnSpPr>
              <a:stCxn id="72" idx="6"/>
            </p:cNvCxnSpPr>
            <p:nvPr/>
          </p:nvCxnSpPr>
          <p:spPr>
            <a:xfrm>
              <a:off x="2339752" y="4833332"/>
              <a:ext cx="1196516" cy="22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Elipse 73"/>
            <p:cNvSpPr/>
            <p:nvPr/>
          </p:nvSpPr>
          <p:spPr>
            <a:xfrm>
              <a:off x="6706031" y="4618185"/>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75" name="Elipse 74"/>
            <p:cNvSpPr/>
            <p:nvPr/>
          </p:nvSpPr>
          <p:spPr>
            <a:xfrm>
              <a:off x="6783551" y="4691984"/>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76" name="Conector de seta reta 75"/>
            <p:cNvCxnSpPr>
              <a:endCxn id="74" idx="2"/>
            </p:cNvCxnSpPr>
            <p:nvPr/>
          </p:nvCxnSpPr>
          <p:spPr>
            <a:xfrm>
              <a:off x="5392142" y="4841847"/>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tângulo 76"/>
            <p:cNvSpPr/>
            <p:nvPr/>
          </p:nvSpPr>
          <p:spPr>
            <a:xfrm>
              <a:off x="1464534" y="2091291"/>
              <a:ext cx="6192688"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Conector reto 77"/>
            <p:cNvCxnSpPr>
              <a:stCxn id="77" idx="1"/>
              <a:endCxn id="77" idx="3"/>
            </p:cNvCxnSpPr>
            <p:nvPr/>
          </p:nvCxnSpPr>
          <p:spPr>
            <a:xfrm>
              <a:off x="1464534" y="3927495"/>
              <a:ext cx="6192688"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ector de seta reta 78"/>
            <p:cNvCxnSpPr/>
            <p:nvPr/>
          </p:nvCxnSpPr>
          <p:spPr>
            <a:xfrm>
              <a:off x="683568" y="3927495"/>
              <a:ext cx="78096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CaixaDeTexto 79"/>
            <p:cNvSpPr txBox="1"/>
            <p:nvPr/>
          </p:nvSpPr>
          <p:spPr>
            <a:xfrm>
              <a:off x="300626" y="3687887"/>
              <a:ext cx="598258" cy="338554"/>
            </a:xfrm>
            <a:prstGeom prst="rect">
              <a:avLst/>
            </a:prstGeom>
            <a:noFill/>
          </p:spPr>
          <p:txBody>
            <a:bodyPr wrap="square" rtlCol="0">
              <a:spAutoFit/>
            </a:bodyPr>
            <a:lstStyle/>
            <a:p>
              <a:r>
                <a:rPr lang="pt-BR" sz="1600" dirty="0" smtClean="0"/>
                <a:t>…</a:t>
              </a:r>
            </a:p>
          </p:txBody>
        </p:sp>
        <p:cxnSp>
          <p:nvCxnSpPr>
            <p:cNvPr id="81" name="Conector de seta reta 80"/>
            <p:cNvCxnSpPr>
              <a:stCxn id="77" idx="3"/>
            </p:cNvCxnSpPr>
            <p:nvPr/>
          </p:nvCxnSpPr>
          <p:spPr>
            <a:xfrm flipV="1">
              <a:off x="7657222" y="3927495"/>
              <a:ext cx="810495" cy="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CaixaDeTexto 81"/>
            <p:cNvSpPr txBox="1"/>
            <p:nvPr/>
          </p:nvSpPr>
          <p:spPr>
            <a:xfrm>
              <a:off x="8403033" y="3687887"/>
              <a:ext cx="598257" cy="338554"/>
            </a:xfrm>
            <a:prstGeom prst="rect">
              <a:avLst/>
            </a:prstGeom>
            <a:noFill/>
          </p:spPr>
          <p:txBody>
            <a:bodyPr wrap="square" rtlCol="0">
              <a:spAutoFit/>
            </a:bodyPr>
            <a:lstStyle/>
            <a:p>
              <a:r>
                <a:rPr lang="pt-BR" sz="1600" dirty="0" smtClean="0"/>
                <a:t>…</a:t>
              </a:r>
            </a:p>
          </p:txBody>
        </p:sp>
        <p:sp>
          <p:nvSpPr>
            <p:cNvPr id="83" name="Retângulo 82"/>
            <p:cNvSpPr/>
            <p:nvPr/>
          </p:nvSpPr>
          <p:spPr>
            <a:xfrm>
              <a:off x="1464534" y="1700808"/>
              <a:ext cx="1307266" cy="3904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Eating</a:t>
              </a:r>
              <a:endParaRPr lang="en-US" sz="1400" dirty="0"/>
            </a:p>
          </p:txBody>
        </p:sp>
        <p:cxnSp>
          <p:nvCxnSpPr>
            <p:cNvPr id="84" name="Conector de seta reta 83"/>
            <p:cNvCxnSpPr>
              <a:endCxn id="85" idx="1"/>
            </p:cNvCxnSpPr>
            <p:nvPr/>
          </p:nvCxnSpPr>
          <p:spPr>
            <a:xfrm flipV="1">
              <a:off x="5392141" y="2394082"/>
              <a:ext cx="620018" cy="314843"/>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85" name="CaixaDeTexto 84"/>
            <p:cNvSpPr txBox="1"/>
            <p:nvPr/>
          </p:nvSpPr>
          <p:spPr>
            <a:xfrm>
              <a:off x="6012160" y="2187406"/>
              <a:ext cx="1336780" cy="413353"/>
            </a:xfrm>
            <a:prstGeom prst="rect">
              <a:avLst/>
            </a:prstGeom>
            <a:solidFill>
              <a:schemeClr val="bg1"/>
            </a:solidFill>
          </p:spPr>
          <p:txBody>
            <a:bodyPr wrap="square" rtlCol="0">
              <a:spAutoFit/>
            </a:bodyPr>
            <a:lstStyle/>
            <a:p>
              <a:r>
                <a:rPr lang="en-US" sz="1600" dirty="0" smtClean="0">
                  <a:solidFill>
                    <a:srgbClr val="727CA3"/>
                  </a:solidFill>
                </a:rPr>
                <a:t>Substates</a:t>
              </a:r>
              <a:endParaRPr lang="en-US" sz="1600" dirty="0">
                <a:solidFill>
                  <a:srgbClr val="727CA3"/>
                </a:solidFill>
              </a:endParaRPr>
            </a:p>
          </p:txBody>
        </p:sp>
        <p:sp>
          <p:nvSpPr>
            <p:cNvPr id="86" name="CaixaDeTexto 85"/>
            <p:cNvSpPr txBox="1"/>
            <p:nvPr/>
          </p:nvSpPr>
          <p:spPr>
            <a:xfrm>
              <a:off x="-130123" y="4123819"/>
              <a:ext cx="1580662" cy="1014596"/>
            </a:xfrm>
            <a:prstGeom prst="rect">
              <a:avLst/>
            </a:prstGeom>
            <a:solidFill>
              <a:schemeClr val="bg1"/>
            </a:solidFill>
          </p:spPr>
          <p:txBody>
            <a:bodyPr wrap="square" rtlCol="0">
              <a:spAutoFit/>
            </a:bodyPr>
            <a:lstStyle/>
            <a:p>
              <a:pPr algn="ctr"/>
              <a:r>
                <a:rPr lang="en-US" sz="1600" dirty="0" smtClean="0">
                  <a:solidFill>
                    <a:srgbClr val="727CA3"/>
                  </a:solidFill>
                </a:rPr>
                <a:t>Regions (divided by a dashed line)</a:t>
              </a:r>
              <a:endParaRPr lang="en-US" sz="1600" dirty="0">
                <a:solidFill>
                  <a:srgbClr val="727CA3"/>
                </a:solidFill>
              </a:endParaRPr>
            </a:p>
          </p:txBody>
        </p:sp>
        <p:cxnSp>
          <p:nvCxnSpPr>
            <p:cNvPr id="87" name="Conector de seta reta 86"/>
            <p:cNvCxnSpPr/>
            <p:nvPr/>
          </p:nvCxnSpPr>
          <p:spPr>
            <a:xfrm flipV="1">
              <a:off x="5374146" y="2525960"/>
              <a:ext cx="782030" cy="1943255"/>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88" name="Conector de seta reta 87"/>
            <p:cNvCxnSpPr/>
            <p:nvPr/>
          </p:nvCxnSpPr>
          <p:spPr>
            <a:xfrm flipV="1">
              <a:off x="963351" y="3497588"/>
              <a:ext cx="501183" cy="62623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89" name="Conector de seta reta 88"/>
            <p:cNvCxnSpPr/>
            <p:nvPr/>
          </p:nvCxnSpPr>
          <p:spPr>
            <a:xfrm>
              <a:off x="1115616" y="4400220"/>
              <a:ext cx="334923" cy="180908"/>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518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Another diagram symbols – </a:t>
            </a:r>
            <a:r>
              <a:rPr lang="en-US" b="1" dirty="0" smtClean="0"/>
              <a:t>Choice </a:t>
            </a:r>
            <a:r>
              <a:rPr lang="en-US" b="1" dirty="0"/>
              <a:t>P</a:t>
            </a:r>
            <a:r>
              <a:rPr lang="en-US" b="1" dirty="0" smtClean="0"/>
              <a:t>seudostates</a:t>
            </a:r>
            <a:endParaRPr lang="en-US" b="1" dirty="0"/>
          </a:p>
        </p:txBody>
      </p:sp>
      <p:sp>
        <p:nvSpPr>
          <p:cNvPr id="33" name="Espaço Reservado para Conteúdo 2"/>
          <p:cNvSpPr>
            <a:spLocks noGrp="1"/>
          </p:cNvSpPr>
          <p:nvPr>
            <p:ph sz="quarter" idx="1"/>
          </p:nvPr>
        </p:nvSpPr>
        <p:spPr>
          <a:xfrm>
            <a:off x="457200" y="1219200"/>
            <a:ext cx="8229600" cy="1057672"/>
          </a:xfrm>
        </p:spPr>
        <p:txBody>
          <a:bodyPr>
            <a:normAutofit/>
          </a:bodyPr>
          <a:lstStyle/>
          <a:p>
            <a:r>
              <a:rPr lang="en-US" dirty="0" smtClean="0"/>
              <a:t>The choice pseudostate is used when a </a:t>
            </a:r>
            <a:r>
              <a:rPr lang="en-US" dirty="0"/>
              <a:t>B</a:t>
            </a:r>
            <a:r>
              <a:rPr lang="en-US" dirty="0" smtClean="0"/>
              <a:t>oolean condition determines the transition that will be followed.</a:t>
            </a:r>
          </a:p>
        </p:txBody>
      </p:sp>
      <p:sp>
        <p:nvSpPr>
          <p:cNvPr id="25" name="Losango 24"/>
          <p:cNvSpPr/>
          <p:nvPr/>
        </p:nvSpPr>
        <p:spPr>
          <a:xfrm>
            <a:off x="4139952" y="3970251"/>
            <a:ext cx="612068" cy="61206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grpSp>
        <p:nvGrpSpPr>
          <p:cNvPr id="26" name="Grupo 25"/>
          <p:cNvGrpSpPr/>
          <p:nvPr/>
        </p:nvGrpSpPr>
        <p:grpSpPr>
          <a:xfrm>
            <a:off x="611560" y="3806960"/>
            <a:ext cx="1656184" cy="980866"/>
            <a:chOff x="1334477" y="1884095"/>
            <a:chExt cx="1810259" cy="1079838"/>
          </a:xfrm>
        </p:grpSpPr>
        <p:sp>
          <p:nvSpPr>
            <p:cNvPr id="27" name="Retângulo 26"/>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400" dirty="0" smtClean="0"/>
            </a:p>
            <a:p>
              <a:pPr algn="ctr"/>
              <a:r>
                <a:rPr lang="en-US" sz="1400" dirty="0" smtClean="0"/>
                <a:t>Thirsty</a:t>
              </a:r>
              <a:endParaRPr lang="en-US" sz="1400" dirty="0"/>
            </a:p>
          </p:txBody>
        </p:sp>
        <p:sp>
          <p:nvSpPr>
            <p:cNvPr id="29" name="Retângulo 28"/>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drink the water</a:t>
              </a:r>
              <a:endParaRPr lang="en-US" sz="1400" dirty="0"/>
            </a:p>
          </p:txBody>
        </p:sp>
      </p:grpSp>
      <p:sp>
        <p:nvSpPr>
          <p:cNvPr id="30" name="Retângulo 29"/>
          <p:cNvSpPr/>
          <p:nvPr/>
        </p:nvSpPr>
        <p:spPr>
          <a:xfrm>
            <a:off x="7269518" y="3887828"/>
            <a:ext cx="1212877" cy="777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Not thirsty</a:t>
            </a:r>
            <a:endParaRPr lang="en-US" sz="1400" dirty="0"/>
          </a:p>
        </p:txBody>
      </p:sp>
      <p:cxnSp>
        <p:nvCxnSpPr>
          <p:cNvPr id="31" name="Conector de seta reta 30"/>
          <p:cNvCxnSpPr>
            <a:stCxn id="25" idx="3"/>
            <a:endCxn id="30" idx="1"/>
          </p:cNvCxnSpPr>
          <p:nvPr/>
        </p:nvCxnSpPr>
        <p:spPr>
          <a:xfrm>
            <a:off x="4752020" y="4276285"/>
            <a:ext cx="2517498" cy="306"/>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endCxn id="25" idx="1"/>
          </p:cNvCxnSpPr>
          <p:nvPr/>
        </p:nvCxnSpPr>
        <p:spPr>
          <a:xfrm>
            <a:off x="2267743" y="4276285"/>
            <a:ext cx="1872209"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7" name="Conector angulado 36"/>
          <p:cNvCxnSpPr>
            <a:stCxn id="25" idx="0"/>
            <a:endCxn id="27" idx="0"/>
          </p:cNvCxnSpPr>
          <p:nvPr/>
        </p:nvCxnSpPr>
        <p:spPr>
          <a:xfrm rot="16200000" flipV="1">
            <a:off x="2861174" y="2385439"/>
            <a:ext cx="163291" cy="3006334"/>
          </a:xfrm>
          <a:prstGeom prst="bentConnector3">
            <a:avLst>
              <a:gd name="adj1" fmla="val 239995"/>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8" name="CaixaDeTexto 37"/>
          <p:cNvSpPr txBox="1"/>
          <p:nvPr/>
        </p:nvSpPr>
        <p:spPr>
          <a:xfrm>
            <a:off x="1331640" y="3266759"/>
            <a:ext cx="3888432" cy="307777"/>
          </a:xfrm>
          <a:prstGeom prst="rect">
            <a:avLst/>
          </a:prstGeom>
          <a:noFill/>
        </p:spPr>
        <p:txBody>
          <a:bodyPr wrap="square" rtlCol="0">
            <a:spAutoFit/>
          </a:bodyPr>
          <a:lstStyle/>
          <a:p>
            <a:r>
              <a:rPr lang="en-US" sz="1400" dirty="0" smtClean="0"/>
              <a:t>[</a:t>
            </a:r>
            <a:r>
              <a:rPr lang="en-US" sz="1400" dirty="0" err="1" smtClean="0"/>
              <a:t>bodyWater</a:t>
            </a:r>
            <a:r>
              <a:rPr lang="en-US" sz="1400" dirty="0" smtClean="0"/>
              <a:t> &lt; 100%] / ask for more water</a:t>
            </a:r>
            <a:endParaRPr lang="en-US" sz="1400" dirty="0"/>
          </a:p>
        </p:txBody>
      </p:sp>
      <p:sp>
        <p:nvSpPr>
          <p:cNvPr id="39" name="Elipse 38"/>
          <p:cNvSpPr/>
          <p:nvPr/>
        </p:nvSpPr>
        <p:spPr>
          <a:xfrm>
            <a:off x="7650056" y="5548686"/>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0" name="Elipse 39"/>
          <p:cNvSpPr/>
          <p:nvPr/>
        </p:nvSpPr>
        <p:spPr>
          <a:xfrm>
            <a:off x="7727576" y="5622485"/>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2" name="Conector de seta reta 41"/>
          <p:cNvCxnSpPr>
            <a:stCxn id="30" idx="2"/>
            <a:endCxn id="39" idx="0"/>
          </p:cNvCxnSpPr>
          <p:nvPr/>
        </p:nvCxnSpPr>
        <p:spPr>
          <a:xfrm flipH="1">
            <a:off x="7875955" y="4665354"/>
            <a:ext cx="2" cy="883332"/>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3" name="Elipse 42"/>
          <p:cNvSpPr/>
          <p:nvPr/>
        </p:nvSpPr>
        <p:spPr>
          <a:xfrm>
            <a:off x="1301197" y="5641232"/>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44" name="Conector de seta reta 43"/>
          <p:cNvCxnSpPr>
            <a:stCxn id="43" idx="0"/>
            <a:endCxn id="29" idx="2"/>
          </p:cNvCxnSpPr>
          <p:nvPr/>
        </p:nvCxnSpPr>
        <p:spPr>
          <a:xfrm flipH="1" flipV="1">
            <a:off x="1439653" y="4787826"/>
            <a:ext cx="5560" cy="853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CaixaDeTexto 44"/>
          <p:cNvSpPr txBox="1"/>
          <p:nvPr/>
        </p:nvSpPr>
        <p:spPr>
          <a:xfrm>
            <a:off x="4644008" y="3971464"/>
            <a:ext cx="1944216" cy="307777"/>
          </a:xfrm>
          <a:prstGeom prst="rect">
            <a:avLst/>
          </a:prstGeom>
          <a:noFill/>
        </p:spPr>
        <p:txBody>
          <a:bodyPr wrap="square" rtlCol="0">
            <a:spAutoFit/>
          </a:bodyPr>
          <a:lstStyle/>
          <a:p>
            <a:pPr algn="ctr"/>
            <a:r>
              <a:rPr lang="en-US" sz="1400" dirty="0" smtClean="0"/>
              <a:t>[</a:t>
            </a:r>
            <a:r>
              <a:rPr lang="en-US" sz="1400" dirty="0" err="1" smtClean="0"/>
              <a:t>bodyWater</a:t>
            </a:r>
            <a:r>
              <a:rPr lang="en-US" sz="1400" dirty="0" smtClean="0"/>
              <a:t> = 100%]</a:t>
            </a:r>
            <a:endParaRPr lang="en-US" sz="1400" dirty="0"/>
          </a:p>
        </p:txBody>
      </p:sp>
      <p:sp>
        <p:nvSpPr>
          <p:cNvPr id="46" name="Retângulo 45"/>
          <p:cNvSpPr/>
          <p:nvPr/>
        </p:nvSpPr>
        <p:spPr>
          <a:xfrm>
            <a:off x="454465" y="2708920"/>
            <a:ext cx="8221991" cy="3456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Human</a:t>
            </a:r>
            <a:endParaRPr lang="en-US" dirty="0">
              <a:solidFill>
                <a:schemeClr val="tx1"/>
              </a:solidFill>
            </a:endParaRPr>
          </a:p>
        </p:txBody>
      </p:sp>
      <p:cxnSp>
        <p:nvCxnSpPr>
          <p:cNvPr id="47" name="Conector de seta reta 46"/>
          <p:cNvCxnSpPr/>
          <p:nvPr/>
        </p:nvCxnSpPr>
        <p:spPr>
          <a:xfrm flipV="1">
            <a:off x="3021514" y="3030277"/>
            <a:ext cx="2185675" cy="257870"/>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48" name="CaixaDeTexto 47"/>
          <p:cNvSpPr txBox="1"/>
          <p:nvPr/>
        </p:nvSpPr>
        <p:spPr>
          <a:xfrm>
            <a:off x="5193334" y="2924944"/>
            <a:ext cx="1106858" cy="338554"/>
          </a:xfrm>
          <a:prstGeom prst="rect">
            <a:avLst/>
          </a:prstGeom>
          <a:solidFill>
            <a:schemeClr val="bg1"/>
          </a:solidFill>
        </p:spPr>
        <p:txBody>
          <a:bodyPr wrap="square" rtlCol="0">
            <a:spAutoFit/>
          </a:bodyPr>
          <a:lstStyle/>
          <a:p>
            <a:r>
              <a:rPr lang="en-US" sz="1600" dirty="0" smtClean="0">
                <a:solidFill>
                  <a:srgbClr val="727CA3"/>
                </a:solidFill>
              </a:rPr>
              <a:t>Condition</a:t>
            </a:r>
            <a:endParaRPr lang="en-US" sz="1600" dirty="0">
              <a:solidFill>
                <a:srgbClr val="727CA3"/>
              </a:solidFill>
            </a:endParaRPr>
          </a:p>
        </p:txBody>
      </p:sp>
      <p:cxnSp>
        <p:nvCxnSpPr>
          <p:cNvPr id="50" name="Conector de seta reta 49"/>
          <p:cNvCxnSpPr/>
          <p:nvPr/>
        </p:nvCxnSpPr>
        <p:spPr>
          <a:xfrm flipV="1">
            <a:off x="5222419" y="3284984"/>
            <a:ext cx="189287" cy="713155"/>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51" name="CaixaDeTexto 50"/>
          <p:cNvSpPr txBox="1"/>
          <p:nvPr/>
        </p:nvSpPr>
        <p:spPr>
          <a:xfrm>
            <a:off x="3710251" y="5580529"/>
            <a:ext cx="1296144" cy="584775"/>
          </a:xfrm>
          <a:prstGeom prst="rect">
            <a:avLst/>
          </a:prstGeom>
          <a:solidFill>
            <a:schemeClr val="bg1"/>
          </a:solidFill>
        </p:spPr>
        <p:txBody>
          <a:bodyPr wrap="square" rtlCol="0">
            <a:spAutoFit/>
          </a:bodyPr>
          <a:lstStyle/>
          <a:p>
            <a:pPr algn="ctr"/>
            <a:r>
              <a:rPr lang="en-US" sz="1600" dirty="0" smtClean="0">
                <a:solidFill>
                  <a:srgbClr val="727CA3"/>
                </a:solidFill>
              </a:rPr>
              <a:t>Choice Pseudostate</a:t>
            </a:r>
            <a:endParaRPr lang="en-US" sz="1600" dirty="0">
              <a:solidFill>
                <a:srgbClr val="727CA3"/>
              </a:solidFill>
            </a:endParaRPr>
          </a:p>
        </p:txBody>
      </p:sp>
      <p:cxnSp>
        <p:nvCxnSpPr>
          <p:cNvPr id="52" name="Conector de seta reta 51"/>
          <p:cNvCxnSpPr>
            <a:endCxn id="51" idx="0"/>
          </p:cNvCxnSpPr>
          <p:nvPr/>
        </p:nvCxnSpPr>
        <p:spPr>
          <a:xfrm flipH="1">
            <a:off x="4358323" y="4722716"/>
            <a:ext cx="60338" cy="857813"/>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257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Another diagram symbols – </a:t>
            </a:r>
            <a:r>
              <a:rPr lang="en-US" b="1" dirty="0" smtClean="0"/>
              <a:t>Diagramming Signals</a:t>
            </a:r>
            <a:endParaRPr lang="en-US" b="1" dirty="0"/>
          </a:p>
        </p:txBody>
      </p:sp>
      <p:sp>
        <p:nvSpPr>
          <p:cNvPr id="3" name="Pentágono 2"/>
          <p:cNvSpPr/>
          <p:nvPr/>
        </p:nvSpPr>
        <p:spPr>
          <a:xfrm>
            <a:off x="5796136" y="3991904"/>
            <a:ext cx="1080120" cy="566398"/>
          </a:xfrm>
          <a:prstGeom prst="homePlate">
            <a:avLst>
              <a:gd name="adj" fmla="val 348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Say “Thanks”</a:t>
            </a:r>
            <a:endParaRPr lang="en-US" sz="1400">
              <a:solidFill>
                <a:schemeClr val="tx1"/>
              </a:solidFill>
            </a:endParaRPr>
          </a:p>
        </p:txBody>
      </p:sp>
      <p:sp>
        <p:nvSpPr>
          <p:cNvPr id="46" name="Forma livre 45"/>
          <p:cNvSpPr/>
          <p:nvPr/>
        </p:nvSpPr>
        <p:spPr>
          <a:xfrm>
            <a:off x="2735796" y="4005527"/>
            <a:ext cx="1080120" cy="566398"/>
          </a:xfrm>
          <a:custGeom>
            <a:avLst/>
            <a:gdLst>
              <a:gd name="connsiteX0" fmla="*/ 2114550 w 2114550"/>
              <a:gd name="connsiteY0" fmla="*/ 0 h 792956"/>
              <a:gd name="connsiteX1" fmla="*/ 0 w 2114550"/>
              <a:gd name="connsiteY1" fmla="*/ 0 h 792956"/>
              <a:gd name="connsiteX2" fmla="*/ 402431 w 2114550"/>
              <a:gd name="connsiteY2" fmla="*/ 402431 h 792956"/>
              <a:gd name="connsiteX3" fmla="*/ 11906 w 2114550"/>
              <a:gd name="connsiteY3" fmla="*/ 792956 h 792956"/>
              <a:gd name="connsiteX4" fmla="*/ 2114550 w 2114550"/>
              <a:gd name="connsiteY4" fmla="*/ 792956 h 792956"/>
              <a:gd name="connsiteX5" fmla="*/ 2114550 w 2114550"/>
              <a:gd name="connsiteY5" fmla="*/ 0 h 79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4550" h="792956">
                <a:moveTo>
                  <a:pt x="2114550" y="0"/>
                </a:moveTo>
                <a:lnTo>
                  <a:pt x="0" y="0"/>
                </a:lnTo>
                <a:lnTo>
                  <a:pt x="402431" y="402431"/>
                </a:lnTo>
                <a:lnTo>
                  <a:pt x="11906" y="792956"/>
                </a:lnTo>
                <a:lnTo>
                  <a:pt x="2114550" y="792956"/>
                </a:lnTo>
                <a:lnTo>
                  <a:pt x="211455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Water received</a:t>
            </a:r>
            <a:endParaRPr lang="en-US" sz="1400" dirty="0">
              <a:solidFill>
                <a:schemeClr val="tx1"/>
              </a:solidFill>
            </a:endParaRPr>
          </a:p>
        </p:txBody>
      </p:sp>
      <p:sp>
        <p:nvSpPr>
          <p:cNvPr id="52" name="Espaço Reservado para Conteúdo 2"/>
          <p:cNvSpPr>
            <a:spLocks noGrp="1"/>
          </p:cNvSpPr>
          <p:nvPr>
            <p:ph sz="quarter" idx="1"/>
          </p:nvPr>
        </p:nvSpPr>
        <p:spPr>
          <a:xfrm>
            <a:off x="457200" y="1219200"/>
            <a:ext cx="8229600" cy="913656"/>
          </a:xfrm>
        </p:spPr>
        <p:txBody>
          <a:bodyPr>
            <a:normAutofit fontScale="92500"/>
          </a:bodyPr>
          <a:lstStyle/>
          <a:p>
            <a:r>
              <a:rPr lang="en-US" dirty="0" smtClean="0"/>
              <a:t>The Receive Signal triggers when a certain signal is entered.</a:t>
            </a:r>
          </a:p>
          <a:p>
            <a:r>
              <a:rPr lang="en-US" dirty="0" smtClean="0"/>
              <a:t>The Send Signal triggers sending a signal.</a:t>
            </a:r>
            <a:endParaRPr lang="en-US" dirty="0"/>
          </a:p>
        </p:txBody>
      </p:sp>
      <p:sp>
        <p:nvSpPr>
          <p:cNvPr id="53" name="Losango 52"/>
          <p:cNvSpPr/>
          <p:nvPr/>
        </p:nvSpPr>
        <p:spPr>
          <a:xfrm>
            <a:off x="4139952" y="3970251"/>
            <a:ext cx="612068" cy="61206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tx1"/>
              </a:solidFill>
            </a:endParaRPr>
          </a:p>
        </p:txBody>
      </p:sp>
      <p:grpSp>
        <p:nvGrpSpPr>
          <p:cNvPr id="55" name="Grupo 54"/>
          <p:cNvGrpSpPr/>
          <p:nvPr/>
        </p:nvGrpSpPr>
        <p:grpSpPr>
          <a:xfrm>
            <a:off x="611560" y="3806960"/>
            <a:ext cx="1656184" cy="980866"/>
            <a:chOff x="1334477" y="1884095"/>
            <a:chExt cx="1810259" cy="1079838"/>
          </a:xfrm>
        </p:grpSpPr>
        <p:sp>
          <p:nvSpPr>
            <p:cNvPr id="56" name="Retângulo 55"/>
            <p:cNvSpPr/>
            <p:nvPr/>
          </p:nvSpPr>
          <p:spPr>
            <a:xfrm>
              <a:off x="1334477" y="1884095"/>
              <a:ext cx="1810258" cy="980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400" dirty="0" smtClean="0"/>
            </a:p>
            <a:p>
              <a:pPr algn="ctr"/>
              <a:r>
                <a:rPr lang="en-US" sz="1400" dirty="0" smtClean="0"/>
                <a:t>Thirsty</a:t>
              </a:r>
              <a:endParaRPr lang="en-US" sz="1400" dirty="0"/>
            </a:p>
          </p:txBody>
        </p:sp>
        <p:sp>
          <p:nvSpPr>
            <p:cNvPr id="57" name="Retângulo 56"/>
            <p:cNvSpPr/>
            <p:nvPr/>
          </p:nvSpPr>
          <p:spPr>
            <a:xfrm>
              <a:off x="1334478" y="2374528"/>
              <a:ext cx="1810258" cy="58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do / drink the water</a:t>
              </a:r>
              <a:endParaRPr lang="en-US" sz="1400" dirty="0"/>
            </a:p>
          </p:txBody>
        </p:sp>
      </p:grpSp>
      <p:sp>
        <p:nvSpPr>
          <p:cNvPr id="58" name="Retângulo 57"/>
          <p:cNvSpPr/>
          <p:nvPr/>
        </p:nvSpPr>
        <p:spPr>
          <a:xfrm>
            <a:off x="7269518" y="3887828"/>
            <a:ext cx="1212877" cy="7775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Not thirsty</a:t>
            </a:r>
            <a:endParaRPr lang="en-US" sz="1400" dirty="0"/>
          </a:p>
        </p:txBody>
      </p:sp>
      <p:cxnSp>
        <p:nvCxnSpPr>
          <p:cNvPr id="59" name="Conector de seta reta 58"/>
          <p:cNvCxnSpPr>
            <a:stCxn id="53" idx="3"/>
          </p:cNvCxnSpPr>
          <p:nvPr/>
        </p:nvCxnSpPr>
        <p:spPr>
          <a:xfrm>
            <a:off x="4752020" y="4276285"/>
            <a:ext cx="1008111"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0" name="Conector de seta reta 59"/>
          <p:cNvCxnSpPr/>
          <p:nvPr/>
        </p:nvCxnSpPr>
        <p:spPr>
          <a:xfrm>
            <a:off x="2267744" y="4279241"/>
            <a:ext cx="468052"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61" name="Conector angulado 60"/>
          <p:cNvCxnSpPr>
            <a:stCxn id="53" idx="0"/>
            <a:endCxn id="56" idx="0"/>
          </p:cNvCxnSpPr>
          <p:nvPr/>
        </p:nvCxnSpPr>
        <p:spPr>
          <a:xfrm rot="16200000" flipV="1">
            <a:off x="2861174" y="2385439"/>
            <a:ext cx="163291" cy="3006334"/>
          </a:xfrm>
          <a:prstGeom prst="bentConnector3">
            <a:avLst>
              <a:gd name="adj1" fmla="val 239995"/>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a:off x="1331640" y="3266759"/>
            <a:ext cx="3888432" cy="307777"/>
          </a:xfrm>
          <a:prstGeom prst="rect">
            <a:avLst/>
          </a:prstGeom>
          <a:noFill/>
        </p:spPr>
        <p:txBody>
          <a:bodyPr wrap="square" rtlCol="0">
            <a:spAutoFit/>
          </a:bodyPr>
          <a:lstStyle/>
          <a:p>
            <a:r>
              <a:rPr lang="en-US" sz="1400" dirty="0" smtClean="0"/>
              <a:t>[</a:t>
            </a:r>
            <a:r>
              <a:rPr lang="en-US" sz="1400" dirty="0" err="1" smtClean="0"/>
              <a:t>bodyWater</a:t>
            </a:r>
            <a:r>
              <a:rPr lang="en-US" sz="1400" dirty="0" smtClean="0"/>
              <a:t> &lt; 100%] / ask for more water</a:t>
            </a:r>
            <a:endParaRPr lang="en-US" sz="1400" dirty="0"/>
          </a:p>
        </p:txBody>
      </p:sp>
      <p:sp>
        <p:nvSpPr>
          <p:cNvPr id="63" name="Elipse 62"/>
          <p:cNvSpPr/>
          <p:nvPr/>
        </p:nvSpPr>
        <p:spPr>
          <a:xfrm>
            <a:off x="7650056" y="5548686"/>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64" name="Elipse 63"/>
          <p:cNvSpPr/>
          <p:nvPr/>
        </p:nvSpPr>
        <p:spPr>
          <a:xfrm>
            <a:off x="7727576" y="5622485"/>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65" name="Conector de seta reta 64"/>
          <p:cNvCxnSpPr>
            <a:stCxn id="58" idx="2"/>
            <a:endCxn id="63" idx="0"/>
          </p:cNvCxnSpPr>
          <p:nvPr/>
        </p:nvCxnSpPr>
        <p:spPr>
          <a:xfrm flipH="1">
            <a:off x="7875955" y="4665354"/>
            <a:ext cx="2" cy="883332"/>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66" name="Elipse 65"/>
          <p:cNvSpPr/>
          <p:nvPr/>
        </p:nvSpPr>
        <p:spPr>
          <a:xfrm>
            <a:off x="1301197" y="5641232"/>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67" name="Conector de seta reta 66"/>
          <p:cNvCxnSpPr>
            <a:stCxn id="66" idx="0"/>
            <a:endCxn id="57" idx="2"/>
          </p:cNvCxnSpPr>
          <p:nvPr/>
        </p:nvCxnSpPr>
        <p:spPr>
          <a:xfrm flipH="1" flipV="1">
            <a:off x="1439653" y="4787826"/>
            <a:ext cx="5560" cy="853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CaixaDeTexto 67"/>
          <p:cNvSpPr txBox="1"/>
          <p:nvPr/>
        </p:nvSpPr>
        <p:spPr>
          <a:xfrm>
            <a:off x="4644008" y="3785890"/>
            <a:ext cx="1080119" cy="523220"/>
          </a:xfrm>
          <a:prstGeom prst="rect">
            <a:avLst/>
          </a:prstGeom>
          <a:noFill/>
        </p:spPr>
        <p:txBody>
          <a:bodyPr wrap="square" rtlCol="0">
            <a:spAutoFit/>
          </a:bodyPr>
          <a:lstStyle/>
          <a:p>
            <a:pPr algn="ctr"/>
            <a:r>
              <a:rPr lang="en-US" sz="1400" dirty="0" smtClean="0"/>
              <a:t>[</a:t>
            </a:r>
            <a:r>
              <a:rPr lang="en-US" sz="1400" dirty="0" err="1" smtClean="0"/>
              <a:t>bodyWater</a:t>
            </a:r>
            <a:r>
              <a:rPr lang="en-US" sz="1400" dirty="0" smtClean="0"/>
              <a:t> = 100%]</a:t>
            </a:r>
            <a:endParaRPr lang="en-US" sz="1400" dirty="0"/>
          </a:p>
        </p:txBody>
      </p:sp>
      <p:sp>
        <p:nvSpPr>
          <p:cNvPr id="69" name="Retângulo 68"/>
          <p:cNvSpPr/>
          <p:nvPr/>
        </p:nvSpPr>
        <p:spPr>
          <a:xfrm>
            <a:off x="454465" y="2708920"/>
            <a:ext cx="8221991" cy="3456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Human</a:t>
            </a:r>
            <a:endParaRPr lang="en-US" dirty="0">
              <a:solidFill>
                <a:schemeClr val="tx1"/>
              </a:solidFill>
            </a:endParaRPr>
          </a:p>
        </p:txBody>
      </p:sp>
      <p:cxnSp>
        <p:nvCxnSpPr>
          <p:cNvPr id="84" name="Conector de seta reta 83"/>
          <p:cNvCxnSpPr>
            <a:endCxn id="53" idx="1"/>
          </p:cNvCxnSpPr>
          <p:nvPr/>
        </p:nvCxnSpPr>
        <p:spPr>
          <a:xfrm>
            <a:off x="3815916" y="4276285"/>
            <a:ext cx="324036" cy="0"/>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89" name="Conector de seta reta 88"/>
          <p:cNvCxnSpPr>
            <a:stCxn id="3" idx="3"/>
            <a:endCxn id="58" idx="1"/>
          </p:cNvCxnSpPr>
          <p:nvPr/>
        </p:nvCxnSpPr>
        <p:spPr>
          <a:xfrm>
            <a:off x="6876256" y="4275103"/>
            <a:ext cx="393262" cy="1488"/>
          </a:xfrm>
          <a:prstGeom prst="straightConnector1">
            <a:avLst/>
          </a:prstGeom>
          <a:ln>
            <a:solidFill>
              <a:schemeClr val="tx1"/>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94" name="CaixaDeTexto 93"/>
          <p:cNvSpPr txBox="1"/>
          <p:nvPr/>
        </p:nvSpPr>
        <p:spPr>
          <a:xfrm>
            <a:off x="2627784" y="5256298"/>
            <a:ext cx="1296144" cy="584775"/>
          </a:xfrm>
          <a:prstGeom prst="rect">
            <a:avLst/>
          </a:prstGeom>
          <a:solidFill>
            <a:schemeClr val="bg1"/>
          </a:solidFill>
        </p:spPr>
        <p:txBody>
          <a:bodyPr wrap="square" rtlCol="0">
            <a:spAutoFit/>
          </a:bodyPr>
          <a:lstStyle/>
          <a:p>
            <a:pPr algn="ctr"/>
            <a:r>
              <a:rPr lang="en-US" sz="1600" dirty="0" smtClean="0">
                <a:solidFill>
                  <a:srgbClr val="727CA3"/>
                </a:solidFill>
              </a:rPr>
              <a:t>Receive Signal</a:t>
            </a:r>
            <a:endParaRPr lang="en-US" sz="1600" dirty="0">
              <a:solidFill>
                <a:srgbClr val="727CA3"/>
              </a:solidFill>
            </a:endParaRPr>
          </a:p>
        </p:txBody>
      </p:sp>
      <p:cxnSp>
        <p:nvCxnSpPr>
          <p:cNvPr id="95" name="Conector de seta reta 94"/>
          <p:cNvCxnSpPr>
            <a:endCxn id="94" idx="0"/>
          </p:cNvCxnSpPr>
          <p:nvPr/>
        </p:nvCxnSpPr>
        <p:spPr>
          <a:xfrm>
            <a:off x="3275856" y="4625836"/>
            <a:ext cx="0" cy="63046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98" name="CaixaDeTexto 97"/>
          <p:cNvSpPr txBox="1"/>
          <p:nvPr/>
        </p:nvSpPr>
        <p:spPr>
          <a:xfrm>
            <a:off x="5857382" y="5256297"/>
            <a:ext cx="874858" cy="584775"/>
          </a:xfrm>
          <a:prstGeom prst="rect">
            <a:avLst/>
          </a:prstGeom>
          <a:solidFill>
            <a:schemeClr val="bg1"/>
          </a:solidFill>
        </p:spPr>
        <p:txBody>
          <a:bodyPr wrap="square" rtlCol="0">
            <a:spAutoFit/>
          </a:bodyPr>
          <a:lstStyle/>
          <a:p>
            <a:pPr algn="ctr"/>
            <a:r>
              <a:rPr lang="en-US" sz="1600" dirty="0" smtClean="0">
                <a:solidFill>
                  <a:srgbClr val="727CA3"/>
                </a:solidFill>
              </a:rPr>
              <a:t>Send Signal</a:t>
            </a:r>
            <a:endParaRPr lang="en-US" sz="1600" dirty="0">
              <a:solidFill>
                <a:srgbClr val="727CA3"/>
              </a:solidFill>
            </a:endParaRPr>
          </a:p>
        </p:txBody>
      </p:sp>
      <p:cxnSp>
        <p:nvCxnSpPr>
          <p:cNvPr id="99" name="Conector de seta reta 98"/>
          <p:cNvCxnSpPr>
            <a:endCxn id="98" idx="0"/>
          </p:cNvCxnSpPr>
          <p:nvPr/>
        </p:nvCxnSpPr>
        <p:spPr>
          <a:xfrm>
            <a:off x="6294811" y="4625836"/>
            <a:ext cx="0" cy="63046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111" name="Espaço Reservado para Conteúdo 2"/>
          <p:cNvSpPr txBox="1">
            <a:spLocks/>
          </p:cNvSpPr>
          <p:nvPr/>
        </p:nvSpPr>
        <p:spPr>
          <a:xfrm>
            <a:off x="395536" y="2180084"/>
            <a:ext cx="4596652" cy="456828"/>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400" dirty="0" smtClean="0"/>
              <a:t>Improving the previous example:</a:t>
            </a:r>
            <a:endParaRPr lang="en-US" sz="2400" dirty="0"/>
          </a:p>
        </p:txBody>
      </p:sp>
    </p:spTree>
    <p:extLst>
      <p:ext uri="{BB962C8B-B14F-4D97-AF65-F5344CB8AC3E}">
        <p14:creationId xmlns:p14="http://schemas.microsoft.com/office/powerpoint/2010/main" val="243323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Sources</a:t>
            </a:r>
            <a:endParaRPr lang="en-US" dirty="0"/>
          </a:p>
        </p:txBody>
      </p:sp>
      <p:sp>
        <p:nvSpPr>
          <p:cNvPr id="3" name="Espaço Reservado para Conteúdo 2"/>
          <p:cNvSpPr>
            <a:spLocks noGrp="1"/>
          </p:cNvSpPr>
          <p:nvPr>
            <p:ph sz="quarter" idx="1"/>
          </p:nvPr>
        </p:nvSpPr>
        <p:spPr>
          <a:xfrm>
            <a:off x="467544" y="1124744"/>
            <a:ext cx="8229600" cy="5306144"/>
          </a:xfrm>
        </p:spPr>
        <p:txBody>
          <a:bodyPr/>
          <a:lstStyle/>
          <a:p>
            <a:r>
              <a:rPr lang="en-US" dirty="0" smtClean="0">
                <a:hlinkClick r:id="rId2"/>
              </a:rPr>
              <a:t>https://www.youtube.com/watch?v=_6TFVzBW7oo</a:t>
            </a:r>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pPr marL="0" indent="0">
              <a:buNone/>
            </a:pPr>
            <a:r>
              <a:rPr lang="en-US" dirty="0" smtClean="0"/>
              <a:t>More info at:</a:t>
            </a:r>
          </a:p>
          <a:p>
            <a:pPr marL="0" indent="0">
              <a:buNone/>
            </a:pPr>
            <a:r>
              <a:rPr lang="en-US" dirty="0" smtClean="0">
                <a:hlinkClick r:id="rId3"/>
              </a:rPr>
              <a:t>https://www.uml-diagrams.org/state-machine-diagrams.html</a:t>
            </a:r>
            <a:endParaRPr lang="en-US" dirty="0"/>
          </a:p>
        </p:txBody>
      </p:sp>
    </p:spTree>
    <p:extLst>
      <p:ext uri="{BB962C8B-B14F-4D97-AF65-F5344CB8AC3E}">
        <p14:creationId xmlns:p14="http://schemas.microsoft.com/office/powerpoint/2010/main" val="26509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Definition</a:t>
            </a:r>
            <a:endParaRPr lang="en-US" dirty="0"/>
          </a:p>
        </p:txBody>
      </p:sp>
      <p:sp>
        <p:nvSpPr>
          <p:cNvPr id="3" name="Espaço Reservado para Conteúdo 2"/>
          <p:cNvSpPr>
            <a:spLocks noGrp="1"/>
          </p:cNvSpPr>
          <p:nvPr>
            <p:ph sz="quarter" idx="1"/>
          </p:nvPr>
        </p:nvSpPr>
        <p:spPr/>
        <p:txBody>
          <a:bodyPr/>
          <a:lstStyle/>
          <a:p>
            <a:pPr marL="0" indent="0">
              <a:buNone/>
            </a:pPr>
            <a:r>
              <a:rPr lang="en-US" dirty="0" smtClean="0"/>
              <a:t>State diagrams are UML diagrams that represents the different states an object can have during a program and the transitions between the states.</a:t>
            </a:r>
            <a:endParaRPr lang="en-US" dirty="0"/>
          </a:p>
        </p:txBody>
      </p:sp>
    </p:spTree>
    <p:extLst>
      <p:ext uri="{BB962C8B-B14F-4D97-AF65-F5344CB8AC3E}">
        <p14:creationId xmlns:p14="http://schemas.microsoft.com/office/powerpoint/2010/main" val="3230824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Simple Examples</a:t>
            </a:r>
            <a:endParaRPr lang="en-US"/>
          </a:p>
        </p:txBody>
      </p:sp>
    </p:spTree>
    <p:extLst>
      <p:ext uri="{BB962C8B-B14F-4D97-AF65-F5344CB8AC3E}">
        <p14:creationId xmlns:p14="http://schemas.microsoft.com/office/powerpoint/2010/main" val="127068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smtClean="0"/>
              <a:t>Very simple example</a:t>
            </a:r>
            <a:endParaRPr lang="en-US"/>
          </a:p>
        </p:txBody>
      </p:sp>
      <p:sp>
        <p:nvSpPr>
          <p:cNvPr id="5" name="Retângulo 4"/>
          <p:cNvSpPr/>
          <p:nvPr/>
        </p:nvSpPr>
        <p:spPr>
          <a:xfrm>
            <a:off x="467544" y="1268760"/>
            <a:ext cx="8208912"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mtClean="0">
                <a:solidFill>
                  <a:schemeClr val="tx1"/>
                </a:solidFill>
              </a:rPr>
              <a:t>Water</a:t>
            </a:r>
            <a:endParaRPr lang="en-US">
              <a:solidFill>
                <a:schemeClr val="tx1"/>
              </a:solidFill>
            </a:endParaRPr>
          </a:p>
        </p:txBody>
      </p:sp>
      <p:sp>
        <p:nvSpPr>
          <p:cNvPr id="6" name="Elipse 5"/>
          <p:cNvSpPr/>
          <p:nvPr/>
        </p:nvSpPr>
        <p:spPr>
          <a:xfrm>
            <a:off x="1289453" y="2564904"/>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p:cNvSpPr/>
          <p:nvPr/>
        </p:nvSpPr>
        <p:spPr>
          <a:xfrm>
            <a:off x="3062033" y="2240868"/>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2" name="Retângulo 11"/>
          <p:cNvSpPr/>
          <p:nvPr/>
        </p:nvSpPr>
        <p:spPr>
          <a:xfrm>
            <a:off x="1549865"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Solid</a:t>
            </a:r>
            <a:endParaRPr lang="en-US" dirty="0"/>
          </a:p>
        </p:txBody>
      </p:sp>
      <p:sp>
        <p:nvSpPr>
          <p:cNvPr id="13" name="Retângulo 12"/>
          <p:cNvSpPr/>
          <p:nvPr/>
        </p:nvSpPr>
        <p:spPr>
          <a:xfrm>
            <a:off x="4574201"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6" idx="6"/>
            <a:endCxn id="11" idx="1"/>
          </p:cNvCxnSpPr>
          <p:nvPr/>
        </p:nvCxnSpPr>
        <p:spPr>
          <a:xfrm>
            <a:off x="1577485" y="2708920"/>
            <a:ext cx="14845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endCxn id="13" idx="0"/>
          </p:cNvCxnSpPr>
          <p:nvPr/>
        </p:nvCxnSpPr>
        <p:spPr>
          <a:xfrm>
            <a:off x="4457805" y="3176972"/>
            <a:ext cx="87248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H="1">
            <a:off x="2222819" y="3176972"/>
            <a:ext cx="92772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rot="2735505">
            <a:off x="4523250" y="3477575"/>
            <a:ext cx="1071736" cy="307777"/>
          </a:xfrm>
          <a:prstGeom prst="rect">
            <a:avLst/>
          </a:prstGeom>
          <a:noFill/>
        </p:spPr>
        <p:txBody>
          <a:bodyPr wrap="square" rtlCol="0">
            <a:spAutoFit/>
          </a:bodyPr>
          <a:lstStyle/>
          <a:p>
            <a:r>
              <a:rPr lang="en-US" sz="1400" dirty="0" smtClean="0"/>
              <a:t>Warm up</a:t>
            </a:r>
            <a:endParaRPr lang="en-US" sz="1400" dirty="0"/>
          </a:p>
        </p:txBody>
      </p:sp>
      <p:sp>
        <p:nvSpPr>
          <p:cNvPr id="25" name="CaixaDeTexto 24"/>
          <p:cNvSpPr txBox="1"/>
          <p:nvPr/>
        </p:nvSpPr>
        <p:spPr>
          <a:xfrm rot="19010289">
            <a:off x="2102044" y="3392581"/>
            <a:ext cx="1071736" cy="307777"/>
          </a:xfrm>
          <a:prstGeom prst="rect">
            <a:avLst/>
          </a:prstGeom>
          <a:noFill/>
        </p:spPr>
        <p:txBody>
          <a:bodyPr wrap="square" rtlCol="0">
            <a:spAutoFit/>
          </a:bodyPr>
          <a:lstStyle/>
          <a:p>
            <a:r>
              <a:rPr lang="en-US" sz="1400" dirty="0" smtClean="0"/>
              <a:t>Cool down</a:t>
            </a:r>
            <a:endParaRPr lang="en-US" sz="1400" dirty="0"/>
          </a:p>
        </p:txBody>
      </p:sp>
      <p:sp>
        <p:nvSpPr>
          <p:cNvPr id="27" name="CaixaDeTexto 26"/>
          <p:cNvSpPr txBox="1"/>
          <p:nvPr/>
        </p:nvSpPr>
        <p:spPr>
          <a:xfrm rot="18900000">
            <a:off x="2536991" y="3553065"/>
            <a:ext cx="885732" cy="307777"/>
          </a:xfrm>
          <a:prstGeom prst="rect">
            <a:avLst/>
          </a:prstGeom>
          <a:noFill/>
        </p:spPr>
        <p:txBody>
          <a:bodyPr wrap="square" rtlCol="0">
            <a:spAutoFit/>
          </a:bodyPr>
          <a:lstStyle/>
          <a:p>
            <a:r>
              <a:rPr lang="en-US" sz="1400" dirty="0" smtClean="0"/>
              <a:t>Warm up</a:t>
            </a:r>
            <a:endParaRPr lang="en-US" sz="1400" dirty="0"/>
          </a:p>
        </p:txBody>
      </p:sp>
      <p:cxnSp>
        <p:nvCxnSpPr>
          <p:cNvPr id="31" name="Conector de seta reta 30"/>
          <p:cNvCxnSpPr/>
          <p:nvPr/>
        </p:nvCxnSpPr>
        <p:spPr>
          <a:xfrm flipV="1">
            <a:off x="2441581" y="3176972"/>
            <a:ext cx="936104"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7400258" y="4321462"/>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4" name="Elipse 33"/>
          <p:cNvSpPr/>
          <p:nvPr/>
        </p:nvSpPr>
        <p:spPr>
          <a:xfrm>
            <a:off x="7477778" y="4395261"/>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6" name="Conector de seta reta 35"/>
          <p:cNvCxnSpPr>
            <a:stCxn id="13" idx="3"/>
            <a:endCxn id="33" idx="2"/>
          </p:cNvCxnSpPr>
          <p:nvPr/>
        </p:nvCxnSpPr>
        <p:spPr>
          <a:xfrm>
            <a:off x="6086369" y="4545124"/>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29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Example explained</a:t>
            </a:r>
            <a:endParaRPr lang="en-US" dirty="0"/>
          </a:p>
        </p:txBody>
      </p:sp>
      <p:sp>
        <p:nvSpPr>
          <p:cNvPr id="5" name="Retângulo 4"/>
          <p:cNvSpPr/>
          <p:nvPr/>
        </p:nvSpPr>
        <p:spPr>
          <a:xfrm>
            <a:off x="467544" y="1268760"/>
            <a:ext cx="8208912" cy="49685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mtClean="0">
                <a:solidFill>
                  <a:schemeClr val="tx1"/>
                </a:solidFill>
              </a:rPr>
              <a:t>Water</a:t>
            </a:r>
            <a:endParaRPr lang="en-US">
              <a:solidFill>
                <a:schemeClr val="tx1"/>
              </a:solidFill>
            </a:endParaRPr>
          </a:p>
        </p:txBody>
      </p:sp>
      <p:sp>
        <p:nvSpPr>
          <p:cNvPr id="6" name="Elipse 5"/>
          <p:cNvSpPr/>
          <p:nvPr/>
        </p:nvSpPr>
        <p:spPr>
          <a:xfrm>
            <a:off x="1289453" y="2564904"/>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p:cNvSpPr/>
          <p:nvPr/>
        </p:nvSpPr>
        <p:spPr>
          <a:xfrm>
            <a:off x="3062033" y="2240868"/>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2" name="Retângulo 11"/>
          <p:cNvSpPr/>
          <p:nvPr/>
        </p:nvSpPr>
        <p:spPr>
          <a:xfrm>
            <a:off x="1549865"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Solid</a:t>
            </a:r>
            <a:endParaRPr lang="en-US" dirty="0"/>
          </a:p>
        </p:txBody>
      </p:sp>
      <p:sp>
        <p:nvSpPr>
          <p:cNvPr id="13" name="Retângulo 12"/>
          <p:cNvSpPr/>
          <p:nvPr/>
        </p:nvSpPr>
        <p:spPr>
          <a:xfrm>
            <a:off x="4574201"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6" idx="6"/>
            <a:endCxn id="11" idx="1"/>
          </p:cNvCxnSpPr>
          <p:nvPr/>
        </p:nvCxnSpPr>
        <p:spPr>
          <a:xfrm>
            <a:off x="1577485" y="2708920"/>
            <a:ext cx="14845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a:endCxn id="13" idx="0"/>
          </p:cNvCxnSpPr>
          <p:nvPr/>
        </p:nvCxnSpPr>
        <p:spPr>
          <a:xfrm>
            <a:off x="4457805" y="3176972"/>
            <a:ext cx="87248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flipH="1">
            <a:off x="2222819" y="3176972"/>
            <a:ext cx="92772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rot="2735505">
            <a:off x="4523250" y="3477575"/>
            <a:ext cx="1071736" cy="307777"/>
          </a:xfrm>
          <a:prstGeom prst="rect">
            <a:avLst/>
          </a:prstGeom>
          <a:noFill/>
        </p:spPr>
        <p:txBody>
          <a:bodyPr wrap="square" rtlCol="0">
            <a:spAutoFit/>
          </a:bodyPr>
          <a:lstStyle/>
          <a:p>
            <a:r>
              <a:rPr lang="en-US" sz="1400" dirty="0" smtClean="0"/>
              <a:t>Warm up</a:t>
            </a:r>
            <a:endParaRPr lang="en-US" sz="1400" dirty="0"/>
          </a:p>
        </p:txBody>
      </p:sp>
      <p:sp>
        <p:nvSpPr>
          <p:cNvPr id="25" name="CaixaDeTexto 24"/>
          <p:cNvSpPr txBox="1"/>
          <p:nvPr/>
        </p:nvSpPr>
        <p:spPr>
          <a:xfrm rot="19010289">
            <a:off x="2102044" y="3392581"/>
            <a:ext cx="1071736" cy="307777"/>
          </a:xfrm>
          <a:prstGeom prst="rect">
            <a:avLst/>
          </a:prstGeom>
          <a:noFill/>
        </p:spPr>
        <p:txBody>
          <a:bodyPr wrap="square" rtlCol="0">
            <a:spAutoFit/>
          </a:bodyPr>
          <a:lstStyle/>
          <a:p>
            <a:r>
              <a:rPr lang="en-US" sz="1400" dirty="0" smtClean="0"/>
              <a:t>Cool down</a:t>
            </a:r>
            <a:endParaRPr lang="en-US" sz="1400" dirty="0"/>
          </a:p>
        </p:txBody>
      </p:sp>
      <p:sp>
        <p:nvSpPr>
          <p:cNvPr id="27" name="CaixaDeTexto 26"/>
          <p:cNvSpPr txBox="1"/>
          <p:nvPr/>
        </p:nvSpPr>
        <p:spPr>
          <a:xfrm rot="18900000">
            <a:off x="2536991" y="3553065"/>
            <a:ext cx="885732" cy="307777"/>
          </a:xfrm>
          <a:prstGeom prst="rect">
            <a:avLst/>
          </a:prstGeom>
          <a:noFill/>
        </p:spPr>
        <p:txBody>
          <a:bodyPr wrap="square" rtlCol="0">
            <a:spAutoFit/>
          </a:bodyPr>
          <a:lstStyle/>
          <a:p>
            <a:r>
              <a:rPr lang="en-US" sz="1400" dirty="0" smtClean="0"/>
              <a:t>Warm up</a:t>
            </a:r>
            <a:endParaRPr lang="en-US" sz="1400" dirty="0"/>
          </a:p>
        </p:txBody>
      </p:sp>
      <p:cxnSp>
        <p:nvCxnSpPr>
          <p:cNvPr id="31" name="Conector de seta reta 30"/>
          <p:cNvCxnSpPr/>
          <p:nvPr/>
        </p:nvCxnSpPr>
        <p:spPr>
          <a:xfrm flipV="1">
            <a:off x="2441581" y="3176972"/>
            <a:ext cx="936104"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7400258" y="4321462"/>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4" name="Elipse 33"/>
          <p:cNvSpPr/>
          <p:nvPr/>
        </p:nvSpPr>
        <p:spPr>
          <a:xfrm>
            <a:off x="7477778" y="4395261"/>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6" name="Conector de seta reta 35"/>
          <p:cNvCxnSpPr>
            <a:stCxn id="13" idx="3"/>
            <a:endCxn id="33" idx="2"/>
          </p:cNvCxnSpPr>
          <p:nvPr/>
        </p:nvCxnSpPr>
        <p:spPr>
          <a:xfrm>
            <a:off x="6086369" y="4545124"/>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1111393" y="2240868"/>
            <a:ext cx="2039146" cy="936104"/>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727CA3"/>
              </a:solidFill>
            </a:endParaRPr>
          </a:p>
        </p:txBody>
      </p:sp>
      <p:sp>
        <p:nvSpPr>
          <p:cNvPr id="4" name="Elipse 3"/>
          <p:cNvSpPr/>
          <p:nvPr/>
        </p:nvSpPr>
        <p:spPr>
          <a:xfrm rot="2700000">
            <a:off x="4096595" y="3209435"/>
            <a:ext cx="1679789" cy="828501"/>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rgbClr val="727CA3"/>
              </a:solidFill>
            </a:endParaRPr>
          </a:p>
        </p:txBody>
      </p:sp>
      <p:sp>
        <p:nvSpPr>
          <p:cNvPr id="7" name="Elipse 6"/>
          <p:cNvSpPr/>
          <p:nvPr/>
        </p:nvSpPr>
        <p:spPr>
          <a:xfrm>
            <a:off x="5925699" y="4121113"/>
            <a:ext cx="2174693" cy="884253"/>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rgbClr val="727CA3"/>
              </a:solidFill>
            </a:endParaRPr>
          </a:p>
        </p:txBody>
      </p:sp>
      <p:cxnSp>
        <p:nvCxnSpPr>
          <p:cNvPr id="9" name="Conector de seta reta 8"/>
          <p:cNvCxnSpPr/>
          <p:nvPr/>
        </p:nvCxnSpPr>
        <p:spPr>
          <a:xfrm>
            <a:off x="1259632" y="1484784"/>
            <a:ext cx="1152128" cy="0"/>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14" name="Conector de seta reta 13"/>
          <p:cNvCxnSpPr>
            <a:endCxn id="32" idx="1"/>
          </p:cNvCxnSpPr>
          <p:nvPr/>
        </p:nvCxnSpPr>
        <p:spPr>
          <a:xfrm flipV="1">
            <a:off x="4646414" y="2467635"/>
            <a:ext cx="1272745" cy="22104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endCxn id="32" idx="2"/>
          </p:cNvCxnSpPr>
          <p:nvPr/>
        </p:nvCxnSpPr>
        <p:spPr>
          <a:xfrm flipV="1">
            <a:off x="5925699" y="2636912"/>
            <a:ext cx="405537" cy="1388377"/>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2353607" y="1315507"/>
            <a:ext cx="797172" cy="338554"/>
          </a:xfrm>
          <a:prstGeom prst="rect">
            <a:avLst/>
          </a:prstGeom>
          <a:noFill/>
        </p:spPr>
        <p:txBody>
          <a:bodyPr wrap="square" rtlCol="0">
            <a:spAutoFit/>
          </a:bodyPr>
          <a:lstStyle/>
          <a:p>
            <a:r>
              <a:rPr lang="en-US" sz="1600" dirty="0" smtClean="0">
                <a:solidFill>
                  <a:srgbClr val="727CA3"/>
                </a:solidFill>
              </a:rPr>
              <a:t>Object</a:t>
            </a:r>
            <a:endParaRPr lang="en-US" sz="1600" dirty="0">
              <a:solidFill>
                <a:srgbClr val="727CA3"/>
              </a:solidFill>
            </a:endParaRPr>
          </a:p>
        </p:txBody>
      </p:sp>
      <p:sp>
        <p:nvSpPr>
          <p:cNvPr id="30" name="CaixaDeTexto 29"/>
          <p:cNvSpPr txBox="1"/>
          <p:nvPr/>
        </p:nvSpPr>
        <p:spPr>
          <a:xfrm>
            <a:off x="1829989" y="1988461"/>
            <a:ext cx="651045" cy="584775"/>
          </a:xfrm>
          <a:prstGeom prst="rect">
            <a:avLst/>
          </a:prstGeom>
          <a:solidFill>
            <a:schemeClr val="bg1"/>
          </a:solidFill>
        </p:spPr>
        <p:txBody>
          <a:bodyPr wrap="square" rtlCol="0">
            <a:spAutoFit/>
          </a:bodyPr>
          <a:lstStyle/>
          <a:p>
            <a:r>
              <a:rPr lang="en-US" sz="1600" dirty="0" smtClean="0">
                <a:solidFill>
                  <a:srgbClr val="727CA3"/>
                </a:solidFill>
              </a:rPr>
              <a:t>Initial State</a:t>
            </a:r>
            <a:endParaRPr lang="en-US" sz="1600" dirty="0">
              <a:solidFill>
                <a:srgbClr val="727CA3"/>
              </a:solidFill>
            </a:endParaRPr>
          </a:p>
        </p:txBody>
      </p:sp>
      <p:sp>
        <p:nvSpPr>
          <p:cNvPr id="32" name="CaixaDeTexto 31"/>
          <p:cNvSpPr txBox="1"/>
          <p:nvPr/>
        </p:nvSpPr>
        <p:spPr>
          <a:xfrm>
            <a:off x="5919159" y="2298358"/>
            <a:ext cx="824154" cy="338554"/>
          </a:xfrm>
          <a:prstGeom prst="rect">
            <a:avLst/>
          </a:prstGeom>
          <a:solidFill>
            <a:schemeClr val="bg1"/>
          </a:solidFill>
        </p:spPr>
        <p:txBody>
          <a:bodyPr wrap="square" rtlCol="0">
            <a:spAutoFit/>
          </a:bodyPr>
          <a:lstStyle/>
          <a:p>
            <a:r>
              <a:rPr lang="en-US" sz="1600" dirty="0" smtClean="0">
                <a:solidFill>
                  <a:srgbClr val="727CA3"/>
                </a:solidFill>
              </a:rPr>
              <a:t>States</a:t>
            </a:r>
            <a:endParaRPr lang="en-US" sz="1600" dirty="0">
              <a:solidFill>
                <a:srgbClr val="727CA3"/>
              </a:solidFill>
            </a:endParaRPr>
          </a:p>
        </p:txBody>
      </p:sp>
      <p:sp>
        <p:nvSpPr>
          <p:cNvPr id="39" name="CaixaDeTexto 38"/>
          <p:cNvSpPr txBox="1"/>
          <p:nvPr/>
        </p:nvSpPr>
        <p:spPr>
          <a:xfrm>
            <a:off x="6712429" y="3852337"/>
            <a:ext cx="601231" cy="584775"/>
          </a:xfrm>
          <a:prstGeom prst="rect">
            <a:avLst/>
          </a:prstGeom>
          <a:solidFill>
            <a:schemeClr val="bg1"/>
          </a:solidFill>
        </p:spPr>
        <p:txBody>
          <a:bodyPr wrap="square" rtlCol="0">
            <a:spAutoFit/>
          </a:bodyPr>
          <a:lstStyle/>
          <a:p>
            <a:r>
              <a:rPr lang="en-US" sz="1600" dirty="0" smtClean="0">
                <a:solidFill>
                  <a:srgbClr val="727CA3"/>
                </a:solidFill>
              </a:rPr>
              <a:t>Final State</a:t>
            </a:r>
            <a:endParaRPr lang="en-US" sz="1600" dirty="0">
              <a:solidFill>
                <a:srgbClr val="727CA3"/>
              </a:solidFill>
            </a:endParaRPr>
          </a:p>
        </p:txBody>
      </p:sp>
      <p:sp>
        <p:nvSpPr>
          <p:cNvPr id="40" name="CaixaDeTexto 39"/>
          <p:cNvSpPr txBox="1"/>
          <p:nvPr/>
        </p:nvSpPr>
        <p:spPr>
          <a:xfrm rot="2700000">
            <a:off x="4689430" y="3218914"/>
            <a:ext cx="998886" cy="338554"/>
          </a:xfrm>
          <a:prstGeom prst="rect">
            <a:avLst/>
          </a:prstGeom>
          <a:solidFill>
            <a:schemeClr val="bg1"/>
          </a:solidFill>
        </p:spPr>
        <p:txBody>
          <a:bodyPr wrap="square" rtlCol="0">
            <a:spAutoFit/>
          </a:bodyPr>
          <a:lstStyle/>
          <a:p>
            <a:r>
              <a:rPr lang="en-US" sz="1600" dirty="0" smtClean="0">
                <a:solidFill>
                  <a:srgbClr val="727CA3"/>
                </a:solidFill>
              </a:rPr>
              <a:t>Transition</a:t>
            </a:r>
            <a:endParaRPr lang="en-US" sz="1600" dirty="0">
              <a:solidFill>
                <a:srgbClr val="727CA3"/>
              </a:solidFill>
            </a:endParaRPr>
          </a:p>
        </p:txBody>
      </p:sp>
    </p:spTree>
    <p:extLst>
      <p:ext uri="{BB962C8B-B14F-4D97-AF65-F5344CB8AC3E}">
        <p14:creationId xmlns:p14="http://schemas.microsoft.com/office/powerpoint/2010/main" val="2759380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Example explained</a:t>
            </a:r>
            <a:endParaRPr lang="en-US" dirty="0"/>
          </a:p>
        </p:txBody>
      </p:sp>
      <p:sp>
        <p:nvSpPr>
          <p:cNvPr id="6" name="Elipse 5"/>
          <p:cNvSpPr/>
          <p:nvPr/>
        </p:nvSpPr>
        <p:spPr>
          <a:xfrm>
            <a:off x="619948" y="1798652"/>
            <a:ext cx="288032" cy="2880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1" name="Retângulo 10"/>
          <p:cNvSpPr/>
          <p:nvPr/>
        </p:nvSpPr>
        <p:spPr>
          <a:xfrm>
            <a:off x="744228" y="2852936"/>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cxnSp>
        <p:nvCxnSpPr>
          <p:cNvPr id="15" name="Conector de seta reta 14"/>
          <p:cNvCxnSpPr>
            <a:stCxn id="6" idx="6"/>
          </p:cNvCxnSpPr>
          <p:nvPr/>
        </p:nvCxnSpPr>
        <p:spPr>
          <a:xfrm>
            <a:off x="907980" y="1942668"/>
            <a:ext cx="14845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Elipse 32"/>
          <p:cNvSpPr/>
          <p:nvPr/>
        </p:nvSpPr>
        <p:spPr>
          <a:xfrm>
            <a:off x="1916447" y="5573565"/>
            <a:ext cx="451798" cy="4473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4" name="Elipse 33"/>
          <p:cNvSpPr/>
          <p:nvPr/>
        </p:nvSpPr>
        <p:spPr>
          <a:xfrm>
            <a:off x="1993967" y="5647364"/>
            <a:ext cx="296759" cy="2997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cxnSp>
        <p:nvCxnSpPr>
          <p:cNvPr id="36" name="Conector de seta reta 35"/>
          <p:cNvCxnSpPr>
            <a:endCxn id="33" idx="2"/>
          </p:cNvCxnSpPr>
          <p:nvPr/>
        </p:nvCxnSpPr>
        <p:spPr>
          <a:xfrm>
            <a:off x="602558" y="5797227"/>
            <a:ext cx="131388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441888" y="1474616"/>
            <a:ext cx="2039146" cy="936104"/>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488920" y="5359361"/>
            <a:ext cx="2039146" cy="884253"/>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30" name="CaixaDeTexto 29"/>
          <p:cNvSpPr txBox="1"/>
          <p:nvPr/>
        </p:nvSpPr>
        <p:spPr>
          <a:xfrm>
            <a:off x="1160484" y="1222209"/>
            <a:ext cx="651045" cy="584775"/>
          </a:xfrm>
          <a:prstGeom prst="rect">
            <a:avLst/>
          </a:prstGeom>
          <a:solidFill>
            <a:schemeClr val="bg1"/>
          </a:solidFill>
        </p:spPr>
        <p:txBody>
          <a:bodyPr wrap="square" rtlCol="0">
            <a:spAutoFit/>
          </a:bodyPr>
          <a:lstStyle/>
          <a:p>
            <a:r>
              <a:rPr lang="en-US" sz="1600" dirty="0" smtClean="0">
                <a:solidFill>
                  <a:srgbClr val="727CA3"/>
                </a:solidFill>
              </a:rPr>
              <a:t>Initial State</a:t>
            </a:r>
            <a:endParaRPr lang="en-US" sz="1600" dirty="0">
              <a:solidFill>
                <a:srgbClr val="727CA3"/>
              </a:solidFill>
            </a:endParaRPr>
          </a:p>
        </p:txBody>
      </p:sp>
      <p:sp>
        <p:nvSpPr>
          <p:cNvPr id="32" name="CaixaDeTexto 31"/>
          <p:cNvSpPr txBox="1"/>
          <p:nvPr/>
        </p:nvSpPr>
        <p:spPr>
          <a:xfrm>
            <a:off x="1186983" y="2583941"/>
            <a:ext cx="681119" cy="338554"/>
          </a:xfrm>
          <a:prstGeom prst="rect">
            <a:avLst/>
          </a:prstGeom>
          <a:noFill/>
        </p:spPr>
        <p:txBody>
          <a:bodyPr wrap="square" rtlCol="0">
            <a:spAutoFit/>
          </a:bodyPr>
          <a:lstStyle/>
          <a:p>
            <a:r>
              <a:rPr lang="en-US" sz="1600" dirty="0" smtClean="0">
                <a:solidFill>
                  <a:srgbClr val="727CA3"/>
                </a:solidFill>
              </a:rPr>
              <a:t>States</a:t>
            </a:r>
            <a:endParaRPr lang="en-US" sz="1600" dirty="0">
              <a:solidFill>
                <a:srgbClr val="727CA3"/>
              </a:solidFill>
            </a:endParaRPr>
          </a:p>
        </p:txBody>
      </p:sp>
      <p:sp>
        <p:nvSpPr>
          <p:cNvPr id="39" name="CaixaDeTexto 38"/>
          <p:cNvSpPr txBox="1"/>
          <p:nvPr/>
        </p:nvSpPr>
        <p:spPr>
          <a:xfrm>
            <a:off x="1228618" y="5104440"/>
            <a:ext cx="601231" cy="584775"/>
          </a:xfrm>
          <a:prstGeom prst="rect">
            <a:avLst/>
          </a:prstGeom>
          <a:solidFill>
            <a:schemeClr val="bg1"/>
          </a:solidFill>
        </p:spPr>
        <p:txBody>
          <a:bodyPr wrap="square" rtlCol="0">
            <a:spAutoFit/>
          </a:bodyPr>
          <a:lstStyle/>
          <a:p>
            <a:r>
              <a:rPr lang="en-US" sz="1600" dirty="0" smtClean="0">
                <a:solidFill>
                  <a:srgbClr val="727CA3"/>
                </a:solidFill>
              </a:rPr>
              <a:t>Final State</a:t>
            </a:r>
            <a:endParaRPr lang="en-US" sz="1600" dirty="0">
              <a:solidFill>
                <a:srgbClr val="727CA3"/>
              </a:solidFill>
            </a:endParaRPr>
          </a:p>
        </p:txBody>
      </p:sp>
      <p:cxnSp>
        <p:nvCxnSpPr>
          <p:cNvPr id="19" name="Conector de seta reta 18"/>
          <p:cNvCxnSpPr/>
          <p:nvPr/>
        </p:nvCxnSpPr>
        <p:spPr>
          <a:xfrm>
            <a:off x="907980" y="4554830"/>
            <a:ext cx="11794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1044713" y="4277592"/>
            <a:ext cx="1071736" cy="307777"/>
          </a:xfrm>
          <a:prstGeom prst="rect">
            <a:avLst/>
          </a:prstGeom>
          <a:noFill/>
        </p:spPr>
        <p:txBody>
          <a:bodyPr wrap="square" rtlCol="0">
            <a:spAutoFit/>
          </a:bodyPr>
          <a:lstStyle/>
          <a:p>
            <a:r>
              <a:rPr lang="en-US" sz="1400" dirty="0" smtClean="0"/>
              <a:t>Warm up</a:t>
            </a:r>
            <a:endParaRPr lang="en-US" sz="1400" dirty="0"/>
          </a:p>
        </p:txBody>
      </p:sp>
      <p:sp>
        <p:nvSpPr>
          <p:cNvPr id="4" name="Elipse 3"/>
          <p:cNvSpPr/>
          <p:nvPr/>
        </p:nvSpPr>
        <p:spPr>
          <a:xfrm>
            <a:off x="648475" y="4098442"/>
            <a:ext cx="1679789" cy="828501"/>
          </a:xfrm>
          <a:prstGeom prst="ellipse">
            <a:avLst/>
          </a:prstGeom>
          <a:noFill/>
          <a:ln>
            <a:solidFill>
              <a:srgbClr val="727C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p>
        </p:txBody>
      </p:sp>
      <p:sp>
        <p:nvSpPr>
          <p:cNvPr id="40" name="CaixaDeTexto 39"/>
          <p:cNvSpPr txBox="1"/>
          <p:nvPr/>
        </p:nvSpPr>
        <p:spPr>
          <a:xfrm>
            <a:off x="1000869" y="3998434"/>
            <a:ext cx="998886" cy="338554"/>
          </a:xfrm>
          <a:prstGeom prst="rect">
            <a:avLst/>
          </a:prstGeom>
          <a:solidFill>
            <a:schemeClr val="bg1"/>
          </a:solidFill>
        </p:spPr>
        <p:txBody>
          <a:bodyPr wrap="square" rtlCol="0">
            <a:spAutoFit/>
          </a:bodyPr>
          <a:lstStyle/>
          <a:p>
            <a:r>
              <a:rPr lang="en-US" sz="1600" dirty="0" smtClean="0">
                <a:solidFill>
                  <a:srgbClr val="727CA3"/>
                </a:solidFill>
              </a:rPr>
              <a:t>Transition</a:t>
            </a:r>
            <a:endParaRPr lang="en-US" sz="1600" dirty="0">
              <a:solidFill>
                <a:srgbClr val="727CA3"/>
              </a:solidFill>
            </a:endParaRPr>
          </a:p>
        </p:txBody>
      </p:sp>
      <p:sp>
        <p:nvSpPr>
          <p:cNvPr id="35" name="Espaço Reservado para Conteúdo 2"/>
          <p:cNvSpPr>
            <a:spLocks noGrp="1"/>
          </p:cNvSpPr>
          <p:nvPr>
            <p:ph sz="quarter" idx="1"/>
          </p:nvPr>
        </p:nvSpPr>
        <p:spPr>
          <a:xfrm>
            <a:off x="2616580" y="1219200"/>
            <a:ext cx="6070219" cy="5162128"/>
          </a:xfrm>
        </p:spPr>
        <p:txBody>
          <a:bodyPr>
            <a:normAutofit/>
          </a:bodyPr>
          <a:lstStyle/>
          <a:p>
            <a:endParaRPr lang="en-US" sz="2400" dirty="0" smtClean="0"/>
          </a:p>
          <a:p>
            <a:r>
              <a:rPr lang="en-US" sz="2400" dirty="0" smtClean="0"/>
              <a:t>Represents the initial state of an object.</a:t>
            </a:r>
          </a:p>
          <a:p>
            <a:endParaRPr lang="en-US" sz="2000" dirty="0"/>
          </a:p>
          <a:p>
            <a:endParaRPr lang="en-US" sz="2400" dirty="0" smtClean="0"/>
          </a:p>
          <a:p>
            <a:r>
              <a:rPr lang="en-US" sz="2400" dirty="0" smtClean="0"/>
              <a:t>The different states the object can have are represented by boxes.</a:t>
            </a:r>
          </a:p>
          <a:p>
            <a:endParaRPr lang="en-US" sz="2000" dirty="0"/>
          </a:p>
          <a:p>
            <a:r>
              <a:rPr lang="en-US" sz="2400" dirty="0" smtClean="0"/>
              <a:t>The arrows represents transitions which describe how states change (the events).</a:t>
            </a:r>
          </a:p>
          <a:p>
            <a:endParaRPr lang="en-US" sz="4000" dirty="0"/>
          </a:p>
          <a:p>
            <a:r>
              <a:rPr lang="en-US" sz="2400" dirty="0"/>
              <a:t>Represents the </a:t>
            </a:r>
            <a:r>
              <a:rPr lang="en-US" sz="2400" dirty="0" smtClean="0"/>
              <a:t>final state </a:t>
            </a:r>
            <a:r>
              <a:rPr lang="en-US" sz="2400" dirty="0"/>
              <a:t>of an </a:t>
            </a:r>
            <a:r>
              <a:rPr lang="en-US" sz="2400" dirty="0" smtClean="0"/>
              <a:t>object.</a:t>
            </a:r>
            <a:endParaRPr lang="en-US" sz="2400" dirty="0"/>
          </a:p>
          <a:p>
            <a:endParaRPr lang="en-US" sz="2400" dirty="0"/>
          </a:p>
        </p:txBody>
      </p:sp>
    </p:spTree>
    <p:extLst>
      <p:ext uri="{BB962C8B-B14F-4D97-AF65-F5344CB8AC3E}">
        <p14:creationId xmlns:p14="http://schemas.microsoft.com/office/powerpoint/2010/main" val="190857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More detailed ways to represent </a:t>
            </a:r>
            <a:r>
              <a:rPr lang="en-US" b="1" dirty="0" smtClean="0"/>
              <a:t>transitions</a:t>
            </a:r>
            <a:endParaRPr lang="en-US" b="1" dirty="0"/>
          </a:p>
        </p:txBody>
      </p:sp>
      <p:sp>
        <p:nvSpPr>
          <p:cNvPr id="3" name="Espaço Reservado para Conteúdo 2"/>
          <p:cNvSpPr>
            <a:spLocks noGrp="1"/>
          </p:cNvSpPr>
          <p:nvPr>
            <p:ph sz="quarter" idx="1"/>
          </p:nvPr>
        </p:nvSpPr>
        <p:spPr>
          <a:xfrm>
            <a:off x="467544" y="1219200"/>
            <a:ext cx="8219256" cy="5090120"/>
          </a:xfrm>
        </p:spPr>
        <p:txBody>
          <a:bodyPr>
            <a:normAutofit/>
          </a:bodyPr>
          <a:lstStyle/>
          <a:p>
            <a:r>
              <a:rPr lang="en-US" sz="2400" dirty="0" smtClean="0"/>
              <a:t>The transitions can be more descriptive and include a </a:t>
            </a:r>
            <a:r>
              <a:rPr lang="en-US" sz="2400" i="1" dirty="0" smtClean="0"/>
              <a:t>Trigger</a:t>
            </a:r>
            <a:r>
              <a:rPr lang="en-US" sz="2400" dirty="0" smtClean="0"/>
              <a:t>, a </a:t>
            </a:r>
            <a:r>
              <a:rPr lang="en-US" sz="2400" i="1" dirty="0" smtClean="0"/>
              <a:t>Guard</a:t>
            </a:r>
            <a:r>
              <a:rPr lang="en-US" sz="2400" dirty="0" smtClean="0"/>
              <a:t> (a logic statement) and a </a:t>
            </a:r>
            <a:r>
              <a:rPr lang="en-US" sz="2400" i="1" dirty="0" smtClean="0"/>
              <a:t>Transitional Behavior </a:t>
            </a:r>
            <a:r>
              <a:rPr lang="en-US" sz="2400" dirty="0" smtClean="0"/>
              <a:t>following this pattern: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This means the Water will just evaporate and become Gas if the </a:t>
            </a:r>
            <a:r>
              <a:rPr lang="en-US" sz="2400" i="1" dirty="0"/>
              <a:t>G</a:t>
            </a:r>
            <a:r>
              <a:rPr lang="en-US" sz="2400" i="1" dirty="0" smtClean="0"/>
              <a:t>uard</a:t>
            </a:r>
            <a:r>
              <a:rPr lang="en-US" sz="2400" dirty="0" smtClean="0"/>
              <a:t> condition is true, it means, if its temperature is equal to 100º Celsius.</a:t>
            </a:r>
            <a:endParaRPr lang="en-US" sz="2400" dirty="0"/>
          </a:p>
        </p:txBody>
      </p:sp>
      <p:sp>
        <p:nvSpPr>
          <p:cNvPr id="9" name="Espaço Reservado para Conteúdo 2"/>
          <p:cNvSpPr txBox="1">
            <a:spLocks/>
          </p:cNvSpPr>
          <p:nvPr/>
        </p:nvSpPr>
        <p:spPr>
          <a:xfrm>
            <a:off x="2411760" y="2252092"/>
            <a:ext cx="4536504" cy="67285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200" dirty="0" smtClean="0">
                <a:solidFill>
                  <a:srgbClr val="727CA3"/>
                </a:solidFill>
              </a:rPr>
              <a:t>Trigger [Guard] / Transitional Behavior</a:t>
            </a:r>
            <a:endParaRPr lang="en-US" sz="2200" dirty="0">
              <a:solidFill>
                <a:srgbClr val="727CA3"/>
              </a:solidFill>
            </a:endParaRPr>
          </a:p>
        </p:txBody>
      </p:sp>
      <p:sp>
        <p:nvSpPr>
          <p:cNvPr id="12" name="Retângulo 11"/>
          <p:cNvSpPr/>
          <p:nvPr/>
        </p:nvSpPr>
        <p:spPr>
          <a:xfrm>
            <a:off x="827584" y="3789040"/>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3" name="Retângulo 12"/>
          <p:cNvSpPr/>
          <p:nvPr/>
        </p:nvSpPr>
        <p:spPr>
          <a:xfrm>
            <a:off x="7016111" y="3789040"/>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12" idx="3"/>
            <a:endCxn id="13" idx="1"/>
          </p:cNvCxnSpPr>
          <p:nvPr/>
        </p:nvCxnSpPr>
        <p:spPr>
          <a:xfrm>
            <a:off x="2339752" y="4257092"/>
            <a:ext cx="46763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2478447" y="2924944"/>
            <a:ext cx="977437" cy="338554"/>
          </a:xfrm>
          <a:prstGeom prst="rect">
            <a:avLst/>
          </a:prstGeom>
          <a:solidFill>
            <a:schemeClr val="bg1"/>
          </a:solidFill>
        </p:spPr>
        <p:txBody>
          <a:bodyPr wrap="square" rtlCol="0">
            <a:spAutoFit/>
          </a:bodyPr>
          <a:lstStyle/>
          <a:p>
            <a:r>
              <a:rPr lang="en-US" sz="1600" dirty="0" smtClean="0">
                <a:solidFill>
                  <a:srgbClr val="727CA3"/>
                </a:solidFill>
              </a:rPr>
              <a:t>First item</a:t>
            </a:r>
            <a:endParaRPr lang="en-US" sz="1600" dirty="0">
              <a:solidFill>
                <a:srgbClr val="727CA3"/>
              </a:solidFill>
            </a:endParaRPr>
          </a:p>
        </p:txBody>
      </p:sp>
      <p:sp>
        <p:nvSpPr>
          <p:cNvPr id="17" name="CaixaDeTexto 16"/>
          <p:cNvSpPr txBox="1"/>
          <p:nvPr/>
        </p:nvSpPr>
        <p:spPr>
          <a:xfrm>
            <a:off x="3790498" y="2948212"/>
            <a:ext cx="934270" cy="584775"/>
          </a:xfrm>
          <a:prstGeom prst="rect">
            <a:avLst/>
          </a:prstGeom>
          <a:solidFill>
            <a:schemeClr val="bg1"/>
          </a:solidFill>
        </p:spPr>
        <p:txBody>
          <a:bodyPr wrap="square" rtlCol="0">
            <a:spAutoFit/>
          </a:bodyPr>
          <a:lstStyle/>
          <a:p>
            <a:r>
              <a:rPr lang="en-US" sz="1600" dirty="0" smtClean="0">
                <a:solidFill>
                  <a:srgbClr val="727CA3"/>
                </a:solidFill>
              </a:rPr>
              <a:t>Between brackets</a:t>
            </a:r>
            <a:endParaRPr lang="en-US" sz="1600" dirty="0">
              <a:solidFill>
                <a:srgbClr val="727CA3"/>
              </a:solidFill>
            </a:endParaRPr>
          </a:p>
        </p:txBody>
      </p:sp>
      <p:sp>
        <p:nvSpPr>
          <p:cNvPr id="19" name="CaixaDeTexto 18"/>
          <p:cNvSpPr txBox="1"/>
          <p:nvPr/>
        </p:nvSpPr>
        <p:spPr>
          <a:xfrm>
            <a:off x="4997811" y="2942688"/>
            <a:ext cx="1446397" cy="338554"/>
          </a:xfrm>
          <a:prstGeom prst="rect">
            <a:avLst/>
          </a:prstGeom>
          <a:solidFill>
            <a:schemeClr val="bg1"/>
          </a:solidFill>
        </p:spPr>
        <p:txBody>
          <a:bodyPr wrap="square" rtlCol="0">
            <a:spAutoFit/>
          </a:bodyPr>
          <a:lstStyle/>
          <a:p>
            <a:r>
              <a:rPr lang="en-US" sz="1600" dirty="0" smtClean="0">
                <a:solidFill>
                  <a:srgbClr val="727CA3"/>
                </a:solidFill>
              </a:rPr>
              <a:t>After the slash</a:t>
            </a:r>
            <a:endParaRPr lang="en-US" sz="1600" dirty="0">
              <a:solidFill>
                <a:srgbClr val="727CA3"/>
              </a:solidFill>
            </a:endParaRPr>
          </a:p>
        </p:txBody>
      </p:sp>
      <p:sp>
        <p:nvSpPr>
          <p:cNvPr id="20" name="CaixaDeTexto 19"/>
          <p:cNvSpPr txBox="1"/>
          <p:nvPr/>
        </p:nvSpPr>
        <p:spPr>
          <a:xfrm>
            <a:off x="2600990" y="3854824"/>
            <a:ext cx="4247556" cy="400110"/>
          </a:xfrm>
          <a:prstGeom prst="rect">
            <a:avLst/>
          </a:prstGeom>
          <a:noFill/>
        </p:spPr>
        <p:txBody>
          <a:bodyPr wrap="square" rtlCol="0">
            <a:spAutoFit/>
          </a:bodyPr>
          <a:lstStyle/>
          <a:p>
            <a:r>
              <a:rPr lang="en-US" sz="2000" dirty="0" smtClean="0"/>
              <a:t>Warm up [temp=100ºC] / evaporate</a:t>
            </a:r>
            <a:endParaRPr lang="en-US" sz="2000" dirty="0"/>
          </a:p>
        </p:txBody>
      </p:sp>
      <p:cxnSp>
        <p:nvCxnSpPr>
          <p:cNvPr id="22" name="Conector de seta reta 21"/>
          <p:cNvCxnSpPr>
            <a:stCxn id="16" idx="0"/>
          </p:cNvCxnSpPr>
          <p:nvPr/>
        </p:nvCxnSpPr>
        <p:spPr>
          <a:xfrm flipH="1" flipV="1">
            <a:off x="2967165" y="2708920"/>
            <a:ext cx="1" cy="216024"/>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6" idx="2"/>
          </p:cNvCxnSpPr>
          <p:nvPr/>
        </p:nvCxnSpPr>
        <p:spPr>
          <a:xfrm>
            <a:off x="2967166" y="3263498"/>
            <a:ext cx="92666" cy="591326"/>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p:nvPr/>
        </p:nvCxnSpPr>
        <p:spPr>
          <a:xfrm flipH="1" flipV="1">
            <a:off x="3911011" y="2708920"/>
            <a:ext cx="173310" cy="23929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a:off x="4374416" y="3532987"/>
            <a:ext cx="116784" cy="327361"/>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p:cNvCxnSpPr/>
          <p:nvPr/>
        </p:nvCxnSpPr>
        <p:spPr>
          <a:xfrm flipV="1">
            <a:off x="5621677" y="2708920"/>
            <a:ext cx="0" cy="23929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a:stCxn id="19" idx="2"/>
          </p:cNvCxnSpPr>
          <p:nvPr/>
        </p:nvCxnSpPr>
        <p:spPr>
          <a:xfrm>
            <a:off x="5721010" y="3281242"/>
            <a:ext cx="363158" cy="573582"/>
          </a:xfrm>
          <a:prstGeom prst="straightConnector1">
            <a:avLst/>
          </a:prstGeom>
          <a:ln>
            <a:solidFill>
              <a:srgbClr val="727CA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094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More detailed ways to represent </a:t>
            </a:r>
            <a:r>
              <a:rPr lang="en-US" b="1" dirty="0" smtClean="0"/>
              <a:t>transitions</a:t>
            </a:r>
            <a:endParaRPr lang="en-US" b="1" dirty="0"/>
          </a:p>
        </p:txBody>
      </p:sp>
      <p:sp>
        <p:nvSpPr>
          <p:cNvPr id="3" name="Espaço Reservado para Conteúdo 2"/>
          <p:cNvSpPr>
            <a:spLocks noGrp="1"/>
          </p:cNvSpPr>
          <p:nvPr>
            <p:ph sz="quarter" idx="1"/>
          </p:nvPr>
        </p:nvSpPr>
        <p:spPr>
          <a:xfrm>
            <a:off x="467544" y="1219200"/>
            <a:ext cx="8219256" cy="5090120"/>
          </a:xfrm>
        </p:spPr>
        <p:txBody>
          <a:bodyPr>
            <a:normAutofit/>
          </a:bodyPr>
          <a:lstStyle/>
          <a:p>
            <a:r>
              <a:rPr lang="en-US" sz="2400" dirty="0" smtClean="0"/>
              <a:t>Note some parts of the text line can be omitted so you may find examples like this (among others):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p:txBody>
      </p:sp>
      <p:sp>
        <p:nvSpPr>
          <p:cNvPr id="12" name="Retângulo 11"/>
          <p:cNvSpPr/>
          <p:nvPr/>
        </p:nvSpPr>
        <p:spPr>
          <a:xfrm>
            <a:off x="827584" y="248072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sp>
        <p:nvSpPr>
          <p:cNvPr id="13" name="Retângulo 12"/>
          <p:cNvSpPr/>
          <p:nvPr/>
        </p:nvSpPr>
        <p:spPr>
          <a:xfrm>
            <a:off x="7016111" y="248072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Gas</a:t>
            </a:r>
            <a:endParaRPr lang="en-US" dirty="0"/>
          </a:p>
        </p:txBody>
      </p:sp>
      <p:cxnSp>
        <p:nvCxnSpPr>
          <p:cNvPr id="15" name="Conector de seta reta 14"/>
          <p:cNvCxnSpPr>
            <a:stCxn id="12" idx="3"/>
            <a:endCxn id="13" idx="1"/>
          </p:cNvCxnSpPr>
          <p:nvPr/>
        </p:nvCxnSpPr>
        <p:spPr>
          <a:xfrm>
            <a:off x="2339752" y="2948774"/>
            <a:ext cx="46763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224374" y="2546506"/>
            <a:ext cx="2907114" cy="400110"/>
          </a:xfrm>
          <a:prstGeom prst="rect">
            <a:avLst/>
          </a:prstGeom>
          <a:noFill/>
        </p:spPr>
        <p:txBody>
          <a:bodyPr wrap="square" rtlCol="0">
            <a:spAutoFit/>
          </a:bodyPr>
          <a:lstStyle/>
          <a:p>
            <a:pPr algn="ctr"/>
            <a:r>
              <a:rPr lang="en-US" sz="2000" dirty="0" smtClean="0"/>
              <a:t>[temp=100ºC] / evaporate</a:t>
            </a:r>
            <a:endParaRPr lang="en-US" sz="2000" dirty="0"/>
          </a:p>
        </p:txBody>
      </p:sp>
      <p:sp>
        <p:nvSpPr>
          <p:cNvPr id="18" name="Retângulo 17"/>
          <p:cNvSpPr/>
          <p:nvPr/>
        </p:nvSpPr>
        <p:spPr>
          <a:xfrm>
            <a:off x="827584"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Solid</a:t>
            </a:r>
            <a:endParaRPr lang="en-US" dirty="0"/>
          </a:p>
        </p:txBody>
      </p:sp>
      <p:sp>
        <p:nvSpPr>
          <p:cNvPr id="21" name="Retângulo 20"/>
          <p:cNvSpPr/>
          <p:nvPr/>
        </p:nvSpPr>
        <p:spPr>
          <a:xfrm>
            <a:off x="7016111" y="4077072"/>
            <a:ext cx="1512168" cy="9361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Liquid</a:t>
            </a:r>
            <a:endParaRPr lang="en-US" dirty="0"/>
          </a:p>
        </p:txBody>
      </p:sp>
      <p:cxnSp>
        <p:nvCxnSpPr>
          <p:cNvPr id="23" name="Conector de seta reta 22"/>
          <p:cNvCxnSpPr>
            <a:stCxn id="18" idx="3"/>
            <a:endCxn id="21" idx="1"/>
          </p:cNvCxnSpPr>
          <p:nvPr/>
        </p:nvCxnSpPr>
        <p:spPr>
          <a:xfrm>
            <a:off x="2339752" y="4545124"/>
            <a:ext cx="467635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CaixaDeTexto 24"/>
          <p:cNvSpPr txBox="1"/>
          <p:nvPr/>
        </p:nvSpPr>
        <p:spPr>
          <a:xfrm>
            <a:off x="3224374" y="4142856"/>
            <a:ext cx="2907114" cy="400110"/>
          </a:xfrm>
          <a:prstGeom prst="rect">
            <a:avLst/>
          </a:prstGeom>
          <a:noFill/>
        </p:spPr>
        <p:txBody>
          <a:bodyPr wrap="square" rtlCol="0">
            <a:spAutoFit/>
          </a:bodyPr>
          <a:lstStyle/>
          <a:p>
            <a:pPr algn="ctr"/>
            <a:r>
              <a:rPr lang="en-US" sz="2000" dirty="0" smtClean="0"/>
              <a:t>Warm up</a:t>
            </a:r>
            <a:endParaRPr lang="en-US" sz="2000" dirty="0"/>
          </a:p>
        </p:txBody>
      </p:sp>
    </p:spTree>
    <p:extLst>
      <p:ext uri="{BB962C8B-B14F-4D97-AF65-F5344CB8AC3E}">
        <p14:creationId xmlns:p14="http://schemas.microsoft.com/office/powerpoint/2010/main" val="1414928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More detailed ways to represent </a:t>
            </a:r>
            <a:r>
              <a:rPr lang="en-US" b="1" dirty="0" smtClean="0"/>
              <a:t>states</a:t>
            </a:r>
            <a:endParaRPr lang="en-US" b="1" dirty="0"/>
          </a:p>
        </p:txBody>
      </p:sp>
      <p:sp>
        <p:nvSpPr>
          <p:cNvPr id="3" name="Espaço Reservado para Conteúdo 2"/>
          <p:cNvSpPr>
            <a:spLocks noGrp="1"/>
          </p:cNvSpPr>
          <p:nvPr>
            <p:ph sz="quarter" idx="1"/>
          </p:nvPr>
        </p:nvSpPr>
        <p:spPr>
          <a:xfrm>
            <a:off x="3131840" y="2052224"/>
            <a:ext cx="5554960" cy="4104736"/>
          </a:xfrm>
        </p:spPr>
        <p:txBody>
          <a:bodyPr>
            <a:normAutofit fontScale="92500" lnSpcReduction="10000"/>
          </a:bodyPr>
          <a:lstStyle/>
          <a:p>
            <a:r>
              <a:rPr lang="en-US" sz="2200" dirty="0" smtClean="0"/>
              <a:t>You can add </a:t>
            </a:r>
            <a:r>
              <a:rPr lang="en-US" sz="2200" b="1" dirty="0" smtClean="0"/>
              <a:t>internal behavior </a:t>
            </a:r>
            <a:r>
              <a:rPr lang="en-US" sz="2200" dirty="0" smtClean="0"/>
              <a:t>to a certain state by making a solid horizontal line. The “entry” event triggers when we reach the state, the “do” event will be executed while in the state, and the “exit” event triggers when leaving the state.</a:t>
            </a:r>
          </a:p>
          <a:p>
            <a:r>
              <a:rPr lang="en-US" sz="2200" dirty="0"/>
              <a:t>You can add the </a:t>
            </a:r>
            <a:r>
              <a:rPr lang="en-US" sz="2200" b="1" dirty="0"/>
              <a:t>internal </a:t>
            </a:r>
            <a:r>
              <a:rPr lang="en-US" sz="2200" b="1" dirty="0" smtClean="0"/>
              <a:t>transition </a:t>
            </a:r>
            <a:r>
              <a:rPr lang="en-US" sz="2200" dirty="0" smtClean="0"/>
              <a:t>to </a:t>
            </a:r>
            <a:r>
              <a:rPr lang="en-US" sz="2200" dirty="0"/>
              <a:t>a certain state by making </a:t>
            </a:r>
            <a:r>
              <a:rPr lang="en-US" sz="2200" dirty="0" smtClean="0"/>
              <a:t>a dashed horizontal </a:t>
            </a:r>
            <a:r>
              <a:rPr lang="en-US" sz="2200" dirty="0"/>
              <a:t>line</a:t>
            </a:r>
            <a:r>
              <a:rPr lang="en-US" sz="2200" dirty="0" smtClean="0"/>
              <a:t>. This causes something to happen when a trigger is activated. (It is written in the same pattern we use for transition arrows:  </a:t>
            </a:r>
            <a:r>
              <a:rPr lang="en-US" sz="2200" i="1" dirty="0" smtClean="0"/>
              <a:t>Trigger</a:t>
            </a:r>
            <a:r>
              <a:rPr lang="en-US" sz="2200" dirty="0" smtClean="0"/>
              <a:t> [</a:t>
            </a:r>
            <a:r>
              <a:rPr lang="en-US" sz="2200" i="1" dirty="0" smtClean="0"/>
              <a:t>Guard</a:t>
            </a:r>
            <a:r>
              <a:rPr lang="en-US" sz="2200" dirty="0" smtClean="0"/>
              <a:t>] / </a:t>
            </a:r>
            <a:r>
              <a:rPr lang="en-US" sz="2200" i="1" dirty="0" smtClean="0"/>
              <a:t>Transitional</a:t>
            </a:r>
            <a:r>
              <a:rPr lang="en-US" sz="2200" dirty="0" smtClean="0"/>
              <a:t> </a:t>
            </a:r>
            <a:r>
              <a:rPr lang="en-US" sz="2200" i="1" dirty="0" smtClean="0"/>
              <a:t>Behavior</a:t>
            </a:r>
            <a:r>
              <a:rPr lang="en-US" sz="2200" dirty="0" smtClean="0"/>
              <a:t>).</a:t>
            </a:r>
          </a:p>
          <a:p>
            <a:r>
              <a:rPr lang="en-US" sz="2200" dirty="0" smtClean="0"/>
              <a:t>These are actions that </a:t>
            </a:r>
            <a:r>
              <a:rPr lang="en-US" sz="2200" b="1" dirty="0" smtClean="0"/>
              <a:t>do not </a:t>
            </a:r>
            <a:r>
              <a:rPr lang="en-US" sz="2200" dirty="0" smtClean="0"/>
              <a:t>change the state of the object.</a:t>
            </a:r>
          </a:p>
        </p:txBody>
      </p:sp>
      <p:sp>
        <p:nvSpPr>
          <p:cNvPr id="4" name="Retângulo 3"/>
          <p:cNvSpPr/>
          <p:nvPr/>
        </p:nvSpPr>
        <p:spPr>
          <a:xfrm>
            <a:off x="395535" y="2132856"/>
            <a:ext cx="2664297" cy="129614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endParaRPr lang="en-US" sz="1050" dirty="0" smtClean="0"/>
          </a:p>
          <a:p>
            <a:pPr algn="ctr"/>
            <a:r>
              <a:rPr lang="en-US" dirty="0" smtClean="0"/>
              <a:t>Eating</a:t>
            </a:r>
          </a:p>
          <a:p>
            <a:pPr algn="ctr"/>
            <a:endParaRPr lang="en-US" sz="1200" dirty="0"/>
          </a:p>
          <a:p>
            <a:pPr algn="ctr"/>
            <a:endParaRPr lang="en-US" sz="1050" dirty="0" smtClean="0"/>
          </a:p>
          <a:p>
            <a:pPr algn="ctr"/>
            <a:r>
              <a:rPr lang="en-US" dirty="0" smtClean="0"/>
              <a:t>do/float</a:t>
            </a:r>
            <a:endParaRPr lang="en-US" dirty="0"/>
          </a:p>
        </p:txBody>
      </p:sp>
      <p:sp>
        <p:nvSpPr>
          <p:cNvPr id="19" name="Retângulo 18"/>
          <p:cNvSpPr/>
          <p:nvPr/>
        </p:nvSpPr>
        <p:spPr>
          <a:xfrm>
            <a:off x="395536" y="2780928"/>
            <a:ext cx="2664297" cy="1880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dirty="0" smtClean="0"/>
              <a:t>entry / receive food</a:t>
            </a:r>
          </a:p>
          <a:p>
            <a:r>
              <a:rPr lang="en-US" dirty="0" smtClean="0"/>
              <a:t>do / chew and swallow</a:t>
            </a:r>
          </a:p>
          <a:p>
            <a:r>
              <a:rPr lang="en-US" dirty="0" smtClean="0"/>
              <a:t>exit / say thanks</a:t>
            </a:r>
            <a:endParaRPr lang="en-US" dirty="0"/>
          </a:p>
        </p:txBody>
      </p:sp>
      <p:sp>
        <p:nvSpPr>
          <p:cNvPr id="20" name="Retângulo 19"/>
          <p:cNvSpPr/>
          <p:nvPr/>
        </p:nvSpPr>
        <p:spPr>
          <a:xfrm>
            <a:off x="395535" y="3941680"/>
            <a:ext cx="2664297" cy="7200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a:t>
            </a:r>
            <a:r>
              <a:rPr lang="en-US" dirty="0" err="1" smtClean="0">
                <a:solidFill>
                  <a:schemeClr val="tx1"/>
                </a:solidFill>
              </a:rPr>
              <a:t>foodOnFork</a:t>
            </a:r>
            <a:r>
              <a:rPr lang="en-US" dirty="0" smtClean="0">
                <a:solidFill>
                  <a:schemeClr val="tx1"/>
                </a:solidFill>
              </a:rPr>
              <a:t> = liver] / set aside on the plate</a:t>
            </a:r>
            <a:endParaRPr lang="en-US" dirty="0">
              <a:solidFill>
                <a:schemeClr val="tx1"/>
              </a:solidFill>
            </a:endParaRPr>
          </a:p>
        </p:txBody>
      </p:sp>
      <p:sp>
        <p:nvSpPr>
          <p:cNvPr id="21" name="Espaço Reservado para Conteúdo 2"/>
          <p:cNvSpPr txBox="1">
            <a:spLocks/>
          </p:cNvSpPr>
          <p:nvPr/>
        </p:nvSpPr>
        <p:spPr>
          <a:xfrm>
            <a:off x="395536" y="1268760"/>
            <a:ext cx="8280920" cy="72008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200" dirty="0" smtClean="0"/>
              <a:t>For this example imagine a “Human” object with states “hungry”, “eating”,  and “satisfied”.</a:t>
            </a:r>
          </a:p>
        </p:txBody>
      </p:sp>
    </p:spTree>
    <p:extLst>
      <p:ext uri="{BB962C8B-B14F-4D97-AF65-F5344CB8AC3E}">
        <p14:creationId xmlns:p14="http://schemas.microsoft.com/office/powerpoint/2010/main" val="1737942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m">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m">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a:solidFill>
            <a:schemeClr val="tx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smtClean="0">
            <a:solidFill>
              <a:srgbClr val="FF0000"/>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281</TotalTime>
  <Words>698</Words>
  <Application>Microsoft Office PowerPoint</Application>
  <PresentationFormat>Apresentação na tela (4:3)</PresentationFormat>
  <Paragraphs>166</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Origem</vt:lpstr>
      <vt:lpstr>State Diagrams </vt:lpstr>
      <vt:lpstr>Definition</vt:lpstr>
      <vt:lpstr>Simple Examples</vt:lpstr>
      <vt:lpstr>Very simple example</vt:lpstr>
      <vt:lpstr>Example explained</vt:lpstr>
      <vt:lpstr>Example explained</vt:lpstr>
      <vt:lpstr>More detailed ways to represent transitions</vt:lpstr>
      <vt:lpstr>More detailed ways to represent transitions</vt:lpstr>
      <vt:lpstr>More detailed ways to represent states</vt:lpstr>
      <vt:lpstr>Simple Human example</vt:lpstr>
      <vt:lpstr>More Symbols and Examples</vt:lpstr>
      <vt:lpstr>Another diagram symbols – Composite States</vt:lpstr>
      <vt:lpstr>Another diagram symbols – Composite States</vt:lpstr>
      <vt:lpstr>Another diagram symbols – Choice Pseudostates</vt:lpstr>
      <vt:lpstr>Another diagram symbols – Diagramming Signals</vt:lpstr>
      <vt:lpstr>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Diagrams</dc:title>
  <dc:creator>INV</dc:creator>
  <cp:lastModifiedBy>INV</cp:lastModifiedBy>
  <cp:revision>33</cp:revision>
  <dcterms:created xsi:type="dcterms:W3CDTF">2019-05-23T02:29:18Z</dcterms:created>
  <dcterms:modified xsi:type="dcterms:W3CDTF">2019-05-25T03:56:38Z</dcterms:modified>
</cp:coreProperties>
</file>