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6" r:id="rId4"/>
    <p:sldId id="258" r:id="rId5"/>
    <p:sldId id="259" r:id="rId6"/>
    <p:sldId id="260" r:id="rId7"/>
    <p:sldId id="262" r:id="rId8"/>
    <p:sldId id="264" r:id="rId9"/>
    <p:sldId id="261" r:id="rId10"/>
    <p:sldId id="265" r:id="rId11"/>
    <p:sldId id="277" r:id="rId12"/>
    <p:sldId id="271" r:id="rId13"/>
    <p:sldId id="272" r:id="rId14"/>
    <p:sldId id="274" r:id="rId15"/>
    <p:sldId id="273" r:id="rId16"/>
    <p:sldId id="275" r:id="rId17"/>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27CA3"/>
    <a:srgbClr val="9FB8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8" name="Título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pt-BR" smtClean="0"/>
              <a:t>Clique para editar o título mestre</a:t>
            </a:r>
            <a:endParaRPr kumimoji="0" lang="en-US"/>
          </a:p>
        </p:txBody>
      </p:sp>
      <p:sp>
        <p:nvSpPr>
          <p:cNvPr id="9" name="Subtítulo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pt-BR" smtClean="0"/>
              <a:t>Clique para editar o estilo do subtítulo mestre</a:t>
            </a:r>
            <a:endParaRPr kumimoji="0" lang="en-US"/>
          </a:p>
        </p:txBody>
      </p:sp>
      <p:sp>
        <p:nvSpPr>
          <p:cNvPr id="28" name="Espaço Reservado para Data 27"/>
          <p:cNvSpPr>
            <a:spLocks noGrp="1"/>
          </p:cNvSpPr>
          <p:nvPr>
            <p:ph type="dt" sz="half" idx="10"/>
          </p:nvPr>
        </p:nvSpPr>
        <p:spPr>
          <a:xfrm>
            <a:off x="6400800" y="6355080"/>
            <a:ext cx="2286000" cy="365760"/>
          </a:xfrm>
        </p:spPr>
        <p:txBody>
          <a:bodyPr/>
          <a:lstStyle>
            <a:lvl1pPr>
              <a:defRPr sz="1400"/>
            </a:lvl1pPr>
          </a:lstStyle>
          <a:p>
            <a:fld id="{34F8C46D-F7EA-4D08-9F78-BFDB87AA1EFD}" type="datetimeFigureOut">
              <a:rPr lang="pt-BR" smtClean="0"/>
              <a:t>25/05/2019</a:t>
            </a:fld>
            <a:endParaRPr lang="pt-BR"/>
          </a:p>
        </p:txBody>
      </p:sp>
      <p:sp>
        <p:nvSpPr>
          <p:cNvPr id="17" name="Espaço Reservado para Rodapé 16"/>
          <p:cNvSpPr>
            <a:spLocks noGrp="1"/>
          </p:cNvSpPr>
          <p:nvPr>
            <p:ph type="ftr" sz="quarter" idx="11"/>
          </p:nvPr>
        </p:nvSpPr>
        <p:spPr>
          <a:xfrm>
            <a:off x="2898648" y="6355080"/>
            <a:ext cx="3474720" cy="365760"/>
          </a:xfrm>
        </p:spPr>
        <p:txBody>
          <a:bodyPr/>
          <a:lstStyle/>
          <a:p>
            <a:endParaRPr lang="pt-BR"/>
          </a:p>
        </p:txBody>
      </p:sp>
      <p:sp>
        <p:nvSpPr>
          <p:cNvPr id="29" name="Espaço Reservado para Número de Slide 28"/>
          <p:cNvSpPr>
            <a:spLocks noGrp="1"/>
          </p:cNvSpPr>
          <p:nvPr>
            <p:ph type="sldNum" sz="quarter" idx="12"/>
          </p:nvPr>
        </p:nvSpPr>
        <p:spPr>
          <a:xfrm>
            <a:off x="1216152" y="6355080"/>
            <a:ext cx="1219200" cy="365760"/>
          </a:xfrm>
        </p:spPr>
        <p:txBody>
          <a:bodyPr/>
          <a:lstStyle/>
          <a:p>
            <a:fld id="{39512E3C-1BFF-440D-9093-CB78F172DA83}" type="slidenum">
              <a:rPr lang="pt-BR" smtClean="0"/>
              <a:t>‹nº›</a:t>
            </a:fld>
            <a:endParaRPr lang="pt-BR"/>
          </a:p>
        </p:txBody>
      </p:sp>
      <p:sp>
        <p:nvSpPr>
          <p:cNvPr id="21" name="Retângulo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tângulo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tângulo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tângulo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título mestre</a:t>
            </a:r>
            <a:endParaRPr kumimoji="0" lang="en-US"/>
          </a:p>
        </p:txBody>
      </p:sp>
      <p:sp>
        <p:nvSpPr>
          <p:cNvPr id="3" name="Espaço Reservado para Texto Vertical 2"/>
          <p:cNvSpPr>
            <a:spLocks noGrp="1"/>
          </p:cNvSpPr>
          <p:nvPr>
            <p:ph type="body" orient="vert" idx="1"/>
          </p:nvPr>
        </p:nvSpPr>
        <p:spPr/>
        <p:txBody>
          <a:bodyPr vert="eaVert"/>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34F8C46D-F7EA-4D08-9F78-BFDB87AA1EFD}" type="datetimeFigureOut">
              <a:rPr lang="pt-BR" smtClean="0"/>
              <a:t>25/05/2019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39512E3C-1BFF-440D-9093-CB78F172DA83}" type="slidenum">
              <a:rPr lang="pt-BR" smtClean="0"/>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kumimoji="0" lang="pt-BR" smtClean="0"/>
              <a:t>Clique para editar o título mestre</a:t>
            </a:r>
            <a:endParaRPr kumimoji="0" lang="en-US"/>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34F8C46D-F7EA-4D08-9F78-BFDB87AA1EFD}" type="datetimeFigureOut">
              <a:rPr lang="pt-BR" smtClean="0"/>
              <a:t>25/05/2019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39512E3C-1BFF-440D-9093-CB78F172DA83}" type="slidenum">
              <a:rPr lang="pt-BR" smtClean="0"/>
              <a:t>‹nº›</a:t>
            </a:fld>
            <a:endParaRPr lang="pt-BR"/>
          </a:p>
        </p:txBody>
      </p:sp>
      <p:sp>
        <p:nvSpPr>
          <p:cNvPr id="7" name="Conector reto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Triângulo isósceles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Conector reto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título mestre</a:t>
            </a:r>
            <a:endParaRPr kumimoji="0" lang="en-US"/>
          </a:p>
        </p:txBody>
      </p:sp>
      <p:sp>
        <p:nvSpPr>
          <p:cNvPr id="4" name="Espaço Reservado para Data 3"/>
          <p:cNvSpPr>
            <a:spLocks noGrp="1"/>
          </p:cNvSpPr>
          <p:nvPr>
            <p:ph type="dt" sz="half" idx="10"/>
          </p:nvPr>
        </p:nvSpPr>
        <p:spPr/>
        <p:txBody>
          <a:bodyPr/>
          <a:lstStyle/>
          <a:p>
            <a:fld id="{34F8C46D-F7EA-4D08-9F78-BFDB87AA1EFD}" type="datetimeFigureOut">
              <a:rPr lang="pt-BR" smtClean="0"/>
              <a:t>25/05/2019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39512E3C-1BFF-440D-9093-CB78F172DA83}" type="slidenum">
              <a:rPr lang="pt-BR" smtClean="0"/>
              <a:t>‹nº›</a:t>
            </a:fld>
            <a:endParaRPr lang="pt-BR"/>
          </a:p>
        </p:txBody>
      </p:sp>
      <p:sp>
        <p:nvSpPr>
          <p:cNvPr id="8" name="Espaço Reservado para Conteúdo 7"/>
          <p:cNvSpPr>
            <a:spLocks noGrp="1"/>
          </p:cNvSpPr>
          <p:nvPr>
            <p:ph sz="quarter" idx="1"/>
          </p:nvPr>
        </p:nvSpPr>
        <p:spPr>
          <a:xfrm>
            <a:off x="457200" y="1219200"/>
            <a:ext cx="8229600" cy="4937760"/>
          </a:xfrm>
        </p:spPr>
        <p:txBody>
          <a:body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Ref idx="1001">
        <a:schemeClr val="bg2"/>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pt-BR" smtClean="0"/>
              <a:t>Clique para editar o título mestre</a:t>
            </a:r>
            <a:endParaRPr kumimoji="0" lang="en-US"/>
          </a:p>
        </p:txBody>
      </p:sp>
      <p:sp>
        <p:nvSpPr>
          <p:cNvPr id="3" name="Espaço Reservado para Texto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pt-BR" smtClean="0"/>
              <a:t>Clique para editar o texto mestre</a:t>
            </a:r>
          </a:p>
        </p:txBody>
      </p:sp>
      <p:sp>
        <p:nvSpPr>
          <p:cNvPr id="4" name="Espaço Reservado para Data 3"/>
          <p:cNvSpPr>
            <a:spLocks noGrp="1"/>
          </p:cNvSpPr>
          <p:nvPr>
            <p:ph type="dt" sz="half" idx="10"/>
          </p:nvPr>
        </p:nvSpPr>
        <p:spPr>
          <a:xfrm>
            <a:off x="6400800" y="6355080"/>
            <a:ext cx="2286000" cy="365760"/>
          </a:xfrm>
        </p:spPr>
        <p:txBody>
          <a:bodyPr/>
          <a:lstStyle/>
          <a:p>
            <a:fld id="{34F8C46D-F7EA-4D08-9F78-BFDB87AA1EFD}" type="datetimeFigureOut">
              <a:rPr lang="pt-BR" smtClean="0"/>
              <a:t>25/05/2019</a:t>
            </a:fld>
            <a:endParaRPr lang="pt-BR"/>
          </a:p>
        </p:txBody>
      </p:sp>
      <p:sp>
        <p:nvSpPr>
          <p:cNvPr id="5" name="Espaço Reservado para Rodapé 4"/>
          <p:cNvSpPr>
            <a:spLocks noGrp="1"/>
          </p:cNvSpPr>
          <p:nvPr>
            <p:ph type="ftr" sz="quarter" idx="11"/>
          </p:nvPr>
        </p:nvSpPr>
        <p:spPr>
          <a:xfrm>
            <a:off x="2898648" y="6355080"/>
            <a:ext cx="3474720" cy="365760"/>
          </a:xfrm>
        </p:spPr>
        <p:txBody>
          <a:bodyPr/>
          <a:lstStyle/>
          <a:p>
            <a:endParaRPr lang="pt-BR"/>
          </a:p>
        </p:txBody>
      </p:sp>
      <p:sp>
        <p:nvSpPr>
          <p:cNvPr id="6" name="Espaço Reservado para Número de Slide 5"/>
          <p:cNvSpPr>
            <a:spLocks noGrp="1"/>
          </p:cNvSpPr>
          <p:nvPr>
            <p:ph type="sldNum" sz="quarter" idx="12"/>
          </p:nvPr>
        </p:nvSpPr>
        <p:spPr>
          <a:xfrm>
            <a:off x="1069848" y="6355080"/>
            <a:ext cx="1520952" cy="365760"/>
          </a:xfrm>
        </p:spPr>
        <p:txBody>
          <a:bodyPr/>
          <a:lstStyle/>
          <a:p>
            <a:fld id="{39512E3C-1BFF-440D-9093-CB78F172DA83}" type="slidenum">
              <a:rPr lang="pt-BR" smtClean="0"/>
              <a:t>‹nº›</a:t>
            </a:fld>
            <a:endParaRPr lang="pt-BR"/>
          </a:p>
        </p:txBody>
      </p:sp>
      <p:sp>
        <p:nvSpPr>
          <p:cNvPr id="7" name="Retângulo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tângulo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28600"/>
            <a:ext cx="8229600" cy="914400"/>
          </a:xfrm>
        </p:spPr>
        <p:txBody>
          <a:bodyPr/>
          <a:lstStyle/>
          <a:p>
            <a:r>
              <a:rPr kumimoji="0" lang="pt-BR" smtClean="0"/>
              <a:t>Clique para editar o título mestre</a:t>
            </a:r>
            <a:endParaRPr kumimoji="0" lang="en-US"/>
          </a:p>
        </p:txBody>
      </p:sp>
      <p:sp>
        <p:nvSpPr>
          <p:cNvPr id="5" name="Espaço Reservado para Data 4"/>
          <p:cNvSpPr>
            <a:spLocks noGrp="1"/>
          </p:cNvSpPr>
          <p:nvPr>
            <p:ph type="dt" sz="half" idx="10"/>
          </p:nvPr>
        </p:nvSpPr>
        <p:spPr/>
        <p:txBody>
          <a:bodyPr/>
          <a:lstStyle/>
          <a:p>
            <a:fld id="{34F8C46D-F7EA-4D08-9F78-BFDB87AA1EFD}" type="datetimeFigureOut">
              <a:rPr lang="pt-BR" smtClean="0"/>
              <a:t>25/05/2019</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39512E3C-1BFF-440D-9093-CB78F172DA83}" type="slidenum">
              <a:rPr lang="pt-BR" smtClean="0"/>
              <a:t>‹nº›</a:t>
            </a:fld>
            <a:endParaRPr lang="pt-BR"/>
          </a:p>
        </p:txBody>
      </p:sp>
      <p:sp>
        <p:nvSpPr>
          <p:cNvPr id="9" name="Espaço Reservado para Conteúdo 8"/>
          <p:cNvSpPr>
            <a:spLocks noGrp="1"/>
          </p:cNvSpPr>
          <p:nvPr>
            <p:ph sz="quarter" idx="1"/>
          </p:nvPr>
        </p:nvSpPr>
        <p:spPr>
          <a:xfrm>
            <a:off x="457200" y="1219200"/>
            <a:ext cx="4041648" cy="4937760"/>
          </a:xfrm>
        </p:spPr>
        <p:txBody>
          <a:body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11" name="Espaço Reservado para Conteúdo 10"/>
          <p:cNvSpPr>
            <a:spLocks noGrp="1"/>
          </p:cNvSpPr>
          <p:nvPr>
            <p:ph sz="quarter" idx="2"/>
          </p:nvPr>
        </p:nvSpPr>
        <p:spPr>
          <a:xfrm>
            <a:off x="4632198" y="1216152"/>
            <a:ext cx="4041648" cy="4937760"/>
          </a:xfrm>
        </p:spPr>
        <p:txBody>
          <a:body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28600"/>
            <a:ext cx="8229600" cy="914400"/>
          </a:xfrm>
        </p:spPr>
        <p:txBody>
          <a:bodyPr anchor="ctr"/>
          <a:lstStyle>
            <a:lvl1pPr>
              <a:defRPr/>
            </a:lvl1pPr>
          </a:lstStyle>
          <a:p>
            <a:r>
              <a:rPr kumimoji="0" lang="pt-BR" smtClean="0"/>
              <a:t>Clique para editar o título mestre</a:t>
            </a:r>
            <a:endParaRPr kumimoji="0" lang="en-US"/>
          </a:p>
        </p:txBody>
      </p:sp>
      <p:sp>
        <p:nvSpPr>
          <p:cNvPr id="3" name="Espaço Reservado para Texto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pt-BR" smtClean="0"/>
              <a:t>Clique para editar o texto mestre</a:t>
            </a:r>
          </a:p>
        </p:txBody>
      </p:sp>
      <p:sp>
        <p:nvSpPr>
          <p:cNvPr id="4" name="Espaço Reservado para Texto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pt-BR" smtClean="0"/>
              <a:t>Clique para editar o texto mestre</a:t>
            </a:r>
          </a:p>
        </p:txBody>
      </p:sp>
      <p:sp>
        <p:nvSpPr>
          <p:cNvPr id="7" name="Espaço Reservado para Data 6"/>
          <p:cNvSpPr>
            <a:spLocks noGrp="1"/>
          </p:cNvSpPr>
          <p:nvPr>
            <p:ph type="dt" sz="half" idx="10"/>
          </p:nvPr>
        </p:nvSpPr>
        <p:spPr/>
        <p:txBody>
          <a:bodyPr/>
          <a:lstStyle/>
          <a:p>
            <a:fld id="{34F8C46D-F7EA-4D08-9F78-BFDB87AA1EFD}" type="datetimeFigureOut">
              <a:rPr lang="pt-BR" smtClean="0"/>
              <a:t>25/05/2019</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39512E3C-1BFF-440D-9093-CB78F172DA83}" type="slidenum">
              <a:rPr lang="pt-BR" smtClean="0"/>
              <a:t>‹nº›</a:t>
            </a:fld>
            <a:endParaRPr lang="pt-BR"/>
          </a:p>
        </p:txBody>
      </p:sp>
      <p:sp>
        <p:nvSpPr>
          <p:cNvPr id="11" name="Espaço Reservado para Conteúdo 10"/>
          <p:cNvSpPr>
            <a:spLocks noGrp="1"/>
          </p:cNvSpPr>
          <p:nvPr>
            <p:ph sz="quarter" idx="2"/>
          </p:nvPr>
        </p:nvSpPr>
        <p:spPr>
          <a:xfrm>
            <a:off x="457200" y="2133600"/>
            <a:ext cx="4038600" cy="4038600"/>
          </a:xfrm>
        </p:spPr>
        <p:txBody>
          <a:body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13" name="Espaço Reservado para Conteúdo 12"/>
          <p:cNvSpPr>
            <a:spLocks noGrp="1"/>
          </p:cNvSpPr>
          <p:nvPr>
            <p:ph sz="quarter" idx="4"/>
          </p:nvPr>
        </p:nvSpPr>
        <p:spPr>
          <a:xfrm>
            <a:off x="4648200" y="2133600"/>
            <a:ext cx="4038600" cy="4038600"/>
          </a:xfrm>
        </p:spPr>
        <p:txBody>
          <a:body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28600"/>
            <a:ext cx="8229600" cy="914400"/>
          </a:xfrm>
        </p:spPr>
        <p:txBody>
          <a:bodyPr/>
          <a:lstStyle/>
          <a:p>
            <a:r>
              <a:rPr kumimoji="0" lang="pt-BR" smtClean="0"/>
              <a:t>Clique para editar o título mestre</a:t>
            </a:r>
            <a:endParaRPr kumimoji="0" lang="en-US"/>
          </a:p>
        </p:txBody>
      </p:sp>
      <p:sp>
        <p:nvSpPr>
          <p:cNvPr id="3" name="Espaço Reservado para Data 2"/>
          <p:cNvSpPr>
            <a:spLocks noGrp="1"/>
          </p:cNvSpPr>
          <p:nvPr>
            <p:ph type="dt" sz="half" idx="10"/>
          </p:nvPr>
        </p:nvSpPr>
        <p:spPr/>
        <p:txBody>
          <a:bodyPr/>
          <a:lstStyle/>
          <a:p>
            <a:fld id="{34F8C46D-F7EA-4D08-9F78-BFDB87AA1EFD}" type="datetimeFigureOut">
              <a:rPr lang="pt-BR" smtClean="0"/>
              <a:t>25/05/2019</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39512E3C-1BFF-440D-9093-CB78F172DA83}" type="slidenum">
              <a:rPr lang="pt-BR" smtClean="0"/>
              <a:t>‹nº›</a:t>
            </a:fld>
            <a:endParaRPr lang="pt-BR"/>
          </a:p>
        </p:txBody>
      </p:sp>
      <p:sp>
        <p:nvSpPr>
          <p:cNvPr id="6" name="Triângulo isósceles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34F8C46D-F7EA-4D08-9F78-BFDB87AA1EFD}" type="datetimeFigureOut">
              <a:rPr lang="pt-BR" smtClean="0"/>
              <a:t>25/05/2019</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39512E3C-1BFF-440D-9093-CB78F172DA83}" type="slidenum">
              <a:rPr lang="pt-BR" smtClean="0"/>
              <a:t>‹nº›</a:t>
            </a:fld>
            <a:endParaRPr lang="pt-BR"/>
          </a:p>
        </p:txBody>
      </p:sp>
      <p:sp>
        <p:nvSpPr>
          <p:cNvPr id="5" name="Conector reto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Triângulo isósceles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pt-BR" smtClean="0"/>
              <a:t>Clique para editar o título mestre</a:t>
            </a:r>
            <a:endParaRPr kumimoji="0" lang="en-US"/>
          </a:p>
        </p:txBody>
      </p:sp>
      <p:sp>
        <p:nvSpPr>
          <p:cNvPr id="3" name="Espaço Reservado para Texto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pt-BR" smtClean="0"/>
              <a:t>Clique para editar o texto mestre</a:t>
            </a:r>
          </a:p>
        </p:txBody>
      </p:sp>
      <p:sp>
        <p:nvSpPr>
          <p:cNvPr id="5" name="Espaço Reservado para Data 4"/>
          <p:cNvSpPr>
            <a:spLocks noGrp="1"/>
          </p:cNvSpPr>
          <p:nvPr>
            <p:ph type="dt" sz="half" idx="10"/>
          </p:nvPr>
        </p:nvSpPr>
        <p:spPr/>
        <p:txBody>
          <a:bodyPr/>
          <a:lstStyle/>
          <a:p>
            <a:fld id="{34F8C46D-F7EA-4D08-9F78-BFDB87AA1EFD}" type="datetimeFigureOut">
              <a:rPr lang="pt-BR" smtClean="0"/>
              <a:t>25/05/2019</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39512E3C-1BFF-440D-9093-CB78F172DA83}" type="slidenum">
              <a:rPr lang="pt-BR" smtClean="0"/>
              <a:t>‹nº›</a:t>
            </a:fld>
            <a:endParaRPr lang="pt-BR"/>
          </a:p>
        </p:txBody>
      </p:sp>
      <p:sp>
        <p:nvSpPr>
          <p:cNvPr id="8" name="Conector reto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Conector reto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Triângulo isósceles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Espaço Reservado para Conteúdo 11"/>
          <p:cNvSpPr>
            <a:spLocks noGrp="1"/>
          </p:cNvSpPr>
          <p:nvPr>
            <p:ph sz="quarter" idx="1"/>
          </p:nvPr>
        </p:nvSpPr>
        <p:spPr>
          <a:xfrm>
            <a:off x="304800" y="304800"/>
            <a:ext cx="5715000" cy="5715000"/>
          </a:xfrm>
        </p:spPr>
        <p:txBody>
          <a:body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bg>
      <p:bgRef idx="1001">
        <a:schemeClr val="bg2"/>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pt-BR" smtClean="0"/>
              <a:t>Clique para editar o título mestre</a:t>
            </a:r>
            <a:endParaRPr kumimoji="0" lang="en-US"/>
          </a:p>
        </p:txBody>
      </p:sp>
      <p:sp>
        <p:nvSpPr>
          <p:cNvPr id="3" name="Espaço Reservado para Imagem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pt-BR" smtClean="0"/>
              <a:t>Clique no ícone para adicionar uma imagem</a:t>
            </a:r>
            <a:endParaRPr kumimoji="0" lang="en-US" dirty="0"/>
          </a:p>
        </p:txBody>
      </p:sp>
      <p:sp>
        <p:nvSpPr>
          <p:cNvPr id="4" name="Espaço Reservado para Texto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pt-BR" smtClean="0"/>
              <a:t>Clique para editar o texto mestre</a:t>
            </a:r>
          </a:p>
        </p:txBody>
      </p:sp>
      <p:sp>
        <p:nvSpPr>
          <p:cNvPr id="5" name="Espaço Reservado para Data 4"/>
          <p:cNvSpPr>
            <a:spLocks noGrp="1"/>
          </p:cNvSpPr>
          <p:nvPr>
            <p:ph type="dt" sz="half" idx="10"/>
          </p:nvPr>
        </p:nvSpPr>
        <p:spPr/>
        <p:txBody>
          <a:bodyPr/>
          <a:lstStyle/>
          <a:p>
            <a:fld id="{34F8C46D-F7EA-4D08-9F78-BFDB87AA1EFD}" type="datetimeFigureOut">
              <a:rPr lang="pt-BR" smtClean="0"/>
              <a:t>25/05/2019</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39512E3C-1BFF-440D-9093-CB78F172DA83}" type="slidenum">
              <a:rPr lang="pt-BR" smtClean="0"/>
              <a:t>‹nº›</a:t>
            </a:fld>
            <a:endParaRPr lang="pt-BR"/>
          </a:p>
        </p:txBody>
      </p:sp>
      <p:sp>
        <p:nvSpPr>
          <p:cNvPr id="8" name="Conector reto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Triângulo isósceles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tângulo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Espaço Reservado para Título 21"/>
          <p:cNvSpPr>
            <a:spLocks noGrp="1"/>
          </p:cNvSpPr>
          <p:nvPr>
            <p:ph type="title"/>
          </p:nvPr>
        </p:nvSpPr>
        <p:spPr>
          <a:xfrm>
            <a:off x="457200" y="152400"/>
            <a:ext cx="8229600" cy="990600"/>
          </a:xfrm>
          <a:prstGeom prst="rect">
            <a:avLst/>
          </a:prstGeom>
        </p:spPr>
        <p:txBody>
          <a:bodyPr vert="horz" anchor="b" anchorCtr="0">
            <a:normAutofit/>
          </a:bodyPr>
          <a:lstStyle/>
          <a:p>
            <a:r>
              <a:rPr kumimoji="0" lang="pt-BR" smtClean="0"/>
              <a:t>Clique para editar o título mestre</a:t>
            </a:r>
            <a:endParaRPr kumimoji="0" lang="en-US"/>
          </a:p>
        </p:txBody>
      </p:sp>
      <p:sp>
        <p:nvSpPr>
          <p:cNvPr id="13" name="Espaço Reservado para Texto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pt-BR" smtClean="0"/>
              <a:t>Clique para editar o texto mestre</a:t>
            </a:r>
          </a:p>
          <a:p>
            <a:pPr lvl="1" eaLnBrk="1" latinLnBrk="0" hangingPunct="1"/>
            <a:r>
              <a:rPr kumimoji="0" lang="pt-BR" smtClean="0"/>
              <a:t>Segundo nível</a:t>
            </a:r>
          </a:p>
          <a:p>
            <a:pPr lvl="2" eaLnBrk="1" latinLnBrk="0" hangingPunct="1"/>
            <a:r>
              <a:rPr kumimoji="0" lang="pt-BR" smtClean="0"/>
              <a:t>Terceiro nível</a:t>
            </a:r>
          </a:p>
          <a:p>
            <a:pPr lvl="3" eaLnBrk="1" latinLnBrk="0" hangingPunct="1"/>
            <a:r>
              <a:rPr kumimoji="0" lang="pt-BR" smtClean="0"/>
              <a:t>Quarto nível</a:t>
            </a:r>
          </a:p>
          <a:p>
            <a:pPr lvl="4" eaLnBrk="1" latinLnBrk="0" hangingPunct="1"/>
            <a:r>
              <a:rPr kumimoji="0" lang="pt-BR" smtClean="0"/>
              <a:t>Quinto nível</a:t>
            </a:r>
            <a:endParaRPr kumimoji="0" lang="en-US"/>
          </a:p>
        </p:txBody>
      </p:sp>
      <p:sp>
        <p:nvSpPr>
          <p:cNvPr id="14" name="Espaço Reservado para Data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34F8C46D-F7EA-4D08-9F78-BFDB87AA1EFD}" type="datetimeFigureOut">
              <a:rPr lang="pt-BR" smtClean="0"/>
              <a:t>25/05/2019</a:t>
            </a:fld>
            <a:endParaRPr lang="pt-BR"/>
          </a:p>
        </p:txBody>
      </p:sp>
      <p:sp>
        <p:nvSpPr>
          <p:cNvPr id="3" name="Espaço Reservado para Rodapé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pt-BR"/>
          </a:p>
        </p:txBody>
      </p:sp>
      <p:sp>
        <p:nvSpPr>
          <p:cNvPr id="23" name="Espaço Reservado para Número de Slide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39512E3C-1BFF-440D-9093-CB78F172DA83}" type="slidenum">
              <a:rPr lang="pt-BR" smtClean="0"/>
              <a:t>‹nº›</a:t>
            </a:fld>
            <a:endParaRPr lang="pt-BR"/>
          </a:p>
        </p:txBody>
      </p:sp>
      <p:sp>
        <p:nvSpPr>
          <p:cNvPr id="28" name="Conector reto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Conector reto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Triângulo isósceles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youtube.com/watch?v=L9UCsQxuWmw" TargetMode="External"/><Relationship Id="rId2" Type="http://schemas.openxmlformats.org/officeDocument/2006/relationships/hyperlink" Target="https://www.youtube.com/watch?v=_6TFVzBW7oo" TargetMode="External"/><Relationship Id="rId1" Type="http://schemas.openxmlformats.org/officeDocument/2006/relationships/slideLayout" Target="../slideLayouts/slideLayout2.xml"/><Relationship Id="rId4" Type="http://schemas.openxmlformats.org/officeDocument/2006/relationships/hyperlink" Target="https://www.uml-diagrams.org/state-machine-diagrams.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n-US" dirty="0" smtClean="0"/>
              <a:t>State Diagrams </a:t>
            </a:r>
            <a:endParaRPr lang="en-US" dirty="0"/>
          </a:p>
        </p:txBody>
      </p:sp>
      <p:sp>
        <p:nvSpPr>
          <p:cNvPr id="3" name="Subtítulo 2"/>
          <p:cNvSpPr>
            <a:spLocks noGrp="1"/>
          </p:cNvSpPr>
          <p:nvPr>
            <p:ph type="subTitle" idx="1"/>
          </p:nvPr>
        </p:nvSpPr>
        <p:spPr/>
        <p:txBody>
          <a:bodyPr/>
          <a:lstStyle/>
          <a:p>
            <a:r>
              <a:rPr lang="pt-BR" dirty="0" smtClean="0"/>
              <a:t>André Matheus - CIT360</a:t>
            </a:r>
            <a:endParaRPr lang="pt-BR" dirty="0"/>
          </a:p>
        </p:txBody>
      </p:sp>
    </p:spTree>
    <p:extLst>
      <p:ext uri="{BB962C8B-B14F-4D97-AF65-F5344CB8AC3E}">
        <p14:creationId xmlns:p14="http://schemas.microsoft.com/office/powerpoint/2010/main" val="17831438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dirty="0" smtClean="0"/>
              <a:t>Simple Human example</a:t>
            </a:r>
            <a:endParaRPr lang="en-US" b="1" dirty="0"/>
          </a:p>
        </p:txBody>
      </p:sp>
      <p:grpSp>
        <p:nvGrpSpPr>
          <p:cNvPr id="6" name="Grupo 5"/>
          <p:cNvGrpSpPr/>
          <p:nvPr/>
        </p:nvGrpSpPr>
        <p:grpSpPr>
          <a:xfrm>
            <a:off x="6084168" y="1848696"/>
            <a:ext cx="2082058" cy="1913765"/>
            <a:chOff x="395535" y="2132856"/>
            <a:chExt cx="2664298" cy="2528904"/>
          </a:xfrm>
        </p:grpSpPr>
        <p:sp>
          <p:nvSpPr>
            <p:cNvPr id="4" name="Retângulo 3"/>
            <p:cNvSpPr/>
            <p:nvPr/>
          </p:nvSpPr>
          <p:spPr>
            <a:xfrm>
              <a:off x="395535" y="2132856"/>
              <a:ext cx="2664297" cy="129614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t"/>
            <a:lstStyle/>
            <a:p>
              <a:pPr algn="ctr"/>
              <a:endParaRPr lang="en-US" sz="900" dirty="0" smtClean="0"/>
            </a:p>
            <a:p>
              <a:pPr algn="ctr"/>
              <a:r>
                <a:rPr lang="en-US" sz="1400" dirty="0" smtClean="0"/>
                <a:t>Eating</a:t>
              </a:r>
            </a:p>
            <a:p>
              <a:pPr algn="ctr"/>
              <a:endParaRPr lang="en-US" sz="1050" dirty="0"/>
            </a:p>
            <a:p>
              <a:pPr algn="ctr"/>
              <a:endParaRPr lang="en-US" sz="900" dirty="0" smtClean="0"/>
            </a:p>
            <a:p>
              <a:pPr algn="ctr"/>
              <a:r>
                <a:rPr lang="en-US" sz="1400" dirty="0" smtClean="0"/>
                <a:t>do/float</a:t>
              </a:r>
              <a:endParaRPr lang="en-US" sz="1400" dirty="0"/>
            </a:p>
          </p:txBody>
        </p:sp>
        <p:sp>
          <p:nvSpPr>
            <p:cNvPr id="19" name="Retângulo 18"/>
            <p:cNvSpPr/>
            <p:nvPr/>
          </p:nvSpPr>
          <p:spPr>
            <a:xfrm>
              <a:off x="395536" y="2780928"/>
              <a:ext cx="2664297" cy="188083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t"/>
            <a:lstStyle/>
            <a:p>
              <a:r>
                <a:rPr lang="en-US" sz="1400" dirty="0" smtClean="0"/>
                <a:t>entry / receive food</a:t>
              </a:r>
            </a:p>
            <a:p>
              <a:r>
                <a:rPr lang="en-US" sz="1400" dirty="0" smtClean="0"/>
                <a:t>do / chew and swallow</a:t>
              </a:r>
            </a:p>
            <a:p>
              <a:r>
                <a:rPr lang="en-US" sz="1400" dirty="0" smtClean="0"/>
                <a:t>exit / say thanks</a:t>
              </a:r>
              <a:endParaRPr lang="en-US" sz="1400" dirty="0"/>
            </a:p>
          </p:txBody>
        </p:sp>
        <p:sp>
          <p:nvSpPr>
            <p:cNvPr id="20" name="Retângulo 19"/>
            <p:cNvSpPr/>
            <p:nvPr/>
          </p:nvSpPr>
          <p:spPr>
            <a:xfrm>
              <a:off x="395535" y="3941680"/>
              <a:ext cx="2664297" cy="72008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400" dirty="0" smtClean="0">
                  <a:solidFill>
                    <a:schemeClr val="tx1"/>
                  </a:solidFill>
                </a:rPr>
                <a:t>[</a:t>
              </a:r>
              <a:r>
                <a:rPr lang="en-US" sz="1400" dirty="0" err="1" smtClean="0">
                  <a:solidFill>
                    <a:schemeClr val="tx1"/>
                  </a:solidFill>
                </a:rPr>
                <a:t>foodOnFork</a:t>
              </a:r>
              <a:r>
                <a:rPr lang="en-US" sz="1400" dirty="0" smtClean="0">
                  <a:solidFill>
                    <a:schemeClr val="tx1"/>
                  </a:solidFill>
                </a:rPr>
                <a:t> = liver] / set aside on the plate</a:t>
              </a:r>
              <a:endParaRPr lang="en-US" sz="1400" dirty="0">
                <a:solidFill>
                  <a:schemeClr val="tx1"/>
                </a:solidFill>
              </a:endParaRPr>
            </a:p>
          </p:txBody>
        </p:sp>
      </p:grpSp>
      <p:sp>
        <p:nvSpPr>
          <p:cNvPr id="10" name="Retângulo 9"/>
          <p:cNvSpPr/>
          <p:nvPr/>
        </p:nvSpPr>
        <p:spPr>
          <a:xfrm>
            <a:off x="467544" y="1268760"/>
            <a:ext cx="8208912" cy="49685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chemeClr val="tx1"/>
                </a:solidFill>
              </a:rPr>
              <a:t>Human</a:t>
            </a:r>
            <a:endParaRPr lang="en-US" dirty="0">
              <a:solidFill>
                <a:schemeClr val="tx1"/>
              </a:solidFill>
            </a:endParaRPr>
          </a:p>
        </p:txBody>
      </p:sp>
      <p:grpSp>
        <p:nvGrpSpPr>
          <p:cNvPr id="7" name="Grupo 6"/>
          <p:cNvGrpSpPr/>
          <p:nvPr/>
        </p:nvGrpSpPr>
        <p:grpSpPr>
          <a:xfrm>
            <a:off x="2401701" y="1848696"/>
            <a:ext cx="1810259" cy="1079838"/>
            <a:chOff x="1334477" y="1884095"/>
            <a:chExt cx="1810259" cy="1079838"/>
          </a:xfrm>
        </p:grpSpPr>
        <p:sp>
          <p:nvSpPr>
            <p:cNvPr id="16" name="Retângulo 15"/>
            <p:cNvSpPr/>
            <p:nvPr/>
          </p:nvSpPr>
          <p:spPr>
            <a:xfrm>
              <a:off x="1334477" y="1884095"/>
              <a:ext cx="1810258" cy="98086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t"/>
            <a:lstStyle/>
            <a:p>
              <a:pPr algn="ctr"/>
              <a:endParaRPr lang="en-US" sz="900" dirty="0" smtClean="0"/>
            </a:p>
            <a:p>
              <a:pPr algn="ctr"/>
              <a:r>
                <a:rPr lang="en-US" sz="1400" dirty="0" smtClean="0"/>
                <a:t>Hungry</a:t>
              </a:r>
              <a:endParaRPr lang="en-US" sz="1400" dirty="0"/>
            </a:p>
          </p:txBody>
        </p:sp>
        <p:sp>
          <p:nvSpPr>
            <p:cNvPr id="17" name="Retângulo 16"/>
            <p:cNvSpPr/>
            <p:nvPr/>
          </p:nvSpPr>
          <p:spPr>
            <a:xfrm>
              <a:off x="1334478" y="2374528"/>
              <a:ext cx="1810258" cy="58940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t"/>
            <a:lstStyle/>
            <a:p>
              <a:r>
                <a:rPr lang="en-US" sz="1400" dirty="0" smtClean="0"/>
                <a:t>do / complain and ask for food</a:t>
              </a:r>
              <a:endParaRPr lang="en-US" sz="1400" dirty="0"/>
            </a:p>
          </p:txBody>
        </p:sp>
      </p:grpSp>
      <p:grpSp>
        <p:nvGrpSpPr>
          <p:cNvPr id="23" name="Grupo 22"/>
          <p:cNvGrpSpPr/>
          <p:nvPr/>
        </p:nvGrpSpPr>
        <p:grpSpPr>
          <a:xfrm>
            <a:off x="1821841" y="4711521"/>
            <a:ext cx="1810259" cy="1079838"/>
            <a:chOff x="1334477" y="1884095"/>
            <a:chExt cx="1810259" cy="1079838"/>
          </a:xfrm>
        </p:grpSpPr>
        <p:sp>
          <p:nvSpPr>
            <p:cNvPr id="24" name="Retângulo 23"/>
            <p:cNvSpPr/>
            <p:nvPr/>
          </p:nvSpPr>
          <p:spPr>
            <a:xfrm>
              <a:off x="1334477" y="1884095"/>
              <a:ext cx="1810258" cy="98086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t"/>
            <a:lstStyle/>
            <a:p>
              <a:pPr algn="ctr"/>
              <a:endParaRPr lang="en-US" sz="900" dirty="0" smtClean="0"/>
            </a:p>
            <a:p>
              <a:pPr algn="ctr"/>
              <a:r>
                <a:rPr lang="en-US" sz="1400" dirty="0" smtClean="0"/>
                <a:t>Satisfied</a:t>
              </a:r>
              <a:endParaRPr lang="en-US" sz="1400" dirty="0"/>
            </a:p>
          </p:txBody>
        </p:sp>
        <p:sp>
          <p:nvSpPr>
            <p:cNvPr id="25" name="Retângulo 24"/>
            <p:cNvSpPr/>
            <p:nvPr/>
          </p:nvSpPr>
          <p:spPr>
            <a:xfrm>
              <a:off x="1334478" y="2374528"/>
              <a:ext cx="1810258" cy="58940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t"/>
            <a:lstStyle/>
            <a:p>
              <a:r>
                <a:rPr lang="en-US" sz="1400" dirty="0" smtClean="0"/>
                <a:t>entry / go wash the dishes</a:t>
              </a:r>
              <a:endParaRPr lang="en-US" sz="1400" dirty="0"/>
            </a:p>
          </p:txBody>
        </p:sp>
      </p:grpSp>
      <p:sp>
        <p:nvSpPr>
          <p:cNvPr id="26" name="Elipse 25"/>
          <p:cNvSpPr/>
          <p:nvPr/>
        </p:nvSpPr>
        <p:spPr>
          <a:xfrm>
            <a:off x="917153" y="2192824"/>
            <a:ext cx="288032" cy="28803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cxnSp>
        <p:nvCxnSpPr>
          <p:cNvPr id="27" name="Conector de seta reta 26"/>
          <p:cNvCxnSpPr>
            <a:stCxn id="26" idx="6"/>
            <a:endCxn id="16" idx="1"/>
          </p:cNvCxnSpPr>
          <p:nvPr/>
        </p:nvCxnSpPr>
        <p:spPr>
          <a:xfrm>
            <a:off x="1205185" y="2336840"/>
            <a:ext cx="1196516" cy="228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Elipse 27"/>
          <p:cNvSpPr/>
          <p:nvPr/>
        </p:nvSpPr>
        <p:spPr>
          <a:xfrm>
            <a:off x="4945988" y="5069907"/>
            <a:ext cx="451798" cy="44732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p:sp>
        <p:nvSpPr>
          <p:cNvPr id="29" name="Elipse 28"/>
          <p:cNvSpPr/>
          <p:nvPr/>
        </p:nvSpPr>
        <p:spPr>
          <a:xfrm>
            <a:off x="5023508" y="5143706"/>
            <a:ext cx="296759" cy="29972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cxnSp>
        <p:nvCxnSpPr>
          <p:cNvPr id="30" name="Conector de seta reta 29"/>
          <p:cNvCxnSpPr>
            <a:endCxn id="28" idx="2"/>
          </p:cNvCxnSpPr>
          <p:nvPr/>
        </p:nvCxnSpPr>
        <p:spPr>
          <a:xfrm>
            <a:off x="3632099" y="5293569"/>
            <a:ext cx="1313889"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Conector de seta reta 8"/>
          <p:cNvCxnSpPr>
            <a:stCxn id="16" idx="3"/>
          </p:cNvCxnSpPr>
          <p:nvPr/>
        </p:nvCxnSpPr>
        <p:spPr>
          <a:xfrm>
            <a:off x="4211959" y="2339129"/>
            <a:ext cx="1872210" cy="29470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Conector de seta reta 31"/>
          <p:cNvCxnSpPr>
            <a:endCxn id="24" idx="0"/>
          </p:cNvCxnSpPr>
          <p:nvPr/>
        </p:nvCxnSpPr>
        <p:spPr>
          <a:xfrm flipH="1">
            <a:off x="2726970" y="3217536"/>
            <a:ext cx="3357198" cy="149398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CaixaDeTexto 32"/>
          <p:cNvSpPr txBox="1"/>
          <p:nvPr/>
        </p:nvSpPr>
        <p:spPr>
          <a:xfrm rot="561556">
            <a:off x="4612196" y="2230183"/>
            <a:ext cx="1071736" cy="307777"/>
          </a:xfrm>
          <a:prstGeom prst="rect">
            <a:avLst/>
          </a:prstGeom>
          <a:noFill/>
        </p:spPr>
        <p:txBody>
          <a:bodyPr wrap="square" rtlCol="0">
            <a:spAutoFit/>
          </a:bodyPr>
          <a:lstStyle/>
          <a:p>
            <a:r>
              <a:rPr lang="en-US" sz="1400" dirty="0" smtClean="0"/>
              <a:t>Give Food</a:t>
            </a:r>
            <a:endParaRPr lang="en-US" sz="1400" dirty="0"/>
          </a:p>
        </p:txBody>
      </p:sp>
      <p:sp>
        <p:nvSpPr>
          <p:cNvPr id="34" name="CaixaDeTexto 33"/>
          <p:cNvSpPr txBox="1"/>
          <p:nvPr/>
        </p:nvSpPr>
        <p:spPr>
          <a:xfrm rot="20151327">
            <a:off x="3073193" y="3646279"/>
            <a:ext cx="2779808" cy="307777"/>
          </a:xfrm>
          <a:prstGeom prst="rect">
            <a:avLst/>
          </a:prstGeom>
          <a:noFill/>
        </p:spPr>
        <p:txBody>
          <a:bodyPr wrap="square" rtlCol="0">
            <a:spAutoFit/>
          </a:bodyPr>
          <a:lstStyle/>
          <a:p>
            <a:pPr algn="ctr"/>
            <a:r>
              <a:rPr lang="en-US" sz="1400" dirty="0" smtClean="0"/>
              <a:t>[</a:t>
            </a:r>
            <a:r>
              <a:rPr lang="en-US" sz="1400" dirty="0" err="1" smtClean="0"/>
              <a:t>FoodOnPlate</a:t>
            </a:r>
            <a:r>
              <a:rPr lang="en-US" sz="1400" dirty="0" smtClean="0"/>
              <a:t> = 0 or Satiety = 100] </a:t>
            </a:r>
            <a:endParaRPr lang="en-US" sz="1400" dirty="0"/>
          </a:p>
        </p:txBody>
      </p:sp>
    </p:spTree>
    <p:extLst>
      <p:ext uri="{BB962C8B-B14F-4D97-AF65-F5344CB8AC3E}">
        <p14:creationId xmlns:p14="http://schemas.microsoft.com/office/powerpoint/2010/main" val="22678882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More Symbols and Examples</a:t>
            </a:r>
            <a:endParaRPr lang="en-US" dirty="0"/>
          </a:p>
        </p:txBody>
      </p:sp>
    </p:spTree>
    <p:extLst>
      <p:ext uri="{BB962C8B-B14F-4D97-AF65-F5344CB8AC3E}">
        <p14:creationId xmlns:p14="http://schemas.microsoft.com/office/powerpoint/2010/main" val="2833241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a:t>Another diagram symbols – </a:t>
            </a:r>
            <a:r>
              <a:rPr lang="en-US" b="1" dirty="0" smtClean="0"/>
              <a:t>Composite States</a:t>
            </a:r>
            <a:endParaRPr lang="pt-BR" b="1" dirty="0"/>
          </a:p>
        </p:txBody>
      </p:sp>
      <p:sp>
        <p:nvSpPr>
          <p:cNvPr id="3" name="Espaço Reservado para Conteúdo 2"/>
          <p:cNvSpPr>
            <a:spLocks noGrp="1"/>
          </p:cNvSpPr>
          <p:nvPr>
            <p:ph sz="quarter" idx="1"/>
          </p:nvPr>
        </p:nvSpPr>
        <p:spPr>
          <a:xfrm>
            <a:off x="457200" y="1219200"/>
            <a:ext cx="8229600" cy="985664"/>
          </a:xfrm>
        </p:spPr>
        <p:txBody>
          <a:bodyPr/>
          <a:lstStyle/>
          <a:p>
            <a:r>
              <a:rPr lang="en-US" dirty="0" smtClean="0"/>
              <a:t>Composite states can be used when we have two or more states that occur at the same time.</a:t>
            </a:r>
          </a:p>
        </p:txBody>
      </p:sp>
      <p:grpSp>
        <p:nvGrpSpPr>
          <p:cNvPr id="34" name="Grupo 33"/>
          <p:cNvGrpSpPr/>
          <p:nvPr/>
        </p:nvGrpSpPr>
        <p:grpSpPr>
          <a:xfrm>
            <a:off x="968221" y="2549592"/>
            <a:ext cx="7204179" cy="3327680"/>
            <a:chOff x="300626" y="1700808"/>
            <a:chExt cx="8700664" cy="4062891"/>
          </a:xfrm>
        </p:grpSpPr>
        <p:grpSp>
          <p:nvGrpSpPr>
            <p:cNvPr id="35" name="Grupo 34"/>
            <p:cNvGrpSpPr/>
            <p:nvPr/>
          </p:nvGrpSpPr>
          <p:grpSpPr>
            <a:xfrm>
              <a:off x="3563888" y="2525960"/>
              <a:ext cx="1810259" cy="1079838"/>
              <a:chOff x="1334477" y="1884095"/>
              <a:chExt cx="1810259" cy="1079838"/>
            </a:xfrm>
          </p:grpSpPr>
          <p:sp>
            <p:nvSpPr>
              <p:cNvPr id="62" name="Retângulo 61"/>
              <p:cNvSpPr/>
              <p:nvPr/>
            </p:nvSpPr>
            <p:spPr>
              <a:xfrm>
                <a:off x="1334477" y="1884095"/>
                <a:ext cx="1810258" cy="98086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t"/>
              <a:lstStyle/>
              <a:p>
                <a:pPr algn="ctr"/>
                <a:endParaRPr lang="en-US" sz="300" dirty="0" smtClean="0"/>
              </a:p>
              <a:p>
                <a:pPr algn="ctr"/>
                <a:r>
                  <a:rPr lang="en-US" sz="1400" dirty="0" smtClean="0"/>
                  <a:t>Chewing</a:t>
                </a:r>
                <a:endParaRPr lang="en-US" sz="1400" dirty="0"/>
              </a:p>
            </p:txBody>
          </p:sp>
          <p:sp>
            <p:nvSpPr>
              <p:cNvPr id="63" name="Retângulo 62"/>
              <p:cNvSpPr/>
              <p:nvPr/>
            </p:nvSpPr>
            <p:spPr>
              <a:xfrm>
                <a:off x="1334478" y="2374528"/>
                <a:ext cx="1810258" cy="58940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t"/>
              <a:lstStyle/>
              <a:p>
                <a:r>
                  <a:rPr lang="en-US" sz="1400" dirty="0" smtClean="0"/>
                  <a:t>do / chew and swallow</a:t>
                </a:r>
                <a:endParaRPr lang="en-US" sz="1400" dirty="0"/>
              </a:p>
            </p:txBody>
          </p:sp>
        </p:grpSp>
        <p:sp>
          <p:nvSpPr>
            <p:cNvPr id="36" name="Elipse 35"/>
            <p:cNvSpPr/>
            <p:nvPr/>
          </p:nvSpPr>
          <p:spPr>
            <a:xfrm>
              <a:off x="2051720" y="2922180"/>
              <a:ext cx="288032" cy="28803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cxnSp>
          <p:nvCxnSpPr>
            <p:cNvPr id="37" name="Conector de seta reta 36"/>
            <p:cNvCxnSpPr>
              <a:stCxn id="36" idx="6"/>
            </p:cNvCxnSpPr>
            <p:nvPr/>
          </p:nvCxnSpPr>
          <p:spPr>
            <a:xfrm>
              <a:off x="2339752" y="3066196"/>
              <a:ext cx="1196516" cy="228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Elipse 37"/>
            <p:cNvSpPr/>
            <p:nvPr/>
          </p:nvSpPr>
          <p:spPr>
            <a:xfrm>
              <a:off x="6706031" y="2851049"/>
              <a:ext cx="451798" cy="44732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p:sp>
          <p:nvSpPr>
            <p:cNvPr id="39" name="Elipse 38"/>
            <p:cNvSpPr/>
            <p:nvPr/>
          </p:nvSpPr>
          <p:spPr>
            <a:xfrm>
              <a:off x="6783551" y="2924848"/>
              <a:ext cx="296759" cy="29972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cxnSp>
          <p:nvCxnSpPr>
            <p:cNvPr id="40" name="Conector de seta reta 39"/>
            <p:cNvCxnSpPr>
              <a:endCxn id="38" idx="2"/>
            </p:cNvCxnSpPr>
            <p:nvPr/>
          </p:nvCxnSpPr>
          <p:spPr>
            <a:xfrm>
              <a:off x="5392142" y="3074711"/>
              <a:ext cx="1313889"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1" name="Grupo 40"/>
            <p:cNvGrpSpPr/>
            <p:nvPr/>
          </p:nvGrpSpPr>
          <p:grpSpPr>
            <a:xfrm>
              <a:off x="3563888" y="4293096"/>
              <a:ext cx="1810259" cy="1079838"/>
              <a:chOff x="1334477" y="1884095"/>
              <a:chExt cx="1810259" cy="1079838"/>
            </a:xfrm>
          </p:grpSpPr>
          <p:sp>
            <p:nvSpPr>
              <p:cNvPr id="60" name="Retângulo 59"/>
              <p:cNvSpPr/>
              <p:nvPr/>
            </p:nvSpPr>
            <p:spPr>
              <a:xfrm>
                <a:off x="1334477" y="1884095"/>
                <a:ext cx="1810258" cy="98086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t"/>
              <a:lstStyle/>
              <a:p>
                <a:pPr algn="ctr"/>
                <a:endParaRPr lang="en-US" sz="300" dirty="0" smtClean="0"/>
              </a:p>
              <a:p>
                <a:pPr algn="ctr"/>
                <a:r>
                  <a:rPr lang="en-US" sz="1400" dirty="0" smtClean="0"/>
                  <a:t>Digesting</a:t>
                </a:r>
                <a:endParaRPr lang="en-US" sz="1400" dirty="0"/>
              </a:p>
            </p:txBody>
          </p:sp>
          <p:sp>
            <p:nvSpPr>
              <p:cNvPr id="61" name="Retângulo 60"/>
              <p:cNvSpPr/>
              <p:nvPr/>
            </p:nvSpPr>
            <p:spPr>
              <a:xfrm>
                <a:off x="1334478" y="2374528"/>
                <a:ext cx="1810258" cy="58940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t"/>
              <a:lstStyle/>
              <a:p>
                <a:r>
                  <a:rPr lang="en-US" sz="1400" dirty="0" smtClean="0"/>
                  <a:t>do / convert food into energy</a:t>
                </a:r>
                <a:endParaRPr lang="en-US" sz="1400" dirty="0"/>
              </a:p>
            </p:txBody>
          </p:sp>
        </p:grpSp>
        <p:sp>
          <p:nvSpPr>
            <p:cNvPr id="42" name="Elipse 41"/>
            <p:cNvSpPr/>
            <p:nvPr/>
          </p:nvSpPr>
          <p:spPr>
            <a:xfrm>
              <a:off x="2051720" y="4689316"/>
              <a:ext cx="288032" cy="28803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cxnSp>
          <p:nvCxnSpPr>
            <p:cNvPr id="43" name="Conector de seta reta 42"/>
            <p:cNvCxnSpPr>
              <a:stCxn id="42" idx="6"/>
            </p:cNvCxnSpPr>
            <p:nvPr/>
          </p:nvCxnSpPr>
          <p:spPr>
            <a:xfrm>
              <a:off x="2339752" y="4833332"/>
              <a:ext cx="1196516" cy="228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Elipse 43"/>
            <p:cNvSpPr/>
            <p:nvPr/>
          </p:nvSpPr>
          <p:spPr>
            <a:xfrm>
              <a:off x="6706031" y="4618185"/>
              <a:ext cx="451798" cy="44732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p:sp>
          <p:nvSpPr>
            <p:cNvPr id="45" name="Elipse 44"/>
            <p:cNvSpPr/>
            <p:nvPr/>
          </p:nvSpPr>
          <p:spPr>
            <a:xfrm>
              <a:off x="6783551" y="4691984"/>
              <a:ext cx="296759" cy="29972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cxnSp>
          <p:nvCxnSpPr>
            <p:cNvPr id="46" name="Conector de seta reta 45"/>
            <p:cNvCxnSpPr>
              <a:endCxn id="44" idx="2"/>
            </p:cNvCxnSpPr>
            <p:nvPr/>
          </p:nvCxnSpPr>
          <p:spPr>
            <a:xfrm>
              <a:off x="5392142" y="4841847"/>
              <a:ext cx="1313889"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Retângulo 46"/>
            <p:cNvSpPr/>
            <p:nvPr/>
          </p:nvSpPr>
          <p:spPr>
            <a:xfrm>
              <a:off x="1464534" y="2091291"/>
              <a:ext cx="6192688" cy="36724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48" name="Conector reto 47"/>
            <p:cNvCxnSpPr>
              <a:stCxn id="47" idx="1"/>
              <a:endCxn id="47" idx="3"/>
            </p:cNvCxnSpPr>
            <p:nvPr/>
          </p:nvCxnSpPr>
          <p:spPr>
            <a:xfrm>
              <a:off x="1464534" y="3927495"/>
              <a:ext cx="6192688" cy="0"/>
            </a:xfrm>
            <a:prstGeom prst="line">
              <a:avLst/>
            </a:prstGeom>
            <a:ln>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Conector de seta reta 48"/>
            <p:cNvCxnSpPr/>
            <p:nvPr/>
          </p:nvCxnSpPr>
          <p:spPr>
            <a:xfrm>
              <a:off x="683568" y="3927495"/>
              <a:ext cx="78096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CaixaDeTexto 49"/>
            <p:cNvSpPr txBox="1"/>
            <p:nvPr/>
          </p:nvSpPr>
          <p:spPr>
            <a:xfrm>
              <a:off x="300626" y="3687887"/>
              <a:ext cx="598258" cy="338554"/>
            </a:xfrm>
            <a:prstGeom prst="rect">
              <a:avLst/>
            </a:prstGeom>
            <a:noFill/>
          </p:spPr>
          <p:txBody>
            <a:bodyPr wrap="square" rtlCol="0">
              <a:spAutoFit/>
            </a:bodyPr>
            <a:lstStyle/>
            <a:p>
              <a:r>
                <a:rPr lang="pt-BR" sz="1600" dirty="0" smtClean="0"/>
                <a:t>…</a:t>
              </a:r>
            </a:p>
          </p:txBody>
        </p:sp>
        <p:cxnSp>
          <p:nvCxnSpPr>
            <p:cNvPr id="51" name="Conector de seta reta 50"/>
            <p:cNvCxnSpPr>
              <a:stCxn id="47" idx="3"/>
            </p:cNvCxnSpPr>
            <p:nvPr/>
          </p:nvCxnSpPr>
          <p:spPr>
            <a:xfrm flipV="1">
              <a:off x="7657222" y="3927495"/>
              <a:ext cx="810495" cy="1"/>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2" name="CaixaDeTexto 51"/>
            <p:cNvSpPr txBox="1"/>
            <p:nvPr/>
          </p:nvSpPr>
          <p:spPr>
            <a:xfrm>
              <a:off x="8403033" y="3687887"/>
              <a:ext cx="598257" cy="338554"/>
            </a:xfrm>
            <a:prstGeom prst="rect">
              <a:avLst/>
            </a:prstGeom>
            <a:noFill/>
          </p:spPr>
          <p:txBody>
            <a:bodyPr wrap="square" rtlCol="0">
              <a:spAutoFit/>
            </a:bodyPr>
            <a:lstStyle/>
            <a:p>
              <a:r>
                <a:rPr lang="pt-BR" sz="1600" dirty="0" smtClean="0"/>
                <a:t>…</a:t>
              </a:r>
            </a:p>
          </p:txBody>
        </p:sp>
        <p:sp>
          <p:nvSpPr>
            <p:cNvPr id="53" name="Retângulo 52"/>
            <p:cNvSpPr/>
            <p:nvPr/>
          </p:nvSpPr>
          <p:spPr>
            <a:xfrm>
              <a:off x="1464534" y="1700808"/>
              <a:ext cx="1307266" cy="39048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Eating</a:t>
              </a:r>
              <a:endParaRPr lang="en-US" sz="1400" dirty="0"/>
            </a:p>
          </p:txBody>
        </p:sp>
      </p:grpSp>
    </p:spTree>
    <p:extLst>
      <p:ext uri="{BB962C8B-B14F-4D97-AF65-F5344CB8AC3E}">
        <p14:creationId xmlns:p14="http://schemas.microsoft.com/office/powerpoint/2010/main" val="39147617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a:t>Another diagram symbols – </a:t>
            </a:r>
            <a:r>
              <a:rPr lang="en-US" b="1" dirty="0" smtClean="0"/>
              <a:t>Composite States</a:t>
            </a:r>
            <a:endParaRPr lang="pt-BR" b="1" dirty="0"/>
          </a:p>
        </p:txBody>
      </p:sp>
      <p:sp>
        <p:nvSpPr>
          <p:cNvPr id="3" name="Espaço Reservado para Conteúdo 2"/>
          <p:cNvSpPr>
            <a:spLocks noGrp="1"/>
          </p:cNvSpPr>
          <p:nvPr>
            <p:ph sz="quarter" idx="1"/>
          </p:nvPr>
        </p:nvSpPr>
        <p:spPr>
          <a:xfrm>
            <a:off x="457200" y="1219200"/>
            <a:ext cx="8229600" cy="1057672"/>
          </a:xfrm>
        </p:spPr>
        <p:txBody>
          <a:bodyPr>
            <a:normAutofit fontScale="92500" lnSpcReduction="20000"/>
          </a:bodyPr>
          <a:lstStyle/>
          <a:p>
            <a:r>
              <a:rPr lang="en-US" dirty="0" smtClean="0"/>
              <a:t>In the model bellow we are using the Human object as an example. The composite state “Eating” here has two substates “Chewing” and “Digesting”. </a:t>
            </a:r>
          </a:p>
        </p:txBody>
      </p:sp>
      <p:grpSp>
        <p:nvGrpSpPr>
          <p:cNvPr id="64" name="Grupo 63"/>
          <p:cNvGrpSpPr/>
          <p:nvPr/>
        </p:nvGrpSpPr>
        <p:grpSpPr>
          <a:xfrm>
            <a:off x="611560" y="2549592"/>
            <a:ext cx="7560840" cy="3327680"/>
            <a:chOff x="-130123" y="1700808"/>
            <a:chExt cx="9131413" cy="4062891"/>
          </a:xfrm>
        </p:grpSpPr>
        <p:grpSp>
          <p:nvGrpSpPr>
            <p:cNvPr id="65" name="Grupo 64"/>
            <p:cNvGrpSpPr/>
            <p:nvPr/>
          </p:nvGrpSpPr>
          <p:grpSpPr>
            <a:xfrm>
              <a:off x="3563888" y="2525960"/>
              <a:ext cx="1810259" cy="1079838"/>
              <a:chOff x="1334477" y="1884095"/>
              <a:chExt cx="1810259" cy="1079838"/>
            </a:xfrm>
          </p:grpSpPr>
          <p:sp>
            <p:nvSpPr>
              <p:cNvPr id="92" name="Retângulo 91"/>
              <p:cNvSpPr/>
              <p:nvPr/>
            </p:nvSpPr>
            <p:spPr>
              <a:xfrm>
                <a:off x="1334477" y="1884095"/>
                <a:ext cx="1810258" cy="98086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t"/>
              <a:lstStyle/>
              <a:p>
                <a:pPr algn="ctr"/>
                <a:endParaRPr lang="en-US" sz="300" dirty="0" smtClean="0"/>
              </a:p>
              <a:p>
                <a:pPr algn="ctr"/>
                <a:r>
                  <a:rPr lang="en-US" sz="1400" dirty="0" smtClean="0"/>
                  <a:t>Chewing</a:t>
                </a:r>
                <a:endParaRPr lang="en-US" sz="1400" dirty="0"/>
              </a:p>
            </p:txBody>
          </p:sp>
          <p:sp>
            <p:nvSpPr>
              <p:cNvPr id="93" name="Retângulo 92"/>
              <p:cNvSpPr/>
              <p:nvPr/>
            </p:nvSpPr>
            <p:spPr>
              <a:xfrm>
                <a:off x="1334478" y="2374528"/>
                <a:ext cx="1810258" cy="58940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t"/>
              <a:lstStyle/>
              <a:p>
                <a:r>
                  <a:rPr lang="en-US" sz="1400" dirty="0" smtClean="0"/>
                  <a:t>do / chew and swallow</a:t>
                </a:r>
                <a:endParaRPr lang="en-US" sz="1400" dirty="0"/>
              </a:p>
            </p:txBody>
          </p:sp>
        </p:grpSp>
        <p:sp>
          <p:nvSpPr>
            <p:cNvPr id="66" name="Elipse 65"/>
            <p:cNvSpPr/>
            <p:nvPr/>
          </p:nvSpPr>
          <p:spPr>
            <a:xfrm>
              <a:off x="2051720" y="2922180"/>
              <a:ext cx="288032" cy="28803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cxnSp>
          <p:nvCxnSpPr>
            <p:cNvPr id="67" name="Conector de seta reta 66"/>
            <p:cNvCxnSpPr>
              <a:stCxn id="66" idx="6"/>
            </p:cNvCxnSpPr>
            <p:nvPr/>
          </p:nvCxnSpPr>
          <p:spPr>
            <a:xfrm>
              <a:off x="2339752" y="3066196"/>
              <a:ext cx="1196516" cy="228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 name="Elipse 67"/>
            <p:cNvSpPr/>
            <p:nvPr/>
          </p:nvSpPr>
          <p:spPr>
            <a:xfrm>
              <a:off x="6706031" y="2851049"/>
              <a:ext cx="451798" cy="44732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p:sp>
          <p:nvSpPr>
            <p:cNvPr id="69" name="Elipse 68"/>
            <p:cNvSpPr/>
            <p:nvPr/>
          </p:nvSpPr>
          <p:spPr>
            <a:xfrm>
              <a:off x="6783551" y="2924848"/>
              <a:ext cx="296759" cy="29972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cxnSp>
          <p:nvCxnSpPr>
            <p:cNvPr id="70" name="Conector de seta reta 69"/>
            <p:cNvCxnSpPr>
              <a:endCxn id="68" idx="2"/>
            </p:cNvCxnSpPr>
            <p:nvPr/>
          </p:nvCxnSpPr>
          <p:spPr>
            <a:xfrm>
              <a:off x="5392142" y="3074711"/>
              <a:ext cx="1313889"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71" name="Grupo 70"/>
            <p:cNvGrpSpPr/>
            <p:nvPr/>
          </p:nvGrpSpPr>
          <p:grpSpPr>
            <a:xfrm>
              <a:off x="3563888" y="4293096"/>
              <a:ext cx="1810259" cy="1079838"/>
              <a:chOff x="1334477" y="1884095"/>
              <a:chExt cx="1810259" cy="1079838"/>
            </a:xfrm>
          </p:grpSpPr>
          <p:sp>
            <p:nvSpPr>
              <p:cNvPr id="90" name="Retângulo 89"/>
              <p:cNvSpPr/>
              <p:nvPr/>
            </p:nvSpPr>
            <p:spPr>
              <a:xfrm>
                <a:off x="1334477" y="1884095"/>
                <a:ext cx="1810258" cy="98086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t"/>
              <a:lstStyle/>
              <a:p>
                <a:pPr algn="ctr"/>
                <a:endParaRPr lang="en-US" sz="300" dirty="0" smtClean="0"/>
              </a:p>
              <a:p>
                <a:pPr algn="ctr"/>
                <a:r>
                  <a:rPr lang="en-US" sz="1400" dirty="0" smtClean="0"/>
                  <a:t>Digesting</a:t>
                </a:r>
                <a:endParaRPr lang="en-US" sz="1400" dirty="0"/>
              </a:p>
            </p:txBody>
          </p:sp>
          <p:sp>
            <p:nvSpPr>
              <p:cNvPr id="91" name="Retângulo 90"/>
              <p:cNvSpPr/>
              <p:nvPr/>
            </p:nvSpPr>
            <p:spPr>
              <a:xfrm>
                <a:off x="1334478" y="2374528"/>
                <a:ext cx="1810258" cy="58940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t"/>
              <a:lstStyle/>
              <a:p>
                <a:r>
                  <a:rPr lang="en-US" sz="1400" dirty="0" smtClean="0"/>
                  <a:t>do / convert food into energy</a:t>
                </a:r>
                <a:endParaRPr lang="en-US" sz="1400" dirty="0"/>
              </a:p>
            </p:txBody>
          </p:sp>
        </p:grpSp>
        <p:sp>
          <p:nvSpPr>
            <p:cNvPr id="72" name="Elipse 71"/>
            <p:cNvSpPr/>
            <p:nvPr/>
          </p:nvSpPr>
          <p:spPr>
            <a:xfrm>
              <a:off x="2051720" y="4689316"/>
              <a:ext cx="288032" cy="28803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cxnSp>
          <p:nvCxnSpPr>
            <p:cNvPr id="73" name="Conector de seta reta 72"/>
            <p:cNvCxnSpPr>
              <a:stCxn id="72" idx="6"/>
            </p:cNvCxnSpPr>
            <p:nvPr/>
          </p:nvCxnSpPr>
          <p:spPr>
            <a:xfrm>
              <a:off x="2339752" y="4833332"/>
              <a:ext cx="1196516" cy="228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Elipse 73"/>
            <p:cNvSpPr/>
            <p:nvPr/>
          </p:nvSpPr>
          <p:spPr>
            <a:xfrm>
              <a:off x="6706031" y="4618185"/>
              <a:ext cx="451798" cy="44732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p:sp>
          <p:nvSpPr>
            <p:cNvPr id="75" name="Elipse 74"/>
            <p:cNvSpPr/>
            <p:nvPr/>
          </p:nvSpPr>
          <p:spPr>
            <a:xfrm>
              <a:off x="6783551" y="4691984"/>
              <a:ext cx="296759" cy="29972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cxnSp>
          <p:nvCxnSpPr>
            <p:cNvPr id="76" name="Conector de seta reta 75"/>
            <p:cNvCxnSpPr>
              <a:endCxn id="74" idx="2"/>
            </p:cNvCxnSpPr>
            <p:nvPr/>
          </p:nvCxnSpPr>
          <p:spPr>
            <a:xfrm>
              <a:off x="5392142" y="4841847"/>
              <a:ext cx="1313889"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7" name="Retângulo 76"/>
            <p:cNvSpPr/>
            <p:nvPr/>
          </p:nvSpPr>
          <p:spPr>
            <a:xfrm>
              <a:off x="1464534" y="2091291"/>
              <a:ext cx="6192688" cy="36724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78" name="Conector reto 77"/>
            <p:cNvCxnSpPr>
              <a:stCxn id="77" idx="1"/>
              <a:endCxn id="77" idx="3"/>
            </p:cNvCxnSpPr>
            <p:nvPr/>
          </p:nvCxnSpPr>
          <p:spPr>
            <a:xfrm>
              <a:off x="1464534" y="3927495"/>
              <a:ext cx="6192688" cy="0"/>
            </a:xfrm>
            <a:prstGeom prst="line">
              <a:avLst/>
            </a:prstGeom>
            <a:ln>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Conector de seta reta 78"/>
            <p:cNvCxnSpPr/>
            <p:nvPr/>
          </p:nvCxnSpPr>
          <p:spPr>
            <a:xfrm>
              <a:off x="683568" y="3927495"/>
              <a:ext cx="78096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0" name="CaixaDeTexto 79"/>
            <p:cNvSpPr txBox="1"/>
            <p:nvPr/>
          </p:nvSpPr>
          <p:spPr>
            <a:xfrm>
              <a:off x="300626" y="3687887"/>
              <a:ext cx="598258" cy="338554"/>
            </a:xfrm>
            <a:prstGeom prst="rect">
              <a:avLst/>
            </a:prstGeom>
            <a:noFill/>
          </p:spPr>
          <p:txBody>
            <a:bodyPr wrap="square" rtlCol="0">
              <a:spAutoFit/>
            </a:bodyPr>
            <a:lstStyle/>
            <a:p>
              <a:r>
                <a:rPr lang="pt-BR" sz="1600" dirty="0" smtClean="0"/>
                <a:t>…</a:t>
              </a:r>
            </a:p>
          </p:txBody>
        </p:sp>
        <p:cxnSp>
          <p:nvCxnSpPr>
            <p:cNvPr id="81" name="Conector de seta reta 80"/>
            <p:cNvCxnSpPr>
              <a:stCxn id="77" idx="3"/>
            </p:cNvCxnSpPr>
            <p:nvPr/>
          </p:nvCxnSpPr>
          <p:spPr>
            <a:xfrm flipV="1">
              <a:off x="7657222" y="3927495"/>
              <a:ext cx="810495" cy="1"/>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2" name="CaixaDeTexto 81"/>
            <p:cNvSpPr txBox="1"/>
            <p:nvPr/>
          </p:nvSpPr>
          <p:spPr>
            <a:xfrm>
              <a:off x="8403033" y="3687887"/>
              <a:ext cx="598257" cy="338554"/>
            </a:xfrm>
            <a:prstGeom prst="rect">
              <a:avLst/>
            </a:prstGeom>
            <a:noFill/>
          </p:spPr>
          <p:txBody>
            <a:bodyPr wrap="square" rtlCol="0">
              <a:spAutoFit/>
            </a:bodyPr>
            <a:lstStyle/>
            <a:p>
              <a:r>
                <a:rPr lang="pt-BR" sz="1600" dirty="0" smtClean="0"/>
                <a:t>…</a:t>
              </a:r>
            </a:p>
          </p:txBody>
        </p:sp>
        <p:sp>
          <p:nvSpPr>
            <p:cNvPr id="83" name="Retângulo 82"/>
            <p:cNvSpPr/>
            <p:nvPr/>
          </p:nvSpPr>
          <p:spPr>
            <a:xfrm>
              <a:off x="1464534" y="1700808"/>
              <a:ext cx="1307266" cy="39048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Eating</a:t>
              </a:r>
              <a:endParaRPr lang="en-US" sz="1400" dirty="0"/>
            </a:p>
          </p:txBody>
        </p:sp>
        <p:cxnSp>
          <p:nvCxnSpPr>
            <p:cNvPr id="84" name="Conector de seta reta 83"/>
            <p:cNvCxnSpPr>
              <a:endCxn id="85" idx="1"/>
            </p:cNvCxnSpPr>
            <p:nvPr/>
          </p:nvCxnSpPr>
          <p:spPr>
            <a:xfrm flipV="1">
              <a:off x="5392141" y="2394082"/>
              <a:ext cx="620018" cy="314843"/>
            </a:xfrm>
            <a:prstGeom prst="straightConnector1">
              <a:avLst/>
            </a:prstGeom>
            <a:ln>
              <a:solidFill>
                <a:srgbClr val="727CA3"/>
              </a:solidFill>
              <a:tailEnd type="arrow"/>
            </a:ln>
          </p:spPr>
          <p:style>
            <a:lnRef idx="1">
              <a:schemeClr val="accent1"/>
            </a:lnRef>
            <a:fillRef idx="0">
              <a:schemeClr val="accent1"/>
            </a:fillRef>
            <a:effectRef idx="0">
              <a:schemeClr val="accent1"/>
            </a:effectRef>
            <a:fontRef idx="minor">
              <a:schemeClr val="tx1"/>
            </a:fontRef>
          </p:style>
        </p:cxnSp>
        <p:sp>
          <p:nvSpPr>
            <p:cNvPr id="85" name="CaixaDeTexto 84"/>
            <p:cNvSpPr txBox="1"/>
            <p:nvPr/>
          </p:nvSpPr>
          <p:spPr>
            <a:xfrm>
              <a:off x="6012160" y="2187406"/>
              <a:ext cx="1336780" cy="413353"/>
            </a:xfrm>
            <a:prstGeom prst="rect">
              <a:avLst/>
            </a:prstGeom>
            <a:solidFill>
              <a:schemeClr val="bg1"/>
            </a:solidFill>
          </p:spPr>
          <p:txBody>
            <a:bodyPr wrap="square" rtlCol="0">
              <a:spAutoFit/>
            </a:bodyPr>
            <a:lstStyle/>
            <a:p>
              <a:r>
                <a:rPr lang="en-US" sz="1600" dirty="0" smtClean="0">
                  <a:solidFill>
                    <a:srgbClr val="727CA3"/>
                  </a:solidFill>
                </a:rPr>
                <a:t>Substates</a:t>
              </a:r>
              <a:endParaRPr lang="en-US" sz="1600" dirty="0">
                <a:solidFill>
                  <a:srgbClr val="727CA3"/>
                </a:solidFill>
              </a:endParaRPr>
            </a:p>
          </p:txBody>
        </p:sp>
        <p:sp>
          <p:nvSpPr>
            <p:cNvPr id="86" name="CaixaDeTexto 85"/>
            <p:cNvSpPr txBox="1"/>
            <p:nvPr/>
          </p:nvSpPr>
          <p:spPr>
            <a:xfrm>
              <a:off x="-130123" y="4123819"/>
              <a:ext cx="1580662" cy="1014596"/>
            </a:xfrm>
            <a:prstGeom prst="rect">
              <a:avLst/>
            </a:prstGeom>
            <a:solidFill>
              <a:schemeClr val="bg1"/>
            </a:solidFill>
          </p:spPr>
          <p:txBody>
            <a:bodyPr wrap="square" rtlCol="0">
              <a:spAutoFit/>
            </a:bodyPr>
            <a:lstStyle/>
            <a:p>
              <a:pPr algn="ctr"/>
              <a:r>
                <a:rPr lang="en-US" sz="1600" dirty="0" smtClean="0">
                  <a:solidFill>
                    <a:srgbClr val="727CA3"/>
                  </a:solidFill>
                </a:rPr>
                <a:t>Regions (divided by a dashed line)</a:t>
              </a:r>
              <a:endParaRPr lang="en-US" sz="1600" dirty="0">
                <a:solidFill>
                  <a:srgbClr val="727CA3"/>
                </a:solidFill>
              </a:endParaRPr>
            </a:p>
          </p:txBody>
        </p:sp>
        <p:cxnSp>
          <p:nvCxnSpPr>
            <p:cNvPr id="87" name="Conector de seta reta 86"/>
            <p:cNvCxnSpPr/>
            <p:nvPr/>
          </p:nvCxnSpPr>
          <p:spPr>
            <a:xfrm flipV="1">
              <a:off x="5374146" y="2525960"/>
              <a:ext cx="782030" cy="1943255"/>
            </a:xfrm>
            <a:prstGeom prst="straightConnector1">
              <a:avLst/>
            </a:prstGeom>
            <a:ln>
              <a:solidFill>
                <a:srgbClr val="727CA3"/>
              </a:solidFill>
              <a:tailEnd type="arrow"/>
            </a:ln>
          </p:spPr>
          <p:style>
            <a:lnRef idx="1">
              <a:schemeClr val="accent1"/>
            </a:lnRef>
            <a:fillRef idx="0">
              <a:schemeClr val="accent1"/>
            </a:fillRef>
            <a:effectRef idx="0">
              <a:schemeClr val="accent1"/>
            </a:effectRef>
            <a:fontRef idx="minor">
              <a:schemeClr val="tx1"/>
            </a:fontRef>
          </p:style>
        </p:cxnSp>
        <p:cxnSp>
          <p:nvCxnSpPr>
            <p:cNvPr id="88" name="Conector de seta reta 87"/>
            <p:cNvCxnSpPr/>
            <p:nvPr/>
          </p:nvCxnSpPr>
          <p:spPr>
            <a:xfrm flipV="1">
              <a:off x="963351" y="3497588"/>
              <a:ext cx="501183" cy="626231"/>
            </a:xfrm>
            <a:prstGeom prst="straightConnector1">
              <a:avLst/>
            </a:prstGeom>
            <a:ln>
              <a:solidFill>
                <a:srgbClr val="727CA3"/>
              </a:solidFill>
              <a:tailEnd type="arrow"/>
            </a:ln>
          </p:spPr>
          <p:style>
            <a:lnRef idx="1">
              <a:schemeClr val="accent1"/>
            </a:lnRef>
            <a:fillRef idx="0">
              <a:schemeClr val="accent1"/>
            </a:fillRef>
            <a:effectRef idx="0">
              <a:schemeClr val="accent1"/>
            </a:effectRef>
            <a:fontRef idx="minor">
              <a:schemeClr val="tx1"/>
            </a:fontRef>
          </p:style>
        </p:cxnSp>
        <p:cxnSp>
          <p:nvCxnSpPr>
            <p:cNvPr id="89" name="Conector de seta reta 88"/>
            <p:cNvCxnSpPr/>
            <p:nvPr/>
          </p:nvCxnSpPr>
          <p:spPr>
            <a:xfrm>
              <a:off x="1115616" y="4400220"/>
              <a:ext cx="334923" cy="180908"/>
            </a:xfrm>
            <a:prstGeom prst="straightConnector1">
              <a:avLst/>
            </a:prstGeom>
            <a:ln>
              <a:solidFill>
                <a:srgbClr val="727CA3"/>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055189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smtClean="0"/>
              <a:t>Another diagram symbols – </a:t>
            </a:r>
            <a:r>
              <a:rPr lang="en-US" b="1" dirty="0" smtClean="0"/>
              <a:t>Choice </a:t>
            </a:r>
            <a:r>
              <a:rPr lang="en-US" b="1" dirty="0"/>
              <a:t>P</a:t>
            </a:r>
            <a:r>
              <a:rPr lang="en-US" b="1" dirty="0" smtClean="0"/>
              <a:t>seudostates</a:t>
            </a:r>
            <a:endParaRPr lang="en-US" b="1" dirty="0"/>
          </a:p>
        </p:txBody>
      </p:sp>
      <p:sp>
        <p:nvSpPr>
          <p:cNvPr id="33" name="Espaço Reservado para Conteúdo 2"/>
          <p:cNvSpPr>
            <a:spLocks noGrp="1"/>
          </p:cNvSpPr>
          <p:nvPr>
            <p:ph sz="quarter" idx="1"/>
          </p:nvPr>
        </p:nvSpPr>
        <p:spPr>
          <a:xfrm>
            <a:off x="457200" y="1219200"/>
            <a:ext cx="8229600" cy="1057672"/>
          </a:xfrm>
        </p:spPr>
        <p:txBody>
          <a:bodyPr>
            <a:normAutofit/>
          </a:bodyPr>
          <a:lstStyle/>
          <a:p>
            <a:r>
              <a:rPr lang="en-US" dirty="0" smtClean="0"/>
              <a:t>The choice pseudostate is used when a </a:t>
            </a:r>
            <a:r>
              <a:rPr lang="en-US" dirty="0"/>
              <a:t>B</a:t>
            </a:r>
            <a:r>
              <a:rPr lang="en-US" dirty="0" smtClean="0"/>
              <a:t>oolean condition determines the transition that will be followed.</a:t>
            </a:r>
          </a:p>
        </p:txBody>
      </p:sp>
      <p:sp>
        <p:nvSpPr>
          <p:cNvPr id="25" name="Losango 24"/>
          <p:cNvSpPr/>
          <p:nvPr/>
        </p:nvSpPr>
        <p:spPr>
          <a:xfrm>
            <a:off x="4139952" y="3970251"/>
            <a:ext cx="612068" cy="612068"/>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solidFill>
                <a:schemeClr val="tx1"/>
              </a:solidFill>
            </a:endParaRPr>
          </a:p>
        </p:txBody>
      </p:sp>
      <p:grpSp>
        <p:nvGrpSpPr>
          <p:cNvPr id="26" name="Grupo 25"/>
          <p:cNvGrpSpPr/>
          <p:nvPr/>
        </p:nvGrpSpPr>
        <p:grpSpPr>
          <a:xfrm>
            <a:off x="611560" y="3806960"/>
            <a:ext cx="1656184" cy="980866"/>
            <a:chOff x="1334477" y="1884095"/>
            <a:chExt cx="1810259" cy="1079838"/>
          </a:xfrm>
        </p:grpSpPr>
        <p:sp>
          <p:nvSpPr>
            <p:cNvPr id="27" name="Retângulo 26"/>
            <p:cNvSpPr/>
            <p:nvPr/>
          </p:nvSpPr>
          <p:spPr>
            <a:xfrm>
              <a:off x="1334477" y="1884095"/>
              <a:ext cx="1810258" cy="98086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t"/>
            <a:lstStyle/>
            <a:p>
              <a:pPr algn="ctr"/>
              <a:endParaRPr lang="en-US" sz="400" dirty="0" smtClean="0"/>
            </a:p>
            <a:p>
              <a:pPr algn="ctr"/>
              <a:r>
                <a:rPr lang="en-US" sz="1400" dirty="0" smtClean="0"/>
                <a:t>Thirsty</a:t>
              </a:r>
              <a:endParaRPr lang="en-US" sz="1400" dirty="0"/>
            </a:p>
          </p:txBody>
        </p:sp>
        <p:sp>
          <p:nvSpPr>
            <p:cNvPr id="29" name="Retângulo 28"/>
            <p:cNvSpPr/>
            <p:nvPr/>
          </p:nvSpPr>
          <p:spPr>
            <a:xfrm>
              <a:off x="1334478" y="2374528"/>
              <a:ext cx="1810258" cy="58940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t"/>
            <a:lstStyle/>
            <a:p>
              <a:r>
                <a:rPr lang="en-US" sz="1400" dirty="0" smtClean="0"/>
                <a:t>do / drink the water</a:t>
              </a:r>
              <a:endParaRPr lang="en-US" sz="1400" dirty="0"/>
            </a:p>
          </p:txBody>
        </p:sp>
      </p:grpSp>
      <p:sp>
        <p:nvSpPr>
          <p:cNvPr id="30" name="Retângulo 29"/>
          <p:cNvSpPr/>
          <p:nvPr/>
        </p:nvSpPr>
        <p:spPr>
          <a:xfrm>
            <a:off x="7269518" y="3887828"/>
            <a:ext cx="1212877" cy="77752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Not thirsty</a:t>
            </a:r>
            <a:endParaRPr lang="en-US" sz="1400" dirty="0"/>
          </a:p>
        </p:txBody>
      </p:sp>
      <p:cxnSp>
        <p:nvCxnSpPr>
          <p:cNvPr id="31" name="Conector de seta reta 30"/>
          <p:cNvCxnSpPr>
            <a:stCxn id="25" idx="3"/>
            <a:endCxn id="30" idx="1"/>
          </p:cNvCxnSpPr>
          <p:nvPr/>
        </p:nvCxnSpPr>
        <p:spPr>
          <a:xfrm>
            <a:off x="4752020" y="4276285"/>
            <a:ext cx="2517498" cy="306"/>
          </a:xfrm>
          <a:prstGeom prst="straightConnector1">
            <a:avLst/>
          </a:prstGeom>
          <a:ln>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32" name="Conector de seta reta 31"/>
          <p:cNvCxnSpPr>
            <a:endCxn id="25" idx="1"/>
          </p:cNvCxnSpPr>
          <p:nvPr/>
        </p:nvCxnSpPr>
        <p:spPr>
          <a:xfrm>
            <a:off x="2267743" y="4276285"/>
            <a:ext cx="1872209" cy="0"/>
          </a:xfrm>
          <a:prstGeom prst="straightConnector1">
            <a:avLst/>
          </a:prstGeom>
          <a:ln>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37" name="Conector angulado 36"/>
          <p:cNvCxnSpPr>
            <a:stCxn id="25" idx="0"/>
            <a:endCxn id="27" idx="0"/>
          </p:cNvCxnSpPr>
          <p:nvPr/>
        </p:nvCxnSpPr>
        <p:spPr>
          <a:xfrm rot="16200000" flipV="1">
            <a:off x="2861174" y="2385439"/>
            <a:ext cx="163291" cy="3006334"/>
          </a:xfrm>
          <a:prstGeom prst="bentConnector3">
            <a:avLst>
              <a:gd name="adj1" fmla="val 239995"/>
            </a:avLst>
          </a:prstGeom>
          <a:ln>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38" name="CaixaDeTexto 37"/>
          <p:cNvSpPr txBox="1"/>
          <p:nvPr/>
        </p:nvSpPr>
        <p:spPr>
          <a:xfrm>
            <a:off x="1331640" y="3266759"/>
            <a:ext cx="3888432" cy="307777"/>
          </a:xfrm>
          <a:prstGeom prst="rect">
            <a:avLst/>
          </a:prstGeom>
          <a:noFill/>
        </p:spPr>
        <p:txBody>
          <a:bodyPr wrap="square" rtlCol="0">
            <a:spAutoFit/>
          </a:bodyPr>
          <a:lstStyle/>
          <a:p>
            <a:r>
              <a:rPr lang="en-US" sz="1400" dirty="0" smtClean="0"/>
              <a:t>[</a:t>
            </a:r>
            <a:r>
              <a:rPr lang="en-US" sz="1400" dirty="0" err="1" smtClean="0"/>
              <a:t>bodyWater</a:t>
            </a:r>
            <a:r>
              <a:rPr lang="en-US" sz="1400" dirty="0" smtClean="0"/>
              <a:t> &lt; 100%] / ask for more water</a:t>
            </a:r>
            <a:endParaRPr lang="en-US" sz="1400" dirty="0"/>
          </a:p>
        </p:txBody>
      </p:sp>
      <p:sp>
        <p:nvSpPr>
          <p:cNvPr id="39" name="Elipse 38"/>
          <p:cNvSpPr/>
          <p:nvPr/>
        </p:nvSpPr>
        <p:spPr>
          <a:xfrm>
            <a:off x="7650056" y="5548686"/>
            <a:ext cx="451798" cy="44732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p:sp>
        <p:nvSpPr>
          <p:cNvPr id="40" name="Elipse 39"/>
          <p:cNvSpPr/>
          <p:nvPr/>
        </p:nvSpPr>
        <p:spPr>
          <a:xfrm>
            <a:off x="7727576" y="5622485"/>
            <a:ext cx="296759" cy="29972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cxnSp>
        <p:nvCxnSpPr>
          <p:cNvPr id="42" name="Conector de seta reta 41"/>
          <p:cNvCxnSpPr>
            <a:stCxn id="30" idx="2"/>
            <a:endCxn id="39" idx="0"/>
          </p:cNvCxnSpPr>
          <p:nvPr/>
        </p:nvCxnSpPr>
        <p:spPr>
          <a:xfrm flipH="1">
            <a:off x="7875955" y="4665354"/>
            <a:ext cx="2" cy="883332"/>
          </a:xfrm>
          <a:prstGeom prst="straightConnector1">
            <a:avLst/>
          </a:prstGeom>
          <a:ln>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43" name="Elipse 42"/>
          <p:cNvSpPr/>
          <p:nvPr/>
        </p:nvSpPr>
        <p:spPr>
          <a:xfrm>
            <a:off x="1301197" y="5641232"/>
            <a:ext cx="288032" cy="28803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cxnSp>
        <p:nvCxnSpPr>
          <p:cNvPr id="44" name="Conector de seta reta 43"/>
          <p:cNvCxnSpPr>
            <a:stCxn id="43" idx="0"/>
            <a:endCxn id="29" idx="2"/>
          </p:cNvCxnSpPr>
          <p:nvPr/>
        </p:nvCxnSpPr>
        <p:spPr>
          <a:xfrm flipH="1" flipV="1">
            <a:off x="1439653" y="4787826"/>
            <a:ext cx="5560" cy="85340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CaixaDeTexto 44"/>
          <p:cNvSpPr txBox="1"/>
          <p:nvPr/>
        </p:nvSpPr>
        <p:spPr>
          <a:xfrm>
            <a:off x="4644008" y="3971464"/>
            <a:ext cx="1944216" cy="307777"/>
          </a:xfrm>
          <a:prstGeom prst="rect">
            <a:avLst/>
          </a:prstGeom>
          <a:noFill/>
        </p:spPr>
        <p:txBody>
          <a:bodyPr wrap="square" rtlCol="0">
            <a:spAutoFit/>
          </a:bodyPr>
          <a:lstStyle/>
          <a:p>
            <a:pPr algn="ctr"/>
            <a:r>
              <a:rPr lang="en-US" sz="1400" dirty="0" smtClean="0"/>
              <a:t>[</a:t>
            </a:r>
            <a:r>
              <a:rPr lang="en-US" sz="1400" dirty="0" err="1" smtClean="0"/>
              <a:t>bodyWater</a:t>
            </a:r>
            <a:r>
              <a:rPr lang="en-US" sz="1400" dirty="0" smtClean="0"/>
              <a:t> = 100%]</a:t>
            </a:r>
            <a:endParaRPr lang="en-US" sz="1400" dirty="0"/>
          </a:p>
        </p:txBody>
      </p:sp>
      <p:sp>
        <p:nvSpPr>
          <p:cNvPr id="46" name="Retângulo 45"/>
          <p:cNvSpPr/>
          <p:nvPr/>
        </p:nvSpPr>
        <p:spPr>
          <a:xfrm>
            <a:off x="454465" y="2708920"/>
            <a:ext cx="8221991" cy="34563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chemeClr val="tx1"/>
                </a:solidFill>
              </a:rPr>
              <a:t>Human</a:t>
            </a:r>
            <a:endParaRPr lang="en-US" dirty="0">
              <a:solidFill>
                <a:schemeClr val="tx1"/>
              </a:solidFill>
            </a:endParaRPr>
          </a:p>
        </p:txBody>
      </p:sp>
      <p:cxnSp>
        <p:nvCxnSpPr>
          <p:cNvPr id="47" name="Conector de seta reta 46"/>
          <p:cNvCxnSpPr/>
          <p:nvPr/>
        </p:nvCxnSpPr>
        <p:spPr>
          <a:xfrm flipV="1">
            <a:off x="3021514" y="3030277"/>
            <a:ext cx="2185675" cy="257870"/>
          </a:xfrm>
          <a:prstGeom prst="straightConnector1">
            <a:avLst/>
          </a:prstGeom>
          <a:ln>
            <a:solidFill>
              <a:srgbClr val="727CA3"/>
            </a:solidFill>
            <a:tailEnd type="arrow"/>
          </a:ln>
        </p:spPr>
        <p:style>
          <a:lnRef idx="1">
            <a:schemeClr val="accent1"/>
          </a:lnRef>
          <a:fillRef idx="0">
            <a:schemeClr val="accent1"/>
          </a:fillRef>
          <a:effectRef idx="0">
            <a:schemeClr val="accent1"/>
          </a:effectRef>
          <a:fontRef idx="minor">
            <a:schemeClr val="tx1"/>
          </a:fontRef>
        </p:style>
      </p:cxnSp>
      <p:sp>
        <p:nvSpPr>
          <p:cNvPr id="48" name="CaixaDeTexto 47"/>
          <p:cNvSpPr txBox="1"/>
          <p:nvPr/>
        </p:nvSpPr>
        <p:spPr>
          <a:xfrm>
            <a:off x="5193334" y="2924944"/>
            <a:ext cx="1106858" cy="338554"/>
          </a:xfrm>
          <a:prstGeom prst="rect">
            <a:avLst/>
          </a:prstGeom>
          <a:solidFill>
            <a:schemeClr val="bg1"/>
          </a:solidFill>
        </p:spPr>
        <p:txBody>
          <a:bodyPr wrap="square" rtlCol="0">
            <a:spAutoFit/>
          </a:bodyPr>
          <a:lstStyle/>
          <a:p>
            <a:r>
              <a:rPr lang="en-US" sz="1600" dirty="0" smtClean="0">
                <a:solidFill>
                  <a:srgbClr val="727CA3"/>
                </a:solidFill>
              </a:rPr>
              <a:t>Condition</a:t>
            </a:r>
            <a:endParaRPr lang="en-US" sz="1600" dirty="0">
              <a:solidFill>
                <a:srgbClr val="727CA3"/>
              </a:solidFill>
            </a:endParaRPr>
          </a:p>
        </p:txBody>
      </p:sp>
      <p:cxnSp>
        <p:nvCxnSpPr>
          <p:cNvPr id="50" name="Conector de seta reta 49"/>
          <p:cNvCxnSpPr/>
          <p:nvPr/>
        </p:nvCxnSpPr>
        <p:spPr>
          <a:xfrm flipV="1">
            <a:off x="5222419" y="3284984"/>
            <a:ext cx="189287" cy="713155"/>
          </a:xfrm>
          <a:prstGeom prst="straightConnector1">
            <a:avLst/>
          </a:prstGeom>
          <a:ln>
            <a:solidFill>
              <a:srgbClr val="727CA3"/>
            </a:solidFill>
            <a:tailEnd type="arrow"/>
          </a:ln>
        </p:spPr>
        <p:style>
          <a:lnRef idx="1">
            <a:schemeClr val="accent1"/>
          </a:lnRef>
          <a:fillRef idx="0">
            <a:schemeClr val="accent1"/>
          </a:fillRef>
          <a:effectRef idx="0">
            <a:schemeClr val="accent1"/>
          </a:effectRef>
          <a:fontRef idx="minor">
            <a:schemeClr val="tx1"/>
          </a:fontRef>
        </p:style>
      </p:cxnSp>
      <p:sp>
        <p:nvSpPr>
          <p:cNvPr id="51" name="CaixaDeTexto 50"/>
          <p:cNvSpPr txBox="1"/>
          <p:nvPr/>
        </p:nvSpPr>
        <p:spPr>
          <a:xfrm>
            <a:off x="3710251" y="5580529"/>
            <a:ext cx="1296144" cy="584775"/>
          </a:xfrm>
          <a:prstGeom prst="rect">
            <a:avLst/>
          </a:prstGeom>
          <a:solidFill>
            <a:schemeClr val="bg1"/>
          </a:solidFill>
        </p:spPr>
        <p:txBody>
          <a:bodyPr wrap="square" rtlCol="0">
            <a:spAutoFit/>
          </a:bodyPr>
          <a:lstStyle/>
          <a:p>
            <a:pPr algn="ctr"/>
            <a:r>
              <a:rPr lang="en-US" sz="1600" dirty="0" smtClean="0">
                <a:solidFill>
                  <a:srgbClr val="727CA3"/>
                </a:solidFill>
              </a:rPr>
              <a:t>Choice Pseudostate</a:t>
            </a:r>
            <a:endParaRPr lang="en-US" sz="1600" dirty="0">
              <a:solidFill>
                <a:srgbClr val="727CA3"/>
              </a:solidFill>
            </a:endParaRPr>
          </a:p>
        </p:txBody>
      </p:sp>
      <p:cxnSp>
        <p:nvCxnSpPr>
          <p:cNvPr id="52" name="Conector de seta reta 51"/>
          <p:cNvCxnSpPr>
            <a:endCxn id="51" idx="0"/>
          </p:cNvCxnSpPr>
          <p:nvPr/>
        </p:nvCxnSpPr>
        <p:spPr>
          <a:xfrm flipH="1">
            <a:off x="4358323" y="4722716"/>
            <a:ext cx="60338" cy="857813"/>
          </a:xfrm>
          <a:prstGeom prst="straightConnector1">
            <a:avLst/>
          </a:prstGeom>
          <a:ln>
            <a:solidFill>
              <a:srgbClr val="727CA3"/>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32577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smtClean="0"/>
              <a:t>Another diagram symbols – </a:t>
            </a:r>
            <a:r>
              <a:rPr lang="en-US" b="1" dirty="0" smtClean="0"/>
              <a:t>Diagramming Signals</a:t>
            </a:r>
            <a:endParaRPr lang="en-US" b="1" dirty="0"/>
          </a:p>
        </p:txBody>
      </p:sp>
      <p:sp>
        <p:nvSpPr>
          <p:cNvPr id="3" name="Pentágono 2"/>
          <p:cNvSpPr/>
          <p:nvPr/>
        </p:nvSpPr>
        <p:spPr>
          <a:xfrm>
            <a:off x="5796136" y="3991904"/>
            <a:ext cx="1080120" cy="566398"/>
          </a:xfrm>
          <a:prstGeom prst="homePlate">
            <a:avLst>
              <a:gd name="adj" fmla="val 34883"/>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rPr>
              <a:t>Say “Thanks”</a:t>
            </a:r>
            <a:endParaRPr lang="en-US" sz="1400">
              <a:solidFill>
                <a:schemeClr val="tx1"/>
              </a:solidFill>
            </a:endParaRPr>
          </a:p>
        </p:txBody>
      </p:sp>
      <p:sp>
        <p:nvSpPr>
          <p:cNvPr id="46" name="Forma livre 45"/>
          <p:cNvSpPr/>
          <p:nvPr/>
        </p:nvSpPr>
        <p:spPr>
          <a:xfrm>
            <a:off x="2735796" y="4005527"/>
            <a:ext cx="1080120" cy="566398"/>
          </a:xfrm>
          <a:custGeom>
            <a:avLst/>
            <a:gdLst>
              <a:gd name="connsiteX0" fmla="*/ 2114550 w 2114550"/>
              <a:gd name="connsiteY0" fmla="*/ 0 h 792956"/>
              <a:gd name="connsiteX1" fmla="*/ 0 w 2114550"/>
              <a:gd name="connsiteY1" fmla="*/ 0 h 792956"/>
              <a:gd name="connsiteX2" fmla="*/ 402431 w 2114550"/>
              <a:gd name="connsiteY2" fmla="*/ 402431 h 792956"/>
              <a:gd name="connsiteX3" fmla="*/ 11906 w 2114550"/>
              <a:gd name="connsiteY3" fmla="*/ 792956 h 792956"/>
              <a:gd name="connsiteX4" fmla="*/ 2114550 w 2114550"/>
              <a:gd name="connsiteY4" fmla="*/ 792956 h 792956"/>
              <a:gd name="connsiteX5" fmla="*/ 2114550 w 2114550"/>
              <a:gd name="connsiteY5" fmla="*/ 0 h 792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4550" h="792956">
                <a:moveTo>
                  <a:pt x="2114550" y="0"/>
                </a:moveTo>
                <a:lnTo>
                  <a:pt x="0" y="0"/>
                </a:lnTo>
                <a:lnTo>
                  <a:pt x="402431" y="402431"/>
                </a:lnTo>
                <a:lnTo>
                  <a:pt x="11906" y="792956"/>
                </a:lnTo>
                <a:lnTo>
                  <a:pt x="2114550" y="792956"/>
                </a:lnTo>
                <a:lnTo>
                  <a:pt x="211455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schemeClr val="tx1"/>
                </a:solidFill>
              </a:rPr>
              <a:t>Water received</a:t>
            </a:r>
            <a:endParaRPr lang="en-US" sz="1400" dirty="0">
              <a:solidFill>
                <a:schemeClr val="tx1"/>
              </a:solidFill>
            </a:endParaRPr>
          </a:p>
        </p:txBody>
      </p:sp>
      <p:sp>
        <p:nvSpPr>
          <p:cNvPr id="52" name="Espaço Reservado para Conteúdo 2"/>
          <p:cNvSpPr>
            <a:spLocks noGrp="1"/>
          </p:cNvSpPr>
          <p:nvPr>
            <p:ph sz="quarter" idx="1"/>
          </p:nvPr>
        </p:nvSpPr>
        <p:spPr>
          <a:xfrm>
            <a:off x="457200" y="1219200"/>
            <a:ext cx="8229600" cy="913656"/>
          </a:xfrm>
        </p:spPr>
        <p:txBody>
          <a:bodyPr>
            <a:normAutofit fontScale="92500"/>
          </a:bodyPr>
          <a:lstStyle/>
          <a:p>
            <a:r>
              <a:rPr lang="en-US" dirty="0" smtClean="0"/>
              <a:t>The Receive Signal triggers when a certain signal is entered.</a:t>
            </a:r>
          </a:p>
          <a:p>
            <a:r>
              <a:rPr lang="en-US" dirty="0" smtClean="0"/>
              <a:t>The Send Signal triggers sending a signal.</a:t>
            </a:r>
            <a:endParaRPr lang="en-US" dirty="0"/>
          </a:p>
        </p:txBody>
      </p:sp>
      <p:sp>
        <p:nvSpPr>
          <p:cNvPr id="53" name="Losango 52"/>
          <p:cNvSpPr/>
          <p:nvPr/>
        </p:nvSpPr>
        <p:spPr>
          <a:xfrm>
            <a:off x="4139952" y="3970251"/>
            <a:ext cx="612068" cy="612068"/>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solidFill>
                <a:schemeClr val="tx1"/>
              </a:solidFill>
            </a:endParaRPr>
          </a:p>
        </p:txBody>
      </p:sp>
      <p:grpSp>
        <p:nvGrpSpPr>
          <p:cNvPr id="55" name="Grupo 54"/>
          <p:cNvGrpSpPr/>
          <p:nvPr/>
        </p:nvGrpSpPr>
        <p:grpSpPr>
          <a:xfrm>
            <a:off x="611560" y="3806960"/>
            <a:ext cx="1656184" cy="980866"/>
            <a:chOff x="1334477" y="1884095"/>
            <a:chExt cx="1810259" cy="1079838"/>
          </a:xfrm>
        </p:grpSpPr>
        <p:sp>
          <p:nvSpPr>
            <p:cNvPr id="56" name="Retângulo 55"/>
            <p:cNvSpPr/>
            <p:nvPr/>
          </p:nvSpPr>
          <p:spPr>
            <a:xfrm>
              <a:off x="1334477" y="1884095"/>
              <a:ext cx="1810258" cy="98086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t"/>
            <a:lstStyle/>
            <a:p>
              <a:pPr algn="ctr"/>
              <a:endParaRPr lang="en-US" sz="400" dirty="0" smtClean="0"/>
            </a:p>
            <a:p>
              <a:pPr algn="ctr"/>
              <a:r>
                <a:rPr lang="en-US" sz="1400" dirty="0" smtClean="0"/>
                <a:t>Thirsty</a:t>
              </a:r>
              <a:endParaRPr lang="en-US" sz="1400" dirty="0"/>
            </a:p>
          </p:txBody>
        </p:sp>
        <p:sp>
          <p:nvSpPr>
            <p:cNvPr id="57" name="Retângulo 56"/>
            <p:cNvSpPr/>
            <p:nvPr/>
          </p:nvSpPr>
          <p:spPr>
            <a:xfrm>
              <a:off x="1334478" y="2374528"/>
              <a:ext cx="1810258" cy="58940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t"/>
            <a:lstStyle/>
            <a:p>
              <a:r>
                <a:rPr lang="en-US" sz="1400" dirty="0" smtClean="0"/>
                <a:t>do / drink the water</a:t>
              </a:r>
              <a:endParaRPr lang="en-US" sz="1400" dirty="0"/>
            </a:p>
          </p:txBody>
        </p:sp>
      </p:grpSp>
      <p:sp>
        <p:nvSpPr>
          <p:cNvPr id="58" name="Retângulo 57"/>
          <p:cNvSpPr/>
          <p:nvPr/>
        </p:nvSpPr>
        <p:spPr>
          <a:xfrm>
            <a:off x="7269518" y="3887828"/>
            <a:ext cx="1212877" cy="77752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Not thirsty</a:t>
            </a:r>
            <a:endParaRPr lang="en-US" sz="1400" dirty="0"/>
          </a:p>
        </p:txBody>
      </p:sp>
      <p:cxnSp>
        <p:nvCxnSpPr>
          <p:cNvPr id="59" name="Conector de seta reta 58"/>
          <p:cNvCxnSpPr>
            <a:stCxn id="53" idx="3"/>
          </p:cNvCxnSpPr>
          <p:nvPr/>
        </p:nvCxnSpPr>
        <p:spPr>
          <a:xfrm>
            <a:off x="4752020" y="4276285"/>
            <a:ext cx="1008111" cy="0"/>
          </a:xfrm>
          <a:prstGeom prst="straightConnector1">
            <a:avLst/>
          </a:prstGeom>
          <a:ln>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60" name="Conector de seta reta 59"/>
          <p:cNvCxnSpPr/>
          <p:nvPr/>
        </p:nvCxnSpPr>
        <p:spPr>
          <a:xfrm>
            <a:off x="2267744" y="4279241"/>
            <a:ext cx="468052" cy="0"/>
          </a:xfrm>
          <a:prstGeom prst="straightConnector1">
            <a:avLst/>
          </a:prstGeom>
          <a:ln>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61" name="Conector angulado 60"/>
          <p:cNvCxnSpPr>
            <a:stCxn id="53" idx="0"/>
            <a:endCxn id="56" idx="0"/>
          </p:cNvCxnSpPr>
          <p:nvPr/>
        </p:nvCxnSpPr>
        <p:spPr>
          <a:xfrm rot="16200000" flipV="1">
            <a:off x="2861174" y="2385439"/>
            <a:ext cx="163291" cy="3006334"/>
          </a:xfrm>
          <a:prstGeom prst="bentConnector3">
            <a:avLst>
              <a:gd name="adj1" fmla="val 239995"/>
            </a:avLst>
          </a:prstGeom>
          <a:ln>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62" name="CaixaDeTexto 61"/>
          <p:cNvSpPr txBox="1"/>
          <p:nvPr/>
        </p:nvSpPr>
        <p:spPr>
          <a:xfrm>
            <a:off x="1331640" y="3266759"/>
            <a:ext cx="3888432" cy="307777"/>
          </a:xfrm>
          <a:prstGeom prst="rect">
            <a:avLst/>
          </a:prstGeom>
          <a:noFill/>
        </p:spPr>
        <p:txBody>
          <a:bodyPr wrap="square" rtlCol="0">
            <a:spAutoFit/>
          </a:bodyPr>
          <a:lstStyle/>
          <a:p>
            <a:r>
              <a:rPr lang="en-US" sz="1400" dirty="0" smtClean="0"/>
              <a:t>[</a:t>
            </a:r>
            <a:r>
              <a:rPr lang="en-US" sz="1400" dirty="0" err="1" smtClean="0"/>
              <a:t>bodyWater</a:t>
            </a:r>
            <a:r>
              <a:rPr lang="en-US" sz="1400" dirty="0" smtClean="0"/>
              <a:t> &lt; 100%] / ask for more water</a:t>
            </a:r>
            <a:endParaRPr lang="en-US" sz="1400" dirty="0"/>
          </a:p>
        </p:txBody>
      </p:sp>
      <p:sp>
        <p:nvSpPr>
          <p:cNvPr id="63" name="Elipse 62"/>
          <p:cNvSpPr/>
          <p:nvPr/>
        </p:nvSpPr>
        <p:spPr>
          <a:xfrm>
            <a:off x="7650056" y="5548686"/>
            <a:ext cx="451798" cy="44732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p:sp>
        <p:nvSpPr>
          <p:cNvPr id="64" name="Elipse 63"/>
          <p:cNvSpPr/>
          <p:nvPr/>
        </p:nvSpPr>
        <p:spPr>
          <a:xfrm>
            <a:off x="7727576" y="5622485"/>
            <a:ext cx="296759" cy="29972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cxnSp>
        <p:nvCxnSpPr>
          <p:cNvPr id="65" name="Conector de seta reta 64"/>
          <p:cNvCxnSpPr>
            <a:stCxn id="58" idx="2"/>
            <a:endCxn id="63" idx="0"/>
          </p:cNvCxnSpPr>
          <p:nvPr/>
        </p:nvCxnSpPr>
        <p:spPr>
          <a:xfrm flipH="1">
            <a:off x="7875955" y="4665354"/>
            <a:ext cx="2" cy="883332"/>
          </a:xfrm>
          <a:prstGeom prst="straightConnector1">
            <a:avLst/>
          </a:prstGeom>
          <a:ln>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66" name="Elipse 65"/>
          <p:cNvSpPr/>
          <p:nvPr/>
        </p:nvSpPr>
        <p:spPr>
          <a:xfrm>
            <a:off x="1301197" y="5641232"/>
            <a:ext cx="288032" cy="28803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cxnSp>
        <p:nvCxnSpPr>
          <p:cNvPr id="67" name="Conector de seta reta 66"/>
          <p:cNvCxnSpPr>
            <a:stCxn id="66" idx="0"/>
            <a:endCxn id="57" idx="2"/>
          </p:cNvCxnSpPr>
          <p:nvPr/>
        </p:nvCxnSpPr>
        <p:spPr>
          <a:xfrm flipH="1" flipV="1">
            <a:off x="1439653" y="4787826"/>
            <a:ext cx="5560" cy="85340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 name="CaixaDeTexto 67"/>
          <p:cNvSpPr txBox="1"/>
          <p:nvPr/>
        </p:nvSpPr>
        <p:spPr>
          <a:xfrm>
            <a:off x="4644008" y="3785890"/>
            <a:ext cx="1080119" cy="523220"/>
          </a:xfrm>
          <a:prstGeom prst="rect">
            <a:avLst/>
          </a:prstGeom>
          <a:noFill/>
        </p:spPr>
        <p:txBody>
          <a:bodyPr wrap="square" rtlCol="0">
            <a:spAutoFit/>
          </a:bodyPr>
          <a:lstStyle/>
          <a:p>
            <a:pPr algn="ctr"/>
            <a:r>
              <a:rPr lang="en-US" sz="1400" dirty="0" smtClean="0"/>
              <a:t>[</a:t>
            </a:r>
            <a:r>
              <a:rPr lang="en-US" sz="1400" dirty="0" err="1" smtClean="0"/>
              <a:t>bodyWater</a:t>
            </a:r>
            <a:r>
              <a:rPr lang="en-US" sz="1400" dirty="0" smtClean="0"/>
              <a:t> = 100%]</a:t>
            </a:r>
            <a:endParaRPr lang="en-US" sz="1400" dirty="0"/>
          </a:p>
        </p:txBody>
      </p:sp>
      <p:sp>
        <p:nvSpPr>
          <p:cNvPr id="69" name="Retângulo 68"/>
          <p:cNvSpPr/>
          <p:nvPr/>
        </p:nvSpPr>
        <p:spPr>
          <a:xfrm>
            <a:off x="454465" y="2708920"/>
            <a:ext cx="8221991" cy="34563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chemeClr val="tx1"/>
                </a:solidFill>
              </a:rPr>
              <a:t>Human</a:t>
            </a:r>
            <a:endParaRPr lang="en-US" dirty="0">
              <a:solidFill>
                <a:schemeClr val="tx1"/>
              </a:solidFill>
            </a:endParaRPr>
          </a:p>
        </p:txBody>
      </p:sp>
      <p:cxnSp>
        <p:nvCxnSpPr>
          <p:cNvPr id="84" name="Conector de seta reta 83"/>
          <p:cNvCxnSpPr>
            <a:endCxn id="53" idx="1"/>
          </p:cNvCxnSpPr>
          <p:nvPr/>
        </p:nvCxnSpPr>
        <p:spPr>
          <a:xfrm>
            <a:off x="3815916" y="4276285"/>
            <a:ext cx="324036" cy="0"/>
          </a:xfrm>
          <a:prstGeom prst="straightConnector1">
            <a:avLst/>
          </a:prstGeom>
          <a:ln>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89" name="Conector de seta reta 88"/>
          <p:cNvCxnSpPr>
            <a:stCxn id="3" idx="3"/>
            <a:endCxn id="58" idx="1"/>
          </p:cNvCxnSpPr>
          <p:nvPr/>
        </p:nvCxnSpPr>
        <p:spPr>
          <a:xfrm>
            <a:off x="6876256" y="4275103"/>
            <a:ext cx="393262" cy="1488"/>
          </a:xfrm>
          <a:prstGeom prst="straightConnector1">
            <a:avLst/>
          </a:prstGeom>
          <a:ln>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94" name="CaixaDeTexto 93"/>
          <p:cNvSpPr txBox="1"/>
          <p:nvPr/>
        </p:nvSpPr>
        <p:spPr>
          <a:xfrm>
            <a:off x="2627784" y="5256298"/>
            <a:ext cx="1296144" cy="584775"/>
          </a:xfrm>
          <a:prstGeom prst="rect">
            <a:avLst/>
          </a:prstGeom>
          <a:solidFill>
            <a:schemeClr val="bg1"/>
          </a:solidFill>
        </p:spPr>
        <p:txBody>
          <a:bodyPr wrap="square" rtlCol="0">
            <a:spAutoFit/>
          </a:bodyPr>
          <a:lstStyle/>
          <a:p>
            <a:pPr algn="ctr"/>
            <a:r>
              <a:rPr lang="en-US" sz="1600" dirty="0" smtClean="0">
                <a:solidFill>
                  <a:srgbClr val="727CA3"/>
                </a:solidFill>
              </a:rPr>
              <a:t>Receive Signal</a:t>
            </a:r>
            <a:endParaRPr lang="en-US" sz="1600" dirty="0">
              <a:solidFill>
                <a:srgbClr val="727CA3"/>
              </a:solidFill>
            </a:endParaRPr>
          </a:p>
        </p:txBody>
      </p:sp>
      <p:cxnSp>
        <p:nvCxnSpPr>
          <p:cNvPr id="95" name="Conector de seta reta 94"/>
          <p:cNvCxnSpPr>
            <a:endCxn id="94" idx="0"/>
          </p:cNvCxnSpPr>
          <p:nvPr/>
        </p:nvCxnSpPr>
        <p:spPr>
          <a:xfrm>
            <a:off x="3275856" y="4625836"/>
            <a:ext cx="0" cy="630462"/>
          </a:xfrm>
          <a:prstGeom prst="straightConnector1">
            <a:avLst/>
          </a:prstGeom>
          <a:ln>
            <a:solidFill>
              <a:srgbClr val="727CA3"/>
            </a:solidFill>
            <a:tailEnd type="arrow"/>
          </a:ln>
        </p:spPr>
        <p:style>
          <a:lnRef idx="1">
            <a:schemeClr val="accent1"/>
          </a:lnRef>
          <a:fillRef idx="0">
            <a:schemeClr val="accent1"/>
          </a:fillRef>
          <a:effectRef idx="0">
            <a:schemeClr val="accent1"/>
          </a:effectRef>
          <a:fontRef idx="minor">
            <a:schemeClr val="tx1"/>
          </a:fontRef>
        </p:style>
      </p:cxnSp>
      <p:sp>
        <p:nvSpPr>
          <p:cNvPr id="98" name="CaixaDeTexto 97"/>
          <p:cNvSpPr txBox="1"/>
          <p:nvPr/>
        </p:nvSpPr>
        <p:spPr>
          <a:xfrm>
            <a:off x="5857382" y="5256297"/>
            <a:ext cx="874858" cy="584775"/>
          </a:xfrm>
          <a:prstGeom prst="rect">
            <a:avLst/>
          </a:prstGeom>
          <a:solidFill>
            <a:schemeClr val="bg1"/>
          </a:solidFill>
        </p:spPr>
        <p:txBody>
          <a:bodyPr wrap="square" rtlCol="0">
            <a:spAutoFit/>
          </a:bodyPr>
          <a:lstStyle/>
          <a:p>
            <a:pPr algn="ctr"/>
            <a:r>
              <a:rPr lang="en-US" sz="1600" dirty="0" smtClean="0">
                <a:solidFill>
                  <a:srgbClr val="727CA3"/>
                </a:solidFill>
              </a:rPr>
              <a:t>Send Signal</a:t>
            </a:r>
            <a:endParaRPr lang="en-US" sz="1600" dirty="0">
              <a:solidFill>
                <a:srgbClr val="727CA3"/>
              </a:solidFill>
            </a:endParaRPr>
          </a:p>
        </p:txBody>
      </p:sp>
      <p:cxnSp>
        <p:nvCxnSpPr>
          <p:cNvPr id="99" name="Conector de seta reta 98"/>
          <p:cNvCxnSpPr>
            <a:endCxn id="98" idx="0"/>
          </p:cNvCxnSpPr>
          <p:nvPr/>
        </p:nvCxnSpPr>
        <p:spPr>
          <a:xfrm>
            <a:off x="6294811" y="4625836"/>
            <a:ext cx="0" cy="630461"/>
          </a:xfrm>
          <a:prstGeom prst="straightConnector1">
            <a:avLst/>
          </a:prstGeom>
          <a:ln>
            <a:solidFill>
              <a:srgbClr val="727CA3"/>
            </a:solidFill>
            <a:tailEnd type="arrow"/>
          </a:ln>
        </p:spPr>
        <p:style>
          <a:lnRef idx="1">
            <a:schemeClr val="accent1"/>
          </a:lnRef>
          <a:fillRef idx="0">
            <a:schemeClr val="accent1"/>
          </a:fillRef>
          <a:effectRef idx="0">
            <a:schemeClr val="accent1"/>
          </a:effectRef>
          <a:fontRef idx="minor">
            <a:schemeClr val="tx1"/>
          </a:fontRef>
        </p:style>
      </p:cxnSp>
      <p:sp>
        <p:nvSpPr>
          <p:cNvPr id="111" name="Espaço Reservado para Conteúdo 2"/>
          <p:cNvSpPr txBox="1">
            <a:spLocks/>
          </p:cNvSpPr>
          <p:nvPr/>
        </p:nvSpPr>
        <p:spPr>
          <a:xfrm>
            <a:off x="395536" y="2180084"/>
            <a:ext cx="4596652" cy="456828"/>
          </a:xfrm>
          <a:prstGeom prst="rect">
            <a:avLst/>
          </a:prstGeom>
        </p:spPr>
        <p:txBody>
          <a:bodyPr vert="horz">
            <a:no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None/>
            </a:pPr>
            <a:r>
              <a:rPr lang="en-US" sz="2400" dirty="0" smtClean="0"/>
              <a:t>Improving the previous example:</a:t>
            </a:r>
            <a:endParaRPr lang="en-US" sz="2400" dirty="0"/>
          </a:p>
        </p:txBody>
      </p:sp>
    </p:spTree>
    <p:extLst>
      <p:ext uri="{BB962C8B-B14F-4D97-AF65-F5344CB8AC3E}">
        <p14:creationId xmlns:p14="http://schemas.microsoft.com/office/powerpoint/2010/main" val="24332340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Sources</a:t>
            </a:r>
            <a:endParaRPr lang="en-US" dirty="0"/>
          </a:p>
        </p:txBody>
      </p:sp>
      <p:sp>
        <p:nvSpPr>
          <p:cNvPr id="3" name="Espaço Reservado para Conteúdo 2"/>
          <p:cNvSpPr>
            <a:spLocks noGrp="1"/>
          </p:cNvSpPr>
          <p:nvPr>
            <p:ph sz="quarter" idx="1"/>
          </p:nvPr>
        </p:nvSpPr>
        <p:spPr>
          <a:xfrm>
            <a:off x="467544" y="1124744"/>
            <a:ext cx="8229600" cy="5306144"/>
          </a:xfrm>
        </p:spPr>
        <p:txBody>
          <a:bodyPr>
            <a:normAutofit lnSpcReduction="10000"/>
          </a:bodyPr>
          <a:lstStyle/>
          <a:p>
            <a:r>
              <a:rPr lang="en-US" dirty="0" smtClean="0">
                <a:hlinkClick r:id="rId2"/>
              </a:rPr>
              <a:t>https://www.youtube.com/watch?v=_</a:t>
            </a:r>
            <a:r>
              <a:rPr lang="en-US" dirty="0" smtClean="0">
                <a:hlinkClick r:id="rId2"/>
              </a:rPr>
              <a:t>6TFVzBW7oo</a:t>
            </a:r>
            <a:endParaRPr lang="en-US" dirty="0" smtClean="0"/>
          </a:p>
          <a:p>
            <a:r>
              <a:rPr lang="pt-BR" dirty="0">
                <a:hlinkClick r:id="rId3"/>
              </a:rPr>
              <a:t>https://www.youtube.com/watch?v=L9UCsQxuWmw</a:t>
            </a:r>
            <a:endParaRPr lang="en-US" dirty="0" smtClean="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pPr marL="0" indent="0">
              <a:buNone/>
            </a:pPr>
            <a:r>
              <a:rPr lang="en-US" dirty="0" smtClean="0"/>
              <a:t>More info at:</a:t>
            </a:r>
          </a:p>
          <a:p>
            <a:pPr marL="0" indent="0">
              <a:buNone/>
            </a:pPr>
            <a:r>
              <a:rPr lang="en-US" dirty="0" smtClean="0">
                <a:hlinkClick r:id="rId4"/>
              </a:rPr>
              <a:t>https://www.uml-diagrams.org/state-machine-diagrams.html</a:t>
            </a:r>
            <a:endParaRPr lang="en-US" dirty="0"/>
          </a:p>
        </p:txBody>
      </p:sp>
    </p:spTree>
    <p:extLst>
      <p:ext uri="{BB962C8B-B14F-4D97-AF65-F5344CB8AC3E}">
        <p14:creationId xmlns:p14="http://schemas.microsoft.com/office/powerpoint/2010/main" val="2650966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Definition</a:t>
            </a:r>
            <a:endParaRPr lang="en-US" dirty="0"/>
          </a:p>
        </p:txBody>
      </p:sp>
      <p:sp>
        <p:nvSpPr>
          <p:cNvPr id="3" name="Espaço Reservado para Conteúdo 2"/>
          <p:cNvSpPr>
            <a:spLocks noGrp="1"/>
          </p:cNvSpPr>
          <p:nvPr>
            <p:ph sz="quarter" idx="1"/>
          </p:nvPr>
        </p:nvSpPr>
        <p:spPr/>
        <p:txBody>
          <a:bodyPr/>
          <a:lstStyle/>
          <a:p>
            <a:pPr marL="0" indent="0">
              <a:buNone/>
            </a:pPr>
            <a:r>
              <a:rPr lang="en-US" dirty="0" smtClean="0"/>
              <a:t>State diagrams are UML diagrams that represents the different states an object can have during a program and the transitions between the states.</a:t>
            </a:r>
            <a:endParaRPr lang="en-US" dirty="0"/>
          </a:p>
        </p:txBody>
      </p:sp>
    </p:spTree>
    <p:extLst>
      <p:ext uri="{BB962C8B-B14F-4D97-AF65-F5344CB8AC3E}">
        <p14:creationId xmlns:p14="http://schemas.microsoft.com/office/powerpoint/2010/main" val="32308245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smtClean="0"/>
              <a:t>Simple Examples</a:t>
            </a:r>
            <a:endParaRPr lang="en-US"/>
          </a:p>
        </p:txBody>
      </p:sp>
    </p:spTree>
    <p:extLst>
      <p:ext uri="{BB962C8B-B14F-4D97-AF65-F5344CB8AC3E}">
        <p14:creationId xmlns:p14="http://schemas.microsoft.com/office/powerpoint/2010/main" val="1270681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smtClean="0"/>
              <a:t>Very simple example</a:t>
            </a:r>
            <a:endParaRPr lang="en-US"/>
          </a:p>
        </p:txBody>
      </p:sp>
      <p:sp>
        <p:nvSpPr>
          <p:cNvPr id="5" name="Retângulo 4"/>
          <p:cNvSpPr/>
          <p:nvPr/>
        </p:nvSpPr>
        <p:spPr>
          <a:xfrm>
            <a:off x="467544" y="1268760"/>
            <a:ext cx="8208912" cy="49685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mtClean="0">
                <a:solidFill>
                  <a:schemeClr val="tx1"/>
                </a:solidFill>
              </a:rPr>
              <a:t>Water</a:t>
            </a:r>
            <a:endParaRPr lang="en-US">
              <a:solidFill>
                <a:schemeClr val="tx1"/>
              </a:solidFill>
            </a:endParaRPr>
          </a:p>
        </p:txBody>
      </p:sp>
      <p:sp>
        <p:nvSpPr>
          <p:cNvPr id="6" name="Elipse 5"/>
          <p:cNvSpPr/>
          <p:nvPr/>
        </p:nvSpPr>
        <p:spPr>
          <a:xfrm>
            <a:off x="1289453" y="2564904"/>
            <a:ext cx="288032" cy="28803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11" name="Retângulo 10"/>
          <p:cNvSpPr/>
          <p:nvPr/>
        </p:nvSpPr>
        <p:spPr>
          <a:xfrm>
            <a:off x="3062033" y="2240868"/>
            <a:ext cx="1512168" cy="93610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Liquid</a:t>
            </a:r>
            <a:endParaRPr lang="en-US" dirty="0"/>
          </a:p>
        </p:txBody>
      </p:sp>
      <p:sp>
        <p:nvSpPr>
          <p:cNvPr id="12" name="Retângulo 11"/>
          <p:cNvSpPr/>
          <p:nvPr/>
        </p:nvSpPr>
        <p:spPr>
          <a:xfrm>
            <a:off x="1549865" y="4077072"/>
            <a:ext cx="1512168" cy="93610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Solid</a:t>
            </a:r>
            <a:endParaRPr lang="en-US" dirty="0"/>
          </a:p>
        </p:txBody>
      </p:sp>
      <p:sp>
        <p:nvSpPr>
          <p:cNvPr id="13" name="Retângulo 12"/>
          <p:cNvSpPr/>
          <p:nvPr/>
        </p:nvSpPr>
        <p:spPr>
          <a:xfrm>
            <a:off x="4574201" y="4077072"/>
            <a:ext cx="1512168" cy="93610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Gas</a:t>
            </a:r>
            <a:endParaRPr lang="en-US" dirty="0"/>
          </a:p>
        </p:txBody>
      </p:sp>
      <p:cxnSp>
        <p:nvCxnSpPr>
          <p:cNvPr id="15" name="Conector de seta reta 14"/>
          <p:cNvCxnSpPr>
            <a:stCxn id="6" idx="6"/>
            <a:endCxn id="11" idx="1"/>
          </p:cNvCxnSpPr>
          <p:nvPr/>
        </p:nvCxnSpPr>
        <p:spPr>
          <a:xfrm>
            <a:off x="1577485" y="2708920"/>
            <a:ext cx="148454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Conector de seta reta 18"/>
          <p:cNvCxnSpPr>
            <a:endCxn id="13" idx="0"/>
          </p:cNvCxnSpPr>
          <p:nvPr/>
        </p:nvCxnSpPr>
        <p:spPr>
          <a:xfrm>
            <a:off x="4457805" y="3176972"/>
            <a:ext cx="872480" cy="9001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Conector de seta reta 21"/>
          <p:cNvCxnSpPr/>
          <p:nvPr/>
        </p:nvCxnSpPr>
        <p:spPr>
          <a:xfrm flipH="1">
            <a:off x="2222819" y="3176972"/>
            <a:ext cx="927720" cy="9001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CaixaDeTexto 23"/>
          <p:cNvSpPr txBox="1"/>
          <p:nvPr/>
        </p:nvSpPr>
        <p:spPr>
          <a:xfrm rot="2735505">
            <a:off x="4523250" y="3477575"/>
            <a:ext cx="1071736" cy="307777"/>
          </a:xfrm>
          <a:prstGeom prst="rect">
            <a:avLst/>
          </a:prstGeom>
          <a:noFill/>
        </p:spPr>
        <p:txBody>
          <a:bodyPr wrap="square" rtlCol="0">
            <a:spAutoFit/>
          </a:bodyPr>
          <a:lstStyle/>
          <a:p>
            <a:r>
              <a:rPr lang="en-US" sz="1400" dirty="0" smtClean="0"/>
              <a:t>Warm up</a:t>
            </a:r>
            <a:endParaRPr lang="en-US" sz="1400" dirty="0"/>
          </a:p>
        </p:txBody>
      </p:sp>
      <p:sp>
        <p:nvSpPr>
          <p:cNvPr id="25" name="CaixaDeTexto 24"/>
          <p:cNvSpPr txBox="1"/>
          <p:nvPr/>
        </p:nvSpPr>
        <p:spPr>
          <a:xfrm rot="19010289">
            <a:off x="2102044" y="3392581"/>
            <a:ext cx="1071736" cy="307777"/>
          </a:xfrm>
          <a:prstGeom prst="rect">
            <a:avLst/>
          </a:prstGeom>
          <a:noFill/>
        </p:spPr>
        <p:txBody>
          <a:bodyPr wrap="square" rtlCol="0">
            <a:spAutoFit/>
          </a:bodyPr>
          <a:lstStyle/>
          <a:p>
            <a:r>
              <a:rPr lang="en-US" sz="1400" dirty="0" smtClean="0"/>
              <a:t>Cool down</a:t>
            </a:r>
            <a:endParaRPr lang="en-US" sz="1400" dirty="0"/>
          </a:p>
        </p:txBody>
      </p:sp>
      <p:sp>
        <p:nvSpPr>
          <p:cNvPr id="27" name="CaixaDeTexto 26"/>
          <p:cNvSpPr txBox="1"/>
          <p:nvPr/>
        </p:nvSpPr>
        <p:spPr>
          <a:xfrm rot="18900000">
            <a:off x="2536991" y="3553065"/>
            <a:ext cx="885732" cy="307777"/>
          </a:xfrm>
          <a:prstGeom prst="rect">
            <a:avLst/>
          </a:prstGeom>
          <a:noFill/>
        </p:spPr>
        <p:txBody>
          <a:bodyPr wrap="square" rtlCol="0">
            <a:spAutoFit/>
          </a:bodyPr>
          <a:lstStyle/>
          <a:p>
            <a:r>
              <a:rPr lang="en-US" sz="1400" dirty="0" smtClean="0"/>
              <a:t>Warm up</a:t>
            </a:r>
            <a:endParaRPr lang="en-US" sz="1400" dirty="0"/>
          </a:p>
        </p:txBody>
      </p:sp>
      <p:cxnSp>
        <p:nvCxnSpPr>
          <p:cNvPr id="31" name="Conector de seta reta 30"/>
          <p:cNvCxnSpPr/>
          <p:nvPr/>
        </p:nvCxnSpPr>
        <p:spPr>
          <a:xfrm flipV="1">
            <a:off x="2441581" y="3176972"/>
            <a:ext cx="936104" cy="9001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Elipse 32"/>
          <p:cNvSpPr/>
          <p:nvPr/>
        </p:nvSpPr>
        <p:spPr>
          <a:xfrm>
            <a:off x="7400258" y="4321462"/>
            <a:ext cx="451798" cy="44732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p:sp>
        <p:nvSpPr>
          <p:cNvPr id="34" name="Elipse 33"/>
          <p:cNvSpPr/>
          <p:nvPr/>
        </p:nvSpPr>
        <p:spPr>
          <a:xfrm>
            <a:off x="7477778" y="4395261"/>
            <a:ext cx="296759" cy="29972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cxnSp>
        <p:nvCxnSpPr>
          <p:cNvPr id="36" name="Conector de seta reta 35"/>
          <p:cNvCxnSpPr>
            <a:stCxn id="13" idx="3"/>
            <a:endCxn id="33" idx="2"/>
          </p:cNvCxnSpPr>
          <p:nvPr/>
        </p:nvCxnSpPr>
        <p:spPr>
          <a:xfrm>
            <a:off x="6086369" y="4545124"/>
            <a:ext cx="1313889"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92296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Example explained</a:t>
            </a:r>
            <a:endParaRPr lang="en-US" dirty="0"/>
          </a:p>
        </p:txBody>
      </p:sp>
      <p:sp>
        <p:nvSpPr>
          <p:cNvPr id="5" name="Retângulo 4"/>
          <p:cNvSpPr/>
          <p:nvPr/>
        </p:nvSpPr>
        <p:spPr>
          <a:xfrm>
            <a:off x="467544" y="1268760"/>
            <a:ext cx="8208912" cy="49685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mtClean="0">
                <a:solidFill>
                  <a:schemeClr val="tx1"/>
                </a:solidFill>
              </a:rPr>
              <a:t>Water</a:t>
            </a:r>
            <a:endParaRPr lang="en-US">
              <a:solidFill>
                <a:schemeClr val="tx1"/>
              </a:solidFill>
            </a:endParaRPr>
          </a:p>
        </p:txBody>
      </p:sp>
      <p:sp>
        <p:nvSpPr>
          <p:cNvPr id="6" name="Elipse 5"/>
          <p:cNvSpPr/>
          <p:nvPr/>
        </p:nvSpPr>
        <p:spPr>
          <a:xfrm>
            <a:off x="1289453" y="2564904"/>
            <a:ext cx="288032" cy="28803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11" name="Retângulo 10"/>
          <p:cNvSpPr/>
          <p:nvPr/>
        </p:nvSpPr>
        <p:spPr>
          <a:xfrm>
            <a:off x="3062033" y="2240868"/>
            <a:ext cx="1512168" cy="93610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Liquid</a:t>
            </a:r>
            <a:endParaRPr lang="en-US" dirty="0"/>
          </a:p>
        </p:txBody>
      </p:sp>
      <p:sp>
        <p:nvSpPr>
          <p:cNvPr id="12" name="Retângulo 11"/>
          <p:cNvSpPr/>
          <p:nvPr/>
        </p:nvSpPr>
        <p:spPr>
          <a:xfrm>
            <a:off x="1549865" y="4077072"/>
            <a:ext cx="1512168" cy="93610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Solid</a:t>
            </a:r>
            <a:endParaRPr lang="en-US" dirty="0"/>
          </a:p>
        </p:txBody>
      </p:sp>
      <p:sp>
        <p:nvSpPr>
          <p:cNvPr id="13" name="Retângulo 12"/>
          <p:cNvSpPr/>
          <p:nvPr/>
        </p:nvSpPr>
        <p:spPr>
          <a:xfrm>
            <a:off x="4574201" y="4077072"/>
            <a:ext cx="1512168" cy="93610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Gas</a:t>
            </a:r>
            <a:endParaRPr lang="en-US" dirty="0"/>
          </a:p>
        </p:txBody>
      </p:sp>
      <p:cxnSp>
        <p:nvCxnSpPr>
          <p:cNvPr id="15" name="Conector de seta reta 14"/>
          <p:cNvCxnSpPr>
            <a:stCxn id="6" idx="6"/>
            <a:endCxn id="11" idx="1"/>
          </p:cNvCxnSpPr>
          <p:nvPr/>
        </p:nvCxnSpPr>
        <p:spPr>
          <a:xfrm>
            <a:off x="1577485" y="2708920"/>
            <a:ext cx="148454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Conector de seta reta 18"/>
          <p:cNvCxnSpPr>
            <a:endCxn id="13" idx="0"/>
          </p:cNvCxnSpPr>
          <p:nvPr/>
        </p:nvCxnSpPr>
        <p:spPr>
          <a:xfrm>
            <a:off x="4457805" y="3176972"/>
            <a:ext cx="872480" cy="9001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Conector de seta reta 21"/>
          <p:cNvCxnSpPr/>
          <p:nvPr/>
        </p:nvCxnSpPr>
        <p:spPr>
          <a:xfrm flipH="1">
            <a:off x="2222819" y="3176972"/>
            <a:ext cx="927720" cy="9001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CaixaDeTexto 23"/>
          <p:cNvSpPr txBox="1"/>
          <p:nvPr/>
        </p:nvSpPr>
        <p:spPr>
          <a:xfrm rot="2735505">
            <a:off x="4523250" y="3477575"/>
            <a:ext cx="1071736" cy="307777"/>
          </a:xfrm>
          <a:prstGeom prst="rect">
            <a:avLst/>
          </a:prstGeom>
          <a:noFill/>
        </p:spPr>
        <p:txBody>
          <a:bodyPr wrap="square" rtlCol="0">
            <a:spAutoFit/>
          </a:bodyPr>
          <a:lstStyle/>
          <a:p>
            <a:r>
              <a:rPr lang="en-US" sz="1400" dirty="0" smtClean="0"/>
              <a:t>Warm up</a:t>
            </a:r>
            <a:endParaRPr lang="en-US" sz="1400" dirty="0"/>
          </a:p>
        </p:txBody>
      </p:sp>
      <p:sp>
        <p:nvSpPr>
          <p:cNvPr id="25" name="CaixaDeTexto 24"/>
          <p:cNvSpPr txBox="1"/>
          <p:nvPr/>
        </p:nvSpPr>
        <p:spPr>
          <a:xfrm rot="19010289">
            <a:off x="2102044" y="3392581"/>
            <a:ext cx="1071736" cy="307777"/>
          </a:xfrm>
          <a:prstGeom prst="rect">
            <a:avLst/>
          </a:prstGeom>
          <a:noFill/>
        </p:spPr>
        <p:txBody>
          <a:bodyPr wrap="square" rtlCol="0">
            <a:spAutoFit/>
          </a:bodyPr>
          <a:lstStyle/>
          <a:p>
            <a:r>
              <a:rPr lang="en-US" sz="1400" dirty="0" smtClean="0"/>
              <a:t>Cool down</a:t>
            </a:r>
            <a:endParaRPr lang="en-US" sz="1400" dirty="0"/>
          </a:p>
        </p:txBody>
      </p:sp>
      <p:sp>
        <p:nvSpPr>
          <p:cNvPr id="27" name="CaixaDeTexto 26"/>
          <p:cNvSpPr txBox="1"/>
          <p:nvPr/>
        </p:nvSpPr>
        <p:spPr>
          <a:xfrm rot="18900000">
            <a:off x="2536991" y="3553065"/>
            <a:ext cx="885732" cy="307777"/>
          </a:xfrm>
          <a:prstGeom prst="rect">
            <a:avLst/>
          </a:prstGeom>
          <a:noFill/>
        </p:spPr>
        <p:txBody>
          <a:bodyPr wrap="square" rtlCol="0">
            <a:spAutoFit/>
          </a:bodyPr>
          <a:lstStyle/>
          <a:p>
            <a:r>
              <a:rPr lang="en-US" sz="1400" dirty="0" smtClean="0"/>
              <a:t>Warm up</a:t>
            </a:r>
            <a:endParaRPr lang="en-US" sz="1400" dirty="0"/>
          </a:p>
        </p:txBody>
      </p:sp>
      <p:cxnSp>
        <p:nvCxnSpPr>
          <p:cNvPr id="31" name="Conector de seta reta 30"/>
          <p:cNvCxnSpPr/>
          <p:nvPr/>
        </p:nvCxnSpPr>
        <p:spPr>
          <a:xfrm flipV="1">
            <a:off x="2441581" y="3176972"/>
            <a:ext cx="936104" cy="9001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Elipse 32"/>
          <p:cNvSpPr/>
          <p:nvPr/>
        </p:nvSpPr>
        <p:spPr>
          <a:xfrm>
            <a:off x="7400258" y="4321462"/>
            <a:ext cx="451798" cy="44732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p:sp>
        <p:nvSpPr>
          <p:cNvPr id="34" name="Elipse 33"/>
          <p:cNvSpPr/>
          <p:nvPr/>
        </p:nvSpPr>
        <p:spPr>
          <a:xfrm>
            <a:off x="7477778" y="4395261"/>
            <a:ext cx="296759" cy="29972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cxnSp>
        <p:nvCxnSpPr>
          <p:cNvPr id="36" name="Conector de seta reta 35"/>
          <p:cNvCxnSpPr>
            <a:stCxn id="13" idx="3"/>
            <a:endCxn id="33" idx="2"/>
          </p:cNvCxnSpPr>
          <p:nvPr/>
        </p:nvCxnSpPr>
        <p:spPr>
          <a:xfrm>
            <a:off x="6086369" y="4545124"/>
            <a:ext cx="1313889"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 name="Elipse 2"/>
          <p:cNvSpPr/>
          <p:nvPr/>
        </p:nvSpPr>
        <p:spPr>
          <a:xfrm>
            <a:off x="1111393" y="2240868"/>
            <a:ext cx="2039146" cy="936104"/>
          </a:xfrm>
          <a:prstGeom prst="ellipse">
            <a:avLst/>
          </a:prstGeom>
          <a:noFill/>
          <a:ln>
            <a:solidFill>
              <a:srgbClr val="727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27CA3"/>
              </a:solidFill>
            </a:endParaRPr>
          </a:p>
        </p:txBody>
      </p:sp>
      <p:sp>
        <p:nvSpPr>
          <p:cNvPr id="4" name="Elipse 3"/>
          <p:cNvSpPr/>
          <p:nvPr/>
        </p:nvSpPr>
        <p:spPr>
          <a:xfrm rot="2700000">
            <a:off x="4096595" y="3209435"/>
            <a:ext cx="1679789" cy="828501"/>
          </a:xfrm>
          <a:prstGeom prst="ellipse">
            <a:avLst/>
          </a:prstGeom>
          <a:noFill/>
          <a:ln>
            <a:solidFill>
              <a:srgbClr val="727CA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solidFill>
                <a:srgbClr val="727CA3"/>
              </a:solidFill>
            </a:endParaRPr>
          </a:p>
        </p:txBody>
      </p:sp>
      <p:sp>
        <p:nvSpPr>
          <p:cNvPr id="7" name="Elipse 6"/>
          <p:cNvSpPr/>
          <p:nvPr/>
        </p:nvSpPr>
        <p:spPr>
          <a:xfrm>
            <a:off x="5925699" y="4121113"/>
            <a:ext cx="2174693" cy="884253"/>
          </a:xfrm>
          <a:prstGeom prst="ellipse">
            <a:avLst/>
          </a:prstGeom>
          <a:noFill/>
          <a:ln>
            <a:solidFill>
              <a:srgbClr val="727CA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solidFill>
                <a:srgbClr val="727CA3"/>
              </a:solidFill>
            </a:endParaRPr>
          </a:p>
        </p:txBody>
      </p:sp>
      <p:cxnSp>
        <p:nvCxnSpPr>
          <p:cNvPr id="9" name="Conector de seta reta 8"/>
          <p:cNvCxnSpPr/>
          <p:nvPr/>
        </p:nvCxnSpPr>
        <p:spPr>
          <a:xfrm>
            <a:off x="1259632" y="1484784"/>
            <a:ext cx="1152128" cy="0"/>
          </a:xfrm>
          <a:prstGeom prst="straightConnector1">
            <a:avLst/>
          </a:prstGeom>
          <a:ln>
            <a:solidFill>
              <a:srgbClr val="727CA3"/>
            </a:solidFill>
            <a:tailEnd type="arrow"/>
          </a:ln>
        </p:spPr>
        <p:style>
          <a:lnRef idx="1">
            <a:schemeClr val="accent1"/>
          </a:lnRef>
          <a:fillRef idx="0">
            <a:schemeClr val="accent1"/>
          </a:fillRef>
          <a:effectRef idx="0">
            <a:schemeClr val="accent1"/>
          </a:effectRef>
          <a:fontRef idx="minor">
            <a:schemeClr val="tx1"/>
          </a:fontRef>
        </p:style>
      </p:cxnSp>
      <p:cxnSp>
        <p:nvCxnSpPr>
          <p:cNvPr id="14" name="Conector de seta reta 13"/>
          <p:cNvCxnSpPr>
            <a:endCxn id="32" idx="1"/>
          </p:cNvCxnSpPr>
          <p:nvPr/>
        </p:nvCxnSpPr>
        <p:spPr>
          <a:xfrm flipV="1">
            <a:off x="4646414" y="2467635"/>
            <a:ext cx="1272745" cy="221041"/>
          </a:xfrm>
          <a:prstGeom prst="straightConnector1">
            <a:avLst/>
          </a:prstGeom>
          <a:ln>
            <a:solidFill>
              <a:srgbClr val="727CA3"/>
            </a:solidFill>
            <a:tailEnd type="arrow"/>
          </a:ln>
        </p:spPr>
        <p:style>
          <a:lnRef idx="1">
            <a:schemeClr val="accent1"/>
          </a:lnRef>
          <a:fillRef idx="0">
            <a:schemeClr val="accent1"/>
          </a:fillRef>
          <a:effectRef idx="0">
            <a:schemeClr val="accent1"/>
          </a:effectRef>
          <a:fontRef idx="minor">
            <a:schemeClr val="tx1"/>
          </a:fontRef>
        </p:style>
      </p:cxnSp>
      <p:cxnSp>
        <p:nvCxnSpPr>
          <p:cNvPr id="20" name="Conector de seta reta 19"/>
          <p:cNvCxnSpPr>
            <a:endCxn id="32" idx="2"/>
          </p:cNvCxnSpPr>
          <p:nvPr/>
        </p:nvCxnSpPr>
        <p:spPr>
          <a:xfrm flipV="1">
            <a:off x="5925699" y="2636912"/>
            <a:ext cx="405537" cy="1388377"/>
          </a:xfrm>
          <a:prstGeom prst="straightConnector1">
            <a:avLst/>
          </a:prstGeom>
          <a:ln>
            <a:solidFill>
              <a:srgbClr val="727CA3"/>
            </a:solidFill>
            <a:tailEnd type="arrow"/>
          </a:ln>
        </p:spPr>
        <p:style>
          <a:lnRef idx="1">
            <a:schemeClr val="accent1"/>
          </a:lnRef>
          <a:fillRef idx="0">
            <a:schemeClr val="accent1"/>
          </a:fillRef>
          <a:effectRef idx="0">
            <a:schemeClr val="accent1"/>
          </a:effectRef>
          <a:fontRef idx="minor">
            <a:schemeClr val="tx1"/>
          </a:fontRef>
        </p:style>
      </p:cxnSp>
      <p:sp>
        <p:nvSpPr>
          <p:cNvPr id="21" name="CaixaDeTexto 20"/>
          <p:cNvSpPr txBox="1"/>
          <p:nvPr/>
        </p:nvSpPr>
        <p:spPr>
          <a:xfrm>
            <a:off x="2353607" y="1315507"/>
            <a:ext cx="797172" cy="338554"/>
          </a:xfrm>
          <a:prstGeom prst="rect">
            <a:avLst/>
          </a:prstGeom>
          <a:noFill/>
        </p:spPr>
        <p:txBody>
          <a:bodyPr wrap="square" rtlCol="0">
            <a:spAutoFit/>
          </a:bodyPr>
          <a:lstStyle/>
          <a:p>
            <a:r>
              <a:rPr lang="en-US" sz="1600" dirty="0" smtClean="0">
                <a:solidFill>
                  <a:srgbClr val="727CA3"/>
                </a:solidFill>
              </a:rPr>
              <a:t>Object</a:t>
            </a:r>
            <a:endParaRPr lang="en-US" sz="1600" dirty="0">
              <a:solidFill>
                <a:srgbClr val="727CA3"/>
              </a:solidFill>
            </a:endParaRPr>
          </a:p>
        </p:txBody>
      </p:sp>
      <p:sp>
        <p:nvSpPr>
          <p:cNvPr id="30" name="CaixaDeTexto 29"/>
          <p:cNvSpPr txBox="1"/>
          <p:nvPr/>
        </p:nvSpPr>
        <p:spPr>
          <a:xfrm>
            <a:off x="1829989" y="1988461"/>
            <a:ext cx="651045" cy="584775"/>
          </a:xfrm>
          <a:prstGeom prst="rect">
            <a:avLst/>
          </a:prstGeom>
          <a:solidFill>
            <a:schemeClr val="bg1"/>
          </a:solidFill>
        </p:spPr>
        <p:txBody>
          <a:bodyPr wrap="square" rtlCol="0">
            <a:spAutoFit/>
          </a:bodyPr>
          <a:lstStyle/>
          <a:p>
            <a:r>
              <a:rPr lang="en-US" sz="1600" dirty="0" smtClean="0">
                <a:solidFill>
                  <a:srgbClr val="727CA3"/>
                </a:solidFill>
              </a:rPr>
              <a:t>Initial State</a:t>
            </a:r>
            <a:endParaRPr lang="en-US" sz="1600" dirty="0">
              <a:solidFill>
                <a:srgbClr val="727CA3"/>
              </a:solidFill>
            </a:endParaRPr>
          </a:p>
        </p:txBody>
      </p:sp>
      <p:sp>
        <p:nvSpPr>
          <p:cNvPr id="32" name="CaixaDeTexto 31"/>
          <p:cNvSpPr txBox="1"/>
          <p:nvPr/>
        </p:nvSpPr>
        <p:spPr>
          <a:xfrm>
            <a:off x="5919159" y="2298358"/>
            <a:ext cx="824154" cy="338554"/>
          </a:xfrm>
          <a:prstGeom prst="rect">
            <a:avLst/>
          </a:prstGeom>
          <a:solidFill>
            <a:schemeClr val="bg1"/>
          </a:solidFill>
        </p:spPr>
        <p:txBody>
          <a:bodyPr wrap="square" rtlCol="0">
            <a:spAutoFit/>
          </a:bodyPr>
          <a:lstStyle/>
          <a:p>
            <a:r>
              <a:rPr lang="en-US" sz="1600" dirty="0" smtClean="0">
                <a:solidFill>
                  <a:srgbClr val="727CA3"/>
                </a:solidFill>
              </a:rPr>
              <a:t>States</a:t>
            </a:r>
            <a:endParaRPr lang="en-US" sz="1600" dirty="0">
              <a:solidFill>
                <a:srgbClr val="727CA3"/>
              </a:solidFill>
            </a:endParaRPr>
          </a:p>
        </p:txBody>
      </p:sp>
      <p:sp>
        <p:nvSpPr>
          <p:cNvPr id="39" name="CaixaDeTexto 38"/>
          <p:cNvSpPr txBox="1"/>
          <p:nvPr/>
        </p:nvSpPr>
        <p:spPr>
          <a:xfrm>
            <a:off x="6712429" y="3852337"/>
            <a:ext cx="601231" cy="584775"/>
          </a:xfrm>
          <a:prstGeom prst="rect">
            <a:avLst/>
          </a:prstGeom>
          <a:solidFill>
            <a:schemeClr val="bg1"/>
          </a:solidFill>
        </p:spPr>
        <p:txBody>
          <a:bodyPr wrap="square" rtlCol="0">
            <a:spAutoFit/>
          </a:bodyPr>
          <a:lstStyle/>
          <a:p>
            <a:r>
              <a:rPr lang="en-US" sz="1600" dirty="0" smtClean="0">
                <a:solidFill>
                  <a:srgbClr val="727CA3"/>
                </a:solidFill>
              </a:rPr>
              <a:t>Final State</a:t>
            </a:r>
            <a:endParaRPr lang="en-US" sz="1600" dirty="0">
              <a:solidFill>
                <a:srgbClr val="727CA3"/>
              </a:solidFill>
            </a:endParaRPr>
          </a:p>
        </p:txBody>
      </p:sp>
      <p:sp>
        <p:nvSpPr>
          <p:cNvPr id="40" name="CaixaDeTexto 39"/>
          <p:cNvSpPr txBox="1"/>
          <p:nvPr/>
        </p:nvSpPr>
        <p:spPr>
          <a:xfrm rot="2700000">
            <a:off x="4689430" y="3218914"/>
            <a:ext cx="998886" cy="338554"/>
          </a:xfrm>
          <a:prstGeom prst="rect">
            <a:avLst/>
          </a:prstGeom>
          <a:solidFill>
            <a:schemeClr val="bg1"/>
          </a:solidFill>
        </p:spPr>
        <p:txBody>
          <a:bodyPr wrap="square" rtlCol="0">
            <a:spAutoFit/>
          </a:bodyPr>
          <a:lstStyle/>
          <a:p>
            <a:r>
              <a:rPr lang="en-US" sz="1600" dirty="0" smtClean="0">
                <a:solidFill>
                  <a:srgbClr val="727CA3"/>
                </a:solidFill>
              </a:rPr>
              <a:t>Transition</a:t>
            </a:r>
            <a:endParaRPr lang="en-US" sz="1600" dirty="0">
              <a:solidFill>
                <a:srgbClr val="727CA3"/>
              </a:solidFill>
            </a:endParaRPr>
          </a:p>
        </p:txBody>
      </p:sp>
    </p:spTree>
    <p:extLst>
      <p:ext uri="{BB962C8B-B14F-4D97-AF65-F5344CB8AC3E}">
        <p14:creationId xmlns:p14="http://schemas.microsoft.com/office/powerpoint/2010/main" val="27593805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Example explained</a:t>
            </a:r>
            <a:endParaRPr lang="en-US" dirty="0"/>
          </a:p>
        </p:txBody>
      </p:sp>
      <p:sp>
        <p:nvSpPr>
          <p:cNvPr id="6" name="Elipse 5"/>
          <p:cNvSpPr/>
          <p:nvPr/>
        </p:nvSpPr>
        <p:spPr>
          <a:xfrm>
            <a:off x="619948" y="1798652"/>
            <a:ext cx="288032" cy="28803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11" name="Retângulo 10"/>
          <p:cNvSpPr/>
          <p:nvPr/>
        </p:nvSpPr>
        <p:spPr>
          <a:xfrm>
            <a:off x="744228" y="2852936"/>
            <a:ext cx="1512168" cy="93610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Liquid</a:t>
            </a:r>
            <a:endParaRPr lang="en-US" dirty="0"/>
          </a:p>
        </p:txBody>
      </p:sp>
      <p:cxnSp>
        <p:nvCxnSpPr>
          <p:cNvPr id="15" name="Conector de seta reta 14"/>
          <p:cNvCxnSpPr>
            <a:stCxn id="6" idx="6"/>
          </p:cNvCxnSpPr>
          <p:nvPr/>
        </p:nvCxnSpPr>
        <p:spPr>
          <a:xfrm>
            <a:off x="907980" y="1942668"/>
            <a:ext cx="148454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Elipse 32"/>
          <p:cNvSpPr/>
          <p:nvPr/>
        </p:nvSpPr>
        <p:spPr>
          <a:xfrm>
            <a:off x="1916447" y="5573565"/>
            <a:ext cx="451798" cy="44732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p:sp>
        <p:nvSpPr>
          <p:cNvPr id="34" name="Elipse 33"/>
          <p:cNvSpPr/>
          <p:nvPr/>
        </p:nvSpPr>
        <p:spPr>
          <a:xfrm>
            <a:off x="1993967" y="5647364"/>
            <a:ext cx="296759" cy="29972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cxnSp>
        <p:nvCxnSpPr>
          <p:cNvPr id="36" name="Conector de seta reta 35"/>
          <p:cNvCxnSpPr>
            <a:endCxn id="33" idx="2"/>
          </p:cNvCxnSpPr>
          <p:nvPr/>
        </p:nvCxnSpPr>
        <p:spPr>
          <a:xfrm>
            <a:off x="602558" y="5797227"/>
            <a:ext cx="1313889"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 name="Elipse 2"/>
          <p:cNvSpPr/>
          <p:nvPr/>
        </p:nvSpPr>
        <p:spPr>
          <a:xfrm>
            <a:off x="441888" y="1474616"/>
            <a:ext cx="2039146" cy="936104"/>
          </a:xfrm>
          <a:prstGeom prst="ellipse">
            <a:avLst/>
          </a:prstGeom>
          <a:noFill/>
          <a:ln>
            <a:solidFill>
              <a:srgbClr val="727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Elipse 6"/>
          <p:cNvSpPr/>
          <p:nvPr/>
        </p:nvSpPr>
        <p:spPr>
          <a:xfrm>
            <a:off x="488920" y="5359361"/>
            <a:ext cx="2039146" cy="884253"/>
          </a:xfrm>
          <a:prstGeom prst="ellipse">
            <a:avLst/>
          </a:prstGeom>
          <a:noFill/>
          <a:ln>
            <a:solidFill>
              <a:srgbClr val="727CA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30" name="CaixaDeTexto 29"/>
          <p:cNvSpPr txBox="1"/>
          <p:nvPr/>
        </p:nvSpPr>
        <p:spPr>
          <a:xfrm>
            <a:off x="1160484" y="1222209"/>
            <a:ext cx="651045" cy="584775"/>
          </a:xfrm>
          <a:prstGeom prst="rect">
            <a:avLst/>
          </a:prstGeom>
          <a:solidFill>
            <a:schemeClr val="bg1"/>
          </a:solidFill>
        </p:spPr>
        <p:txBody>
          <a:bodyPr wrap="square" rtlCol="0">
            <a:spAutoFit/>
          </a:bodyPr>
          <a:lstStyle/>
          <a:p>
            <a:r>
              <a:rPr lang="en-US" sz="1600" dirty="0" smtClean="0">
                <a:solidFill>
                  <a:srgbClr val="727CA3"/>
                </a:solidFill>
              </a:rPr>
              <a:t>Initial State</a:t>
            </a:r>
            <a:endParaRPr lang="en-US" sz="1600" dirty="0">
              <a:solidFill>
                <a:srgbClr val="727CA3"/>
              </a:solidFill>
            </a:endParaRPr>
          </a:p>
        </p:txBody>
      </p:sp>
      <p:sp>
        <p:nvSpPr>
          <p:cNvPr id="32" name="CaixaDeTexto 31"/>
          <p:cNvSpPr txBox="1"/>
          <p:nvPr/>
        </p:nvSpPr>
        <p:spPr>
          <a:xfrm>
            <a:off x="1186983" y="2583941"/>
            <a:ext cx="681119" cy="338554"/>
          </a:xfrm>
          <a:prstGeom prst="rect">
            <a:avLst/>
          </a:prstGeom>
          <a:noFill/>
        </p:spPr>
        <p:txBody>
          <a:bodyPr wrap="square" rtlCol="0">
            <a:spAutoFit/>
          </a:bodyPr>
          <a:lstStyle/>
          <a:p>
            <a:r>
              <a:rPr lang="en-US" sz="1600" dirty="0" smtClean="0">
                <a:solidFill>
                  <a:srgbClr val="727CA3"/>
                </a:solidFill>
              </a:rPr>
              <a:t>States</a:t>
            </a:r>
            <a:endParaRPr lang="en-US" sz="1600" dirty="0">
              <a:solidFill>
                <a:srgbClr val="727CA3"/>
              </a:solidFill>
            </a:endParaRPr>
          </a:p>
        </p:txBody>
      </p:sp>
      <p:sp>
        <p:nvSpPr>
          <p:cNvPr id="39" name="CaixaDeTexto 38"/>
          <p:cNvSpPr txBox="1"/>
          <p:nvPr/>
        </p:nvSpPr>
        <p:spPr>
          <a:xfrm>
            <a:off x="1228618" y="5104440"/>
            <a:ext cx="601231" cy="584775"/>
          </a:xfrm>
          <a:prstGeom prst="rect">
            <a:avLst/>
          </a:prstGeom>
          <a:solidFill>
            <a:schemeClr val="bg1"/>
          </a:solidFill>
        </p:spPr>
        <p:txBody>
          <a:bodyPr wrap="square" rtlCol="0">
            <a:spAutoFit/>
          </a:bodyPr>
          <a:lstStyle/>
          <a:p>
            <a:r>
              <a:rPr lang="en-US" sz="1600" dirty="0" smtClean="0">
                <a:solidFill>
                  <a:srgbClr val="727CA3"/>
                </a:solidFill>
              </a:rPr>
              <a:t>Final State</a:t>
            </a:r>
            <a:endParaRPr lang="en-US" sz="1600" dirty="0">
              <a:solidFill>
                <a:srgbClr val="727CA3"/>
              </a:solidFill>
            </a:endParaRPr>
          </a:p>
        </p:txBody>
      </p:sp>
      <p:cxnSp>
        <p:nvCxnSpPr>
          <p:cNvPr id="19" name="Conector de seta reta 18"/>
          <p:cNvCxnSpPr/>
          <p:nvPr/>
        </p:nvCxnSpPr>
        <p:spPr>
          <a:xfrm>
            <a:off x="907980" y="4554830"/>
            <a:ext cx="117943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CaixaDeTexto 23"/>
          <p:cNvSpPr txBox="1"/>
          <p:nvPr/>
        </p:nvSpPr>
        <p:spPr>
          <a:xfrm>
            <a:off x="1044713" y="4277592"/>
            <a:ext cx="1071736" cy="307777"/>
          </a:xfrm>
          <a:prstGeom prst="rect">
            <a:avLst/>
          </a:prstGeom>
          <a:noFill/>
        </p:spPr>
        <p:txBody>
          <a:bodyPr wrap="square" rtlCol="0">
            <a:spAutoFit/>
          </a:bodyPr>
          <a:lstStyle/>
          <a:p>
            <a:r>
              <a:rPr lang="en-US" sz="1400" dirty="0" smtClean="0"/>
              <a:t>Warm up</a:t>
            </a:r>
            <a:endParaRPr lang="en-US" sz="1400" dirty="0"/>
          </a:p>
        </p:txBody>
      </p:sp>
      <p:sp>
        <p:nvSpPr>
          <p:cNvPr id="4" name="Elipse 3"/>
          <p:cNvSpPr/>
          <p:nvPr/>
        </p:nvSpPr>
        <p:spPr>
          <a:xfrm>
            <a:off x="648475" y="4098442"/>
            <a:ext cx="1679789" cy="828501"/>
          </a:xfrm>
          <a:prstGeom prst="ellipse">
            <a:avLst/>
          </a:prstGeom>
          <a:noFill/>
          <a:ln>
            <a:solidFill>
              <a:srgbClr val="727CA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40" name="CaixaDeTexto 39"/>
          <p:cNvSpPr txBox="1"/>
          <p:nvPr/>
        </p:nvSpPr>
        <p:spPr>
          <a:xfrm>
            <a:off x="1000869" y="3998434"/>
            <a:ext cx="998886" cy="338554"/>
          </a:xfrm>
          <a:prstGeom prst="rect">
            <a:avLst/>
          </a:prstGeom>
          <a:solidFill>
            <a:schemeClr val="bg1"/>
          </a:solidFill>
        </p:spPr>
        <p:txBody>
          <a:bodyPr wrap="square" rtlCol="0">
            <a:spAutoFit/>
          </a:bodyPr>
          <a:lstStyle/>
          <a:p>
            <a:r>
              <a:rPr lang="en-US" sz="1600" dirty="0" smtClean="0">
                <a:solidFill>
                  <a:srgbClr val="727CA3"/>
                </a:solidFill>
              </a:rPr>
              <a:t>Transition</a:t>
            </a:r>
            <a:endParaRPr lang="en-US" sz="1600" dirty="0">
              <a:solidFill>
                <a:srgbClr val="727CA3"/>
              </a:solidFill>
            </a:endParaRPr>
          </a:p>
        </p:txBody>
      </p:sp>
      <p:sp>
        <p:nvSpPr>
          <p:cNvPr id="35" name="Espaço Reservado para Conteúdo 2"/>
          <p:cNvSpPr>
            <a:spLocks noGrp="1"/>
          </p:cNvSpPr>
          <p:nvPr>
            <p:ph sz="quarter" idx="1"/>
          </p:nvPr>
        </p:nvSpPr>
        <p:spPr>
          <a:xfrm>
            <a:off x="2616580" y="1219200"/>
            <a:ext cx="6070219" cy="5162128"/>
          </a:xfrm>
        </p:spPr>
        <p:txBody>
          <a:bodyPr>
            <a:normAutofit/>
          </a:bodyPr>
          <a:lstStyle/>
          <a:p>
            <a:endParaRPr lang="en-US" sz="2400" dirty="0" smtClean="0"/>
          </a:p>
          <a:p>
            <a:r>
              <a:rPr lang="en-US" sz="2400" dirty="0" smtClean="0"/>
              <a:t>Represents the initial state of an object.</a:t>
            </a:r>
          </a:p>
          <a:p>
            <a:endParaRPr lang="en-US" sz="2000" dirty="0"/>
          </a:p>
          <a:p>
            <a:endParaRPr lang="en-US" sz="2400" dirty="0" smtClean="0"/>
          </a:p>
          <a:p>
            <a:r>
              <a:rPr lang="en-US" sz="2400" dirty="0" smtClean="0"/>
              <a:t>The different states the object can have are represented by boxes.</a:t>
            </a:r>
          </a:p>
          <a:p>
            <a:endParaRPr lang="en-US" sz="2000" dirty="0"/>
          </a:p>
          <a:p>
            <a:r>
              <a:rPr lang="en-US" sz="2400" dirty="0" smtClean="0"/>
              <a:t>The arrows represents transitions which describe how states change (the events).</a:t>
            </a:r>
          </a:p>
          <a:p>
            <a:endParaRPr lang="en-US" sz="4000" dirty="0"/>
          </a:p>
          <a:p>
            <a:r>
              <a:rPr lang="en-US" sz="2400" dirty="0"/>
              <a:t>Represents the </a:t>
            </a:r>
            <a:r>
              <a:rPr lang="en-US" sz="2400" dirty="0" smtClean="0"/>
              <a:t>final state </a:t>
            </a:r>
            <a:r>
              <a:rPr lang="en-US" sz="2400" dirty="0"/>
              <a:t>of an </a:t>
            </a:r>
            <a:r>
              <a:rPr lang="en-US" sz="2400" dirty="0" smtClean="0"/>
              <a:t>object.</a:t>
            </a:r>
            <a:endParaRPr lang="en-US" sz="2400" dirty="0"/>
          </a:p>
          <a:p>
            <a:endParaRPr lang="en-US" sz="2400" dirty="0"/>
          </a:p>
        </p:txBody>
      </p:sp>
    </p:spTree>
    <p:extLst>
      <p:ext uri="{BB962C8B-B14F-4D97-AF65-F5344CB8AC3E}">
        <p14:creationId xmlns:p14="http://schemas.microsoft.com/office/powerpoint/2010/main" val="1908570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smtClean="0"/>
              <a:t>More detailed ways to represent </a:t>
            </a:r>
            <a:r>
              <a:rPr lang="en-US" b="1" dirty="0" smtClean="0"/>
              <a:t>transitions</a:t>
            </a:r>
            <a:endParaRPr lang="en-US" b="1" dirty="0"/>
          </a:p>
        </p:txBody>
      </p:sp>
      <p:sp>
        <p:nvSpPr>
          <p:cNvPr id="3" name="Espaço Reservado para Conteúdo 2"/>
          <p:cNvSpPr>
            <a:spLocks noGrp="1"/>
          </p:cNvSpPr>
          <p:nvPr>
            <p:ph sz="quarter" idx="1"/>
          </p:nvPr>
        </p:nvSpPr>
        <p:spPr>
          <a:xfrm>
            <a:off x="467544" y="1219200"/>
            <a:ext cx="8219256" cy="5090120"/>
          </a:xfrm>
        </p:spPr>
        <p:txBody>
          <a:bodyPr>
            <a:normAutofit/>
          </a:bodyPr>
          <a:lstStyle/>
          <a:p>
            <a:r>
              <a:rPr lang="en-US" sz="2400" dirty="0" smtClean="0"/>
              <a:t>The transitions can be more descriptive and include a </a:t>
            </a:r>
            <a:r>
              <a:rPr lang="en-US" sz="2400" i="1" dirty="0" smtClean="0"/>
              <a:t>Trigger</a:t>
            </a:r>
            <a:r>
              <a:rPr lang="en-US" sz="2400" dirty="0" smtClean="0"/>
              <a:t>, a </a:t>
            </a:r>
            <a:r>
              <a:rPr lang="en-US" sz="2400" i="1" dirty="0" smtClean="0"/>
              <a:t>Guard</a:t>
            </a:r>
            <a:r>
              <a:rPr lang="en-US" sz="2400" dirty="0" smtClean="0"/>
              <a:t> (a logic statement) and a </a:t>
            </a:r>
            <a:r>
              <a:rPr lang="en-US" sz="2400" i="1" dirty="0" smtClean="0"/>
              <a:t>Transitional Behavior </a:t>
            </a:r>
            <a:r>
              <a:rPr lang="en-US" sz="2400" dirty="0" smtClean="0"/>
              <a:t>following this pattern:</a:t>
            </a:r>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r>
              <a:rPr lang="en-US" sz="2400" dirty="0" smtClean="0"/>
              <a:t>This means the Water will just evaporate and become Gas if the </a:t>
            </a:r>
            <a:r>
              <a:rPr lang="en-US" sz="2400" i="1" dirty="0"/>
              <a:t>G</a:t>
            </a:r>
            <a:r>
              <a:rPr lang="en-US" sz="2400" i="1" dirty="0" smtClean="0"/>
              <a:t>uard</a:t>
            </a:r>
            <a:r>
              <a:rPr lang="en-US" sz="2400" dirty="0" smtClean="0"/>
              <a:t> condition is true, it means, if its temperature is equal to 100º Celsius.</a:t>
            </a:r>
            <a:endParaRPr lang="en-US" sz="2400" dirty="0"/>
          </a:p>
        </p:txBody>
      </p:sp>
      <p:sp>
        <p:nvSpPr>
          <p:cNvPr id="9" name="Espaço Reservado para Conteúdo 2"/>
          <p:cNvSpPr txBox="1">
            <a:spLocks/>
          </p:cNvSpPr>
          <p:nvPr/>
        </p:nvSpPr>
        <p:spPr>
          <a:xfrm>
            <a:off x="2411760" y="2252092"/>
            <a:ext cx="4536504" cy="672852"/>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None/>
            </a:pPr>
            <a:r>
              <a:rPr lang="en-US" sz="2200" dirty="0" smtClean="0">
                <a:solidFill>
                  <a:srgbClr val="727CA3"/>
                </a:solidFill>
              </a:rPr>
              <a:t>Trigger [Guard] / Transitional Behavior</a:t>
            </a:r>
            <a:endParaRPr lang="en-US" sz="2200" dirty="0">
              <a:solidFill>
                <a:srgbClr val="727CA3"/>
              </a:solidFill>
            </a:endParaRPr>
          </a:p>
        </p:txBody>
      </p:sp>
      <p:sp>
        <p:nvSpPr>
          <p:cNvPr id="12" name="Retângulo 11"/>
          <p:cNvSpPr/>
          <p:nvPr/>
        </p:nvSpPr>
        <p:spPr>
          <a:xfrm>
            <a:off x="827584" y="3789040"/>
            <a:ext cx="1512168" cy="93610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Liquid</a:t>
            </a:r>
            <a:endParaRPr lang="en-US" dirty="0"/>
          </a:p>
        </p:txBody>
      </p:sp>
      <p:sp>
        <p:nvSpPr>
          <p:cNvPr id="13" name="Retângulo 12"/>
          <p:cNvSpPr/>
          <p:nvPr/>
        </p:nvSpPr>
        <p:spPr>
          <a:xfrm>
            <a:off x="7016111" y="3789040"/>
            <a:ext cx="1512168" cy="93610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Gas</a:t>
            </a:r>
            <a:endParaRPr lang="en-US" dirty="0"/>
          </a:p>
        </p:txBody>
      </p:sp>
      <p:cxnSp>
        <p:nvCxnSpPr>
          <p:cNvPr id="15" name="Conector de seta reta 14"/>
          <p:cNvCxnSpPr>
            <a:stCxn id="12" idx="3"/>
            <a:endCxn id="13" idx="1"/>
          </p:cNvCxnSpPr>
          <p:nvPr/>
        </p:nvCxnSpPr>
        <p:spPr>
          <a:xfrm>
            <a:off x="2339752" y="4257092"/>
            <a:ext cx="4676359"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CaixaDeTexto 15"/>
          <p:cNvSpPr txBox="1"/>
          <p:nvPr/>
        </p:nvSpPr>
        <p:spPr>
          <a:xfrm>
            <a:off x="2478447" y="2924944"/>
            <a:ext cx="977437" cy="338554"/>
          </a:xfrm>
          <a:prstGeom prst="rect">
            <a:avLst/>
          </a:prstGeom>
          <a:solidFill>
            <a:schemeClr val="bg1"/>
          </a:solidFill>
        </p:spPr>
        <p:txBody>
          <a:bodyPr wrap="square" rtlCol="0">
            <a:spAutoFit/>
          </a:bodyPr>
          <a:lstStyle/>
          <a:p>
            <a:r>
              <a:rPr lang="en-US" sz="1600" dirty="0" smtClean="0">
                <a:solidFill>
                  <a:srgbClr val="727CA3"/>
                </a:solidFill>
              </a:rPr>
              <a:t>First item</a:t>
            </a:r>
            <a:endParaRPr lang="en-US" sz="1600" dirty="0">
              <a:solidFill>
                <a:srgbClr val="727CA3"/>
              </a:solidFill>
            </a:endParaRPr>
          </a:p>
        </p:txBody>
      </p:sp>
      <p:sp>
        <p:nvSpPr>
          <p:cNvPr id="17" name="CaixaDeTexto 16"/>
          <p:cNvSpPr txBox="1"/>
          <p:nvPr/>
        </p:nvSpPr>
        <p:spPr>
          <a:xfrm>
            <a:off x="3790498" y="2948212"/>
            <a:ext cx="934270" cy="584775"/>
          </a:xfrm>
          <a:prstGeom prst="rect">
            <a:avLst/>
          </a:prstGeom>
          <a:solidFill>
            <a:schemeClr val="bg1"/>
          </a:solidFill>
        </p:spPr>
        <p:txBody>
          <a:bodyPr wrap="square" rtlCol="0">
            <a:spAutoFit/>
          </a:bodyPr>
          <a:lstStyle/>
          <a:p>
            <a:r>
              <a:rPr lang="en-US" sz="1600" dirty="0" smtClean="0">
                <a:solidFill>
                  <a:srgbClr val="727CA3"/>
                </a:solidFill>
              </a:rPr>
              <a:t>Between brackets</a:t>
            </a:r>
            <a:endParaRPr lang="en-US" sz="1600" dirty="0">
              <a:solidFill>
                <a:srgbClr val="727CA3"/>
              </a:solidFill>
            </a:endParaRPr>
          </a:p>
        </p:txBody>
      </p:sp>
      <p:sp>
        <p:nvSpPr>
          <p:cNvPr id="19" name="CaixaDeTexto 18"/>
          <p:cNvSpPr txBox="1"/>
          <p:nvPr/>
        </p:nvSpPr>
        <p:spPr>
          <a:xfrm>
            <a:off x="4997811" y="2942688"/>
            <a:ext cx="1446397" cy="338554"/>
          </a:xfrm>
          <a:prstGeom prst="rect">
            <a:avLst/>
          </a:prstGeom>
          <a:solidFill>
            <a:schemeClr val="bg1"/>
          </a:solidFill>
        </p:spPr>
        <p:txBody>
          <a:bodyPr wrap="square" rtlCol="0">
            <a:spAutoFit/>
          </a:bodyPr>
          <a:lstStyle/>
          <a:p>
            <a:r>
              <a:rPr lang="en-US" sz="1600" dirty="0" smtClean="0">
                <a:solidFill>
                  <a:srgbClr val="727CA3"/>
                </a:solidFill>
              </a:rPr>
              <a:t>After the slash</a:t>
            </a:r>
            <a:endParaRPr lang="en-US" sz="1600" dirty="0">
              <a:solidFill>
                <a:srgbClr val="727CA3"/>
              </a:solidFill>
            </a:endParaRPr>
          </a:p>
        </p:txBody>
      </p:sp>
      <p:sp>
        <p:nvSpPr>
          <p:cNvPr id="20" name="CaixaDeTexto 19"/>
          <p:cNvSpPr txBox="1"/>
          <p:nvPr/>
        </p:nvSpPr>
        <p:spPr>
          <a:xfrm>
            <a:off x="2600990" y="3854824"/>
            <a:ext cx="4247556" cy="400110"/>
          </a:xfrm>
          <a:prstGeom prst="rect">
            <a:avLst/>
          </a:prstGeom>
          <a:noFill/>
        </p:spPr>
        <p:txBody>
          <a:bodyPr wrap="square" rtlCol="0">
            <a:spAutoFit/>
          </a:bodyPr>
          <a:lstStyle/>
          <a:p>
            <a:r>
              <a:rPr lang="en-US" sz="2000" dirty="0" smtClean="0"/>
              <a:t>Warm up [temp=100ºC] / evaporate</a:t>
            </a:r>
            <a:endParaRPr lang="en-US" sz="2000" dirty="0"/>
          </a:p>
        </p:txBody>
      </p:sp>
      <p:cxnSp>
        <p:nvCxnSpPr>
          <p:cNvPr id="22" name="Conector de seta reta 21"/>
          <p:cNvCxnSpPr>
            <a:stCxn id="16" idx="0"/>
          </p:cNvCxnSpPr>
          <p:nvPr/>
        </p:nvCxnSpPr>
        <p:spPr>
          <a:xfrm flipH="1" flipV="1">
            <a:off x="2967165" y="2708920"/>
            <a:ext cx="1" cy="216024"/>
          </a:xfrm>
          <a:prstGeom prst="straightConnector1">
            <a:avLst/>
          </a:prstGeom>
          <a:ln>
            <a:solidFill>
              <a:srgbClr val="727CA3"/>
            </a:solidFill>
            <a:tailEnd type="arrow"/>
          </a:ln>
        </p:spPr>
        <p:style>
          <a:lnRef idx="1">
            <a:schemeClr val="accent1"/>
          </a:lnRef>
          <a:fillRef idx="0">
            <a:schemeClr val="accent1"/>
          </a:fillRef>
          <a:effectRef idx="0">
            <a:schemeClr val="accent1"/>
          </a:effectRef>
          <a:fontRef idx="minor">
            <a:schemeClr val="tx1"/>
          </a:fontRef>
        </p:style>
      </p:cxnSp>
      <p:cxnSp>
        <p:nvCxnSpPr>
          <p:cNvPr id="24" name="Conector de seta reta 23"/>
          <p:cNvCxnSpPr>
            <a:stCxn id="16" idx="2"/>
          </p:cNvCxnSpPr>
          <p:nvPr/>
        </p:nvCxnSpPr>
        <p:spPr>
          <a:xfrm>
            <a:off x="2967166" y="3263498"/>
            <a:ext cx="92666" cy="591326"/>
          </a:xfrm>
          <a:prstGeom prst="straightConnector1">
            <a:avLst/>
          </a:prstGeom>
          <a:ln>
            <a:solidFill>
              <a:srgbClr val="727CA3"/>
            </a:solidFill>
            <a:tailEnd type="arrow"/>
          </a:ln>
        </p:spPr>
        <p:style>
          <a:lnRef idx="1">
            <a:schemeClr val="accent1"/>
          </a:lnRef>
          <a:fillRef idx="0">
            <a:schemeClr val="accent1"/>
          </a:fillRef>
          <a:effectRef idx="0">
            <a:schemeClr val="accent1"/>
          </a:effectRef>
          <a:fontRef idx="minor">
            <a:schemeClr val="tx1"/>
          </a:fontRef>
        </p:style>
      </p:cxnSp>
      <p:cxnSp>
        <p:nvCxnSpPr>
          <p:cNvPr id="26" name="Conector de seta reta 25"/>
          <p:cNvCxnSpPr/>
          <p:nvPr/>
        </p:nvCxnSpPr>
        <p:spPr>
          <a:xfrm flipH="1" flipV="1">
            <a:off x="3911011" y="2708920"/>
            <a:ext cx="173310" cy="239292"/>
          </a:xfrm>
          <a:prstGeom prst="straightConnector1">
            <a:avLst/>
          </a:prstGeom>
          <a:ln>
            <a:solidFill>
              <a:srgbClr val="727CA3"/>
            </a:solidFill>
            <a:tailEnd type="arrow"/>
          </a:ln>
        </p:spPr>
        <p:style>
          <a:lnRef idx="1">
            <a:schemeClr val="accent1"/>
          </a:lnRef>
          <a:fillRef idx="0">
            <a:schemeClr val="accent1"/>
          </a:fillRef>
          <a:effectRef idx="0">
            <a:schemeClr val="accent1"/>
          </a:effectRef>
          <a:fontRef idx="minor">
            <a:schemeClr val="tx1"/>
          </a:fontRef>
        </p:style>
      </p:cxnSp>
      <p:cxnSp>
        <p:nvCxnSpPr>
          <p:cNvPr id="28" name="Conector de seta reta 27"/>
          <p:cNvCxnSpPr/>
          <p:nvPr/>
        </p:nvCxnSpPr>
        <p:spPr>
          <a:xfrm>
            <a:off x="4374416" y="3532987"/>
            <a:ext cx="116784" cy="327361"/>
          </a:xfrm>
          <a:prstGeom prst="straightConnector1">
            <a:avLst/>
          </a:prstGeom>
          <a:ln>
            <a:solidFill>
              <a:srgbClr val="727CA3"/>
            </a:solidFill>
            <a:tailEnd type="arrow"/>
          </a:ln>
        </p:spPr>
        <p:style>
          <a:lnRef idx="1">
            <a:schemeClr val="accent1"/>
          </a:lnRef>
          <a:fillRef idx="0">
            <a:schemeClr val="accent1"/>
          </a:fillRef>
          <a:effectRef idx="0">
            <a:schemeClr val="accent1"/>
          </a:effectRef>
          <a:fontRef idx="minor">
            <a:schemeClr val="tx1"/>
          </a:fontRef>
        </p:style>
      </p:cxnSp>
      <p:cxnSp>
        <p:nvCxnSpPr>
          <p:cNvPr id="30" name="Conector de seta reta 29"/>
          <p:cNvCxnSpPr/>
          <p:nvPr/>
        </p:nvCxnSpPr>
        <p:spPr>
          <a:xfrm flipV="1">
            <a:off x="5621677" y="2708920"/>
            <a:ext cx="0" cy="239292"/>
          </a:xfrm>
          <a:prstGeom prst="straightConnector1">
            <a:avLst/>
          </a:prstGeom>
          <a:ln>
            <a:solidFill>
              <a:srgbClr val="727CA3"/>
            </a:solidFill>
            <a:tailEnd type="arrow"/>
          </a:ln>
        </p:spPr>
        <p:style>
          <a:lnRef idx="1">
            <a:schemeClr val="accent1"/>
          </a:lnRef>
          <a:fillRef idx="0">
            <a:schemeClr val="accent1"/>
          </a:fillRef>
          <a:effectRef idx="0">
            <a:schemeClr val="accent1"/>
          </a:effectRef>
          <a:fontRef idx="minor">
            <a:schemeClr val="tx1"/>
          </a:fontRef>
        </p:style>
      </p:cxnSp>
      <p:cxnSp>
        <p:nvCxnSpPr>
          <p:cNvPr id="32" name="Conector de seta reta 31"/>
          <p:cNvCxnSpPr>
            <a:stCxn id="19" idx="2"/>
          </p:cNvCxnSpPr>
          <p:nvPr/>
        </p:nvCxnSpPr>
        <p:spPr>
          <a:xfrm>
            <a:off x="5721010" y="3281242"/>
            <a:ext cx="363158" cy="573582"/>
          </a:xfrm>
          <a:prstGeom prst="straightConnector1">
            <a:avLst/>
          </a:prstGeom>
          <a:ln>
            <a:solidFill>
              <a:srgbClr val="727CA3"/>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50945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smtClean="0"/>
              <a:t>More detailed ways to represent </a:t>
            </a:r>
            <a:r>
              <a:rPr lang="en-US" b="1" dirty="0" smtClean="0"/>
              <a:t>transitions</a:t>
            </a:r>
            <a:endParaRPr lang="en-US" b="1" dirty="0"/>
          </a:p>
        </p:txBody>
      </p:sp>
      <p:sp>
        <p:nvSpPr>
          <p:cNvPr id="3" name="Espaço Reservado para Conteúdo 2"/>
          <p:cNvSpPr>
            <a:spLocks noGrp="1"/>
          </p:cNvSpPr>
          <p:nvPr>
            <p:ph sz="quarter" idx="1"/>
          </p:nvPr>
        </p:nvSpPr>
        <p:spPr>
          <a:xfrm>
            <a:off x="467544" y="1219200"/>
            <a:ext cx="8219256" cy="5090120"/>
          </a:xfrm>
        </p:spPr>
        <p:txBody>
          <a:bodyPr>
            <a:normAutofit/>
          </a:bodyPr>
          <a:lstStyle/>
          <a:p>
            <a:r>
              <a:rPr lang="en-US" sz="2400" dirty="0" smtClean="0"/>
              <a:t>Note some parts of the text line can be omitted so you may find examples like this (among others):</a:t>
            </a:r>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p:txBody>
      </p:sp>
      <p:sp>
        <p:nvSpPr>
          <p:cNvPr id="12" name="Retângulo 11"/>
          <p:cNvSpPr/>
          <p:nvPr/>
        </p:nvSpPr>
        <p:spPr>
          <a:xfrm>
            <a:off x="827584" y="2480722"/>
            <a:ext cx="1512168" cy="93610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Liquid</a:t>
            </a:r>
            <a:endParaRPr lang="en-US" dirty="0"/>
          </a:p>
        </p:txBody>
      </p:sp>
      <p:sp>
        <p:nvSpPr>
          <p:cNvPr id="13" name="Retângulo 12"/>
          <p:cNvSpPr/>
          <p:nvPr/>
        </p:nvSpPr>
        <p:spPr>
          <a:xfrm>
            <a:off x="7016111" y="2480722"/>
            <a:ext cx="1512168" cy="93610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Gas</a:t>
            </a:r>
            <a:endParaRPr lang="en-US" dirty="0"/>
          </a:p>
        </p:txBody>
      </p:sp>
      <p:cxnSp>
        <p:nvCxnSpPr>
          <p:cNvPr id="15" name="Conector de seta reta 14"/>
          <p:cNvCxnSpPr>
            <a:stCxn id="12" idx="3"/>
            <a:endCxn id="13" idx="1"/>
          </p:cNvCxnSpPr>
          <p:nvPr/>
        </p:nvCxnSpPr>
        <p:spPr>
          <a:xfrm>
            <a:off x="2339752" y="2948774"/>
            <a:ext cx="4676359"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CaixaDeTexto 19"/>
          <p:cNvSpPr txBox="1"/>
          <p:nvPr/>
        </p:nvSpPr>
        <p:spPr>
          <a:xfrm>
            <a:off x="3224374" y="2546506"/>
            <a:ext cx="2907114" cy="400110"/>
          </a:xfrm>
          <a:prstGeom prst="rect">
            <a:avLst/>
          </a:prstGeom>
          <a:noFill/>
        </p:spPr>
        <p:txBody>
          <a:bodyPr wrap="square" rtlCol="0">
            <a:spAutoFit/>
          </a:bodyPr>
          <a:lstStyle/>
          <a:p>
            <a:pPr algn="ctr"/>
            <a:r>
              <a:rPr lang="en-US" sz="2000" dirty="0" smtClean="0"/>
              <a:t>[temp=100ºC] / evaporate</a:t>
            </a:r>
            <a:endParaRPr lang="en-US" sz="2000" dirty="0"/>
          </a:p>
        </p:txBody>
      </p:sp>
      <p:sp>
        <p:nvSpPr>
          <p:cNvPr id="18" name="Retângulo 17"/>
          <p:cNvSpPr/>
          <p:nvPr/>
        </p:nvSpPr>
        <p:spPr>
          <a:xfrm>
            <a:off x="827584" y="4077072"/>
            <a:ext cx="1512168" cy="93610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Solid</a:t>
            </a:r>
            <a:endParaRPr lang="en-US" dirty="0"/>
          </a:p>
        </p:txBody>
      </p:sp>
      <p:sp>
        <p:nvSpPr>
          <p:cNvPr id="21" name="Retângulo 20"/>
          <p:cNvSpPr/>
          <p:nvPr/>
        </p:nvSpPr>
        <p:spPr>
          <a:xfrm>
            <a:off x="7016111" y="4077072"/>
            <a:ext cx="1512168" cy="93610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Liquid</a:t>
            </a:r>
            <a:endParaRPr lang="en-US" dirty="0"/>
          </a:p>
        </p:txBody>
      </p:sp>
      <p:cxnSp>
        <p:nvCxnSpPr>
          <p:cNvPr id="23" name="Conector de seta reta 22"/>
          <p:cNvCxnSpPr>
            <a:stCxn id="18" idx="3"/>
            <a:endCxn id="21" idx="1"/>
          </p:cNvCxnSpPr>
          <p:nvPr/>
        </p:nvCxnSpPr>
        <p:spPr>
          <a:xfrm>
            <a:off x="2339752" y="4545124"/>
            <a:ext cx="4676359"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CaixaDeTexto 24"/>
          <p:cNvSpPr txBox="1"/>
          <p:nvPr/>
        </p:nvSpPr>
        <p:spPr>
          <a:xfrm>
            <a:off x="3224374" y="4142856"/>
            <a:ext cx="2907114" cy="400110"/>
          </a:xfrm>
          <a:prstGeom prst="rect">
            <a:avLst/>
          </a:prstGeom>
          <a:noFill/>
        </p:spPr>
        <p:txBody>
          <a:bodyPr wrap="square" rtlCol="0">
            <a:spAutoFit/>
          </a:bodyPr>
          <a:lstStyle/>
          <a:p>
            <a:pPr algn="ctr"/>
            <a:r>
              <a:rPr lang="en-US" sz="2000" dirty="0" smtClean="0"/>
              <a:t>Warm up</a:t>
            </a:r>
            <a:endParaRPr lang="en-US" sz="2000" dirty="0"/>
          </a:p>
        </p:txBody>
      </p:sp>
    </p:spTree>
    <p:extLst>
      <p:ext uri="{BB962C8B-B14F-4D97-AF65-F5344CB8AC3E}">
        <p14:creationId xmlns:p14="http://schemas.microsoft.com/office/powerpoint/2010/main" val="14149281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dirty="0" smtClean="0"/>
              <a:t>More detailed ways to represent </a:t>
            </a:r>
            <a:r>
              <a:rPr lang="en-US" b="1" dirty="0" smtClean="0"/>
              <a:t>states</a:t>
            </a:r>
            <a:endParaRPr lang="en-US" b="1" dirty="0"/>
          </a:p>
        </p:txBody>
      </p:sp>
      <p:sp>
        <p:nvSpPr>
          <p:cNvPr id="3" name="Espaço Reservado para Conteúdo 2"/>
          <p:cNvSpPr>
            <a:spLocks noGrp="1"/>
          </p:cNvSpPr>
          <p:nvPr>
            <p:ph sz="quarter" idx="1"/>
          </p:nvPr>
        </p:nvSpPr>
        <p:spPr>
          <a:xfrm>
            <a:off x="3131840" y="2052224"/>
            <a:ext cx="5554960" cy="4104736"/>
          </a:xfrm>
        </p:spPr>
        <p:txBody>
          <a:bodyPr>
            <a:normAutofit fontScale="92500" lnSpcReduction="10000"/>
          </a:bodyPr>
          <a:lstStyle/>
          <a:p>
            <a:r>
              <a:rPr lang="en-US" sz="2200" dirty="0" smtClean="0"/>
              <a:t>You can add </a:t>
            </a:r>
            <a:r>
              <a:rPr lang="en-US" sz="2200" b="1" dirty="0" smtClean="0"/>
              <a:t>internal behavior </a:t>
            </a:r>
            <a:r>
              <a:rPr lang="en-US" sz="2200" dirty="0" smtClean="0"/>
              <a:t>to a certain state by making a solid horizontal line. The “entry” event triggers when we reach the state, the “do” event will be executed while in the state, and the “exit” event triggers when leaving the state.</a:t>
            </a:r>
          </a:p>
          <a:p>
            <a:r>
              <a:rPr lang="en-US" sz="2200" dirty="0"/>
              <a:t>You can add the </a:t>
            </a:r>
            <a:r>
              <a:rPr lang="en-US" sz="2200" b="1" dirty="0"/>
              <a:t>internal </a:t>
            </a:r>
            <a:r>
              <a:rPr lang="en-US" sz="2200" b="1" dirty="0" smtClean="0"/>
              <a:t>transition </a:t>
            </a:r>
            <a:r>
              <a:rPr lang="en-US" sz="2200" dirty="0" smtClean="0"/>
              <a:t>to </a:t>
            </a:r>
            <a:r>
              <a:rPr lang="en-US" sz="2200" dirty="0"/>
              <a:t>a certain state by making </a:t>
            </a:r>
            <a:r>
              <a:rPr lang="en-US" sz="2200" dirty="0" smtClean="0"/>
              <a:t>a dashed horizontal </a:t>
            </a:r>
            <a:r>
              <a:rPr lang="en-US" sz="2200" dirty="0"/>
              <a:t>line</a:t>
            </a:r>
            <a:r>
              <a:rPr lang="en-US" sz="2200" dirty="0" smtClean="0"/>
              <a:t>. This causes something to happen when a trigger is activated. (It is written in the same pattern we use for transition arrows:  </a:t>
            </a:r>
            <a:r>
              <a:rPr lang="en-US" sz="2200" i="1" dirty="0" smtClean="0"/>
              <a:t>Trigger</a:t>
            </a:r>
            <a:r>
              <a:rPr lang="en-US" sz="2200" dirty="0" smtClean="0"/>
              <a:t> [</a:t>
            </a:r>
            <a:r>
              <a:rPr lang="en-US" sz="2200" i="1" dirty="0" smtClean="0"/>
              <a:t>Guard</a:t>
            </a:r>
            <a:r>
              <a:rPr lang="en-US" sz="2200" dirty="0" smtClean="0"/>
              <a:t>] / </a:t>
            </a:r>
            <a:r>
              <a:rPr lang="en-US" sz="2200" i="1" dirty="0" smtClean="0"/>
              <a:t>Transitional</a:t>
            </a:r>
            <a:r>
              <a:rPr lang="en-US" sz="2200" dirty="0" smtClean="0"/>
              <a:t> </a:t>
            </a:r>
            <a:r>
              <a:rPr lang="en-US" sz="2200" i="1" dirty="0" smtClean="0"/>
              <a:t>Behavior</a:t>
            </a:r>
            <a:r>
              <a:rPr lang="en-US" sz="2200" dirty="0" smtClean="0"/>
              <a:t>).</a:t>
            </a:r>
          </a:p>
          <a:p>
            <a:r>
              <a:rPr lang="en-US" sz="2200" dirty="0" smtClean="0"/>
              <a:t>These are actions that </a:t>
            </a:r>
            <a:r>
              <a:rPr lang="en-US" sz="2200" b="1" dirty="0" smtClean="0"/>
              <a:t>do not </a:t>
            </a:r>
            <a:r>
              <a:rPr lang="en-US" sz="2200" dirty="0" smtClean="0"/>
              <a:t>change the state of the object.</a:t>
            </a:r>
          </a:p>
        </p:txBody>
      </p:sp>
      <p:sp>
        <p:nvSpPr>
          <p:cNvPr id="4" name="Retângulo 3"/>
          <p:cNvSpPr/>
          <p:nvPr/>
        </p:nvSpPr>
        <p:spPr>
          <a:xfrm>
            <a:off x="395535" y="2132856"/>
            <a:ext cx="2664297" cy="129614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t"/>
          <a:lstStyle/>
          <a:p>
            <a:pPr algn="ctr"/>
            <a:endParaRPr lang="en-US" sz="1050" dirty="0" smtClean="0"/>
          </a:p>
          <a:p>
            <a:pPr algn="ctr"/>
            <a:r>
              <a:rPr lang="en-US" dirty="0" smtClean="0"/>
              <a:t>Eating</a:t>
            </a:r>
          </a:p>
          <a:p>
            <a:pPr algn="ctr"/>
            <a:endParaRPr lang="en-US" sz="1200" dirty="0"/>
          </a:p>
          <a:p>
            <a:pPr algn="ctr"/>
            <a:endParaRPr lang="en-US" sz="1050" dirty="0" smtClean="0"/>
          </a:p>
          <a:p>
            <a:pPr algn="ctr"/>
            <a:r>
              <a:rPr lang="en-US" dirty="0" smtClean="0"/>
              <a:t>do/float</a:t>
            </a:r>
            <a:endParaRPr lang="en-US" dirty="0"/>
          </a:p>
        </p:txBody>
      </p:sp>
      <p:sp>
        <p:nvSpPr>
          <p:cNvPr id="19" name="Retângulo 18"/>
          <p:cNvSpPr/>
          <p:nvPr/>
        </p:nvSpPr>
        <p:spPr>
          <a:xfrm>
            <a:off x="395536" y="2780928"/>
            <a:ext cx="2664297" cy="188083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t"/>
          <a:lstStyle/>
          <a:p>
            <a:r>
              <a:rPr lang="en-US" dirty="0" smtClean="0"/>
              <a:t>entry / receive food</a:t>
            </a:r>
          </a:p>
          <a:p>
            <a:r>
              <a:rPr lang="en-US" dirty="0" smtClean="0"/>
              <a:t>do / chew and swallow</a:t>
            </a:r>
          </a:p>
          <a:p>
            <a:r>
              <a:rPr lang="en-US" dirty="0" smtClean="0"/>
              <a:t>exit / say thanks</a:t>
            </a:r>
            <a:endParaRPr lang="en-US" dirty="0"/>
          </a:p>
        </p:txBody>
      </p:sp>
      <p:sp>
        <p:nvSpPr>
          <p:cNvPr id="20" name="Retângulo 19"/>
          <p:cNvSpPr/>
          <p:nvPr/>
        </p:nvSpPr>
        <p:spPr>
          <a:xfrm>
            <a:off x="395535" y="3941680"/>
            <a:ext cx="2664297" cy="72008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dirty="0" smtClean="0">
                <a:solidFill>
                  <a:schemeClr val="tx1"/>
                </a:solidFill>
              </a:rPr>
              <a:t>[</a:t>
            </a:r>
            <a:r>
              <a:rPr lang="en-US" dirty="0" err="1" smtClean="0">
                <a:solidFill>
                  <a:schemeClr val="tx1"/>
                </a:solidFill>
              </a:rPr>
              <a:t>foodOnFork</a:t>
            </a:r>
            <a:r>
              <a:rPr lang="en-US" dirty="0" smtClean="0">
                <a:solidFill>
                  <a:schemeClr val="tx1"/>
                </a:solidFill>
              </a:rPr>
              <a:t> = liver] / set aside on the plate</a:t>
            </a:r>
            <a:endParaRPr lang="en-US" dirty="0">
              <a:solidFill>
                <a:schemeClr val="tx1"/>
              </a:solidFill>
            </a:endParaRPr>
          </a:p>
        </p:txBody>
      </p:sp>
      <p:sp>
        <p:nvSpPr>
          <p:cNvPr id="21" name="Espaço Reservado para Conteúdo 2"/>
          <p:cNvSpPr txBox="1">
            <a:spLocks/>
          </p:cNvSpPr>
          <p:nvPr/>
        </p:nvSpPr>
        <p:spPr>
          <a:xfrm>
            <a:off x="395536" y="1268760"/>
            <a:ext cx="8280920" cy="720080"/>
          </a:xfrm>
          <a:prstGeom prst="rect">
            <a:avLst/>
          </a:prstGeom>
        </p:spPr>
        <p:txBody>
          <a:bodyPr vert="horz">
            <a:normAutofit lnSpcReduction="10000"/>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None/>
            </a:pPr>
            <a:r>
              <a:rPr lang="en-US" sz="2200" dirty="0" smtClean="0"/>
              <a:t>For this example imagine a “Human” object with states “hungry”, “eating”,  and “satisfied”.</a:t>
            </a:r>
          </a:p>
        </p:txBody>
      </p:sp>
    </p:spTree>
    <p:extLst>
      <p:ext uri="{BB962C8B-B14F-4D97-AF65-F5344CB8AC3E}">
        <p14:creationId xmlns:p14="http://schemas.microsoft.com/office/powerpoint/2010/main" val="173794204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em">
  <a:themeElements>
    <a:clrScheme name="Origem">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em">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em">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noFill/>
        <a:ln>
          <a:solidFill>
            <a:schemeClr val="tx1"/>
          </a:solidFill>
        </a:ln>
      </a:spPr>
      <a:bodyPr rtlCol="0" anchor="ct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600" dirty="0" smtClean="0">
            <a:solidFill>
              <a:srgbClr val="FF0000"/>
            </a:solidFill>
          </a:defRPr>
        </a:defPPr>
      </a:lstStyle>
    </a:txDef>
  </a:objectDefaults>
  <a:extraClrSchemeLst/>
</a:theme>
</file>

<file path=docProps/app.xml><?xml version="1.0" encoding="utf-8"?>
<Properties xmlns="http://schemas.openxmlformats.org/officeDocument/2006/extended-properties" xmlns:vt="http://schemas.openxmlformats.org/officeDocument/2006/docPropsVTypes">
  <Template>Origin</Template>
  <TotalTime>306</TotalTime>
  <Words>701</Words>
  <Application>Microsoft Office PowerPoint</Application>
  <PresentationFormat>Apresentação na tela (4:3)</PresentationFormat>
  <Paragraphs>167</Paragraphs>
  <Slides>16</Slides>
  <Notes>0</Notes>
  <HiddenSlides>0</HiddenSlides>
  <MMClips>0</MMClips>
  <ScaleCrop>false</ScaleCrop>
  <HeadingPairs>
    <vt:vector size="4" baseType="variant">
      <vt:variant>
        <vt:lpstr>Tema</vt:lpstr>
      </vt:variant>
      <vt:variant>
        <vt:i4>1</vt:i4>
      </vt:variant>
      <vt:variant>
        <vt:lpstr>Títulos de slides</vt:lpstr>
      </vt:variant>
      <vt:variant>
        <vt:i4>16</vt:i4>
      </vt:variant>
    </vt:vector>
  </HeadingPairs>
  <TitlesOfParts>
    <vt:vector size="17" baseType="lpstr">
      <vt:lpstr>Origem</vt:lpstr>
      <vt:lpstr>State Diagrams </vt:lpstr>
      <vt:lpstr>Definition</vt:lpstr>
      <vt:lpstr>Simple Examples</vt:lpstr>
      <vt:lpstr>Very simple example</vt:lpstr>
      <vt:lpstr>Example explained</vt:lpstr>
      <vt:lpstr>Example explained</vt:lpstr>
      <vt:lpstr>More detailed ways to represent transitions</vt:lpstr>
      <vt:lpstr>More detailed ways to represent transitions</vt:lpstr>
      <vt:lpstr>More detailed ways to represent states</vt:lpstr>
      <vt:lpstr>Simple Human example</vt:lpstr>
      <vt:lpstr>More Symbols and Examples</vt:lpstr>
      <vt:lpstr>Another diagram symbols – Composite States</vt:lpstr>
      <vt:lpstr>Another diagram symbols – Composite States</vt:lpstr>
      <vt:lpstr>Another diagram symbols – Choice Pseudostates</vt:lpstr>
      <vt:lpstr>Another diagram symbols – Diagramming Signals</vt:lpstr>
      <vt:lpstr>Sources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State Diagrams</dc:title>
  <dc:creator>INV</dc:creator>
  <cp:lastModifiedBy>INV</cp:lastModifiedBy>
  <cp:revision>34</cp:revision>
  <dcterms:created xsi:type="dcterms:W3CDTF">2019-05-23T02:29:18Z</dcterms:created>
  <dcterms:modified xsi:type="dcterms:W3CDTF">2019-05-25T04:21:08Z</dcterms:modified>
</cp:coreProperties>
</file>