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Se9hgVvK5CyJJaGacod6h2pdu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547ACA-D7F9-4103-9357-0C5E577BEEF6}">
  <a:tblStyle styleId="{7A547ACA-D7F9-4103-9357-0C5E577BEE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afbd6d97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afbd6d9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fbd6d97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afbd6d9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afbd6d97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afbd6d9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Garamond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9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aramond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1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aramond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aramond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54" name="Google Shape;54;p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aramond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2" name="Google Shape;62;p13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4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300"/>
              <a:buFont typeface="Garamond"/>
              <a:buNone/>
              <a:defRPr b="0" i="0" sz="53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b="0" i="0" sz="24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2" name="Google Shape;12;p7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300"/>
              <a:buFont typeface="Garamond"/>
              <a:buNone/>
              <a:defRPr b="0" i="0" sz="53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b="0" i="0" sz="24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Doces e guloseimas variados" id="111" name="Google Shape;111;p1"/>
          <p:cNvPicPr preferRelativeResize="0"/>
          <p:nvPr/>
        </p:nvPicPr>
        <p:blipFill rotWithShape="1">
          <a:blip r:embed="rId3">
            <a:alphaModFix/>
          </a:blip>
          <a:srcRect b="6438" l="0" r="0" t="897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3" name="Google Shape;113;p1"/>
          <p:cNvSpPr txBox="1"/>
          <p:nvPr>
            <p:ph type="ctrTitle"/>
          </p:nvPr>
        </p:nvSpPr>
        <p:spPr>
          <a:xfrm>
            <a:off x="8123416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pt-BR" sz="4400">
                <a:solidFill>
                  <a:schemeClr val="lt1"/>
                </a:solidFill>
              </a:rPr>
              <a:t>Máquina de Doces</a:t>
            </a:r>
            <a:endParaRPr/>
          </a:p>
        </p:txBody>
      </p:sp>
      <p:cxnSp>
        <p:nvCxnSpPr>
          <p:cNvPr id="114" name="Google Shape;114;p1"/>
          <p:cNvCxnSpPr/>
          <p:nvPr/>
        </p:nvCxnSpPr>
        <p:spPr>
          <a:xfrm>
            <a:off x="8176090" y="4508519"/>
            <a:ext cx="31089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fbd6d97d_1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121" name="Google Shape;121;g2cafbd6d97d_1_0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Allana Thayná Santos Pimentel - 824119601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Arthur Muricy Alves Cruz - 8222240753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Gabrielle Araujo Fratoni Segantim - 822231433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Giovanna Fontes da Silva - 823148980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Henrique Gomes Pedroso - 822156636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pt-BR"/>
              <a:t>Leticia Augusto da Silva - 823154786</a:t>
            </a:r>
            <a:endParaRPr/>
          </a:p>
        </p:txBody>
      </p:sp>
      <p:pic>
        <p:nvPicPr>
          <p:cNvPr id="122" name="Google Shape;122;g2cafbd6d97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387" y="286600"/>
            <a:ext cx="2264177" cy="5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8" name="Google Shape;128;p2"/>
          <p:cNvSpPr txBox="1"/>
          <p:nvPr>
            <p:ph idx="4294967295" type="title"/>
          </p:nvPr>
        </p:nvSpPr>
        <p:spPr>
          <a:xfrm>
            <a:off x="878911" y="643468"/>
            <a:ext cx="31779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Garamond"/>
              <a:buNone/>
            </a:pPr>
            <a:r>
              <a:rPr lang="pt-BR" sz="3400"/>
              <a:t>Tabela de alfabeto de entrada</a:t>
            </a:r>
            <a:endParaRPr sz="340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>
            <a:off x="962164" y="2478513"/>
            <a:ext cx="29262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"/>
          <p:cNvSpPr txBox="1"/>
          <p:nvPr>
            <p:ph idx="4294967295" type="body"/>
          </p:nvPr>
        </p:nvSpPr>
        <p:spPr>
          <a:xfrm>
            <a:off x="962164" y="2639405"/>
            <a:ext cx="32049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strike="noStrike">
                <a:latin typeface="Arial"/>
                <a:ea typeface="Arial"/>
                <a:cs typeface="Arial"/>
                <a:sym typeface="Arial"/>
              </a:rPr>
              <a:t>∑ = {1, 2, 5, a. b. c}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br>
              <a:rPr lang="pt-BR" sz="2000"/>
            </a:br>
            <a:endParaRPr sz="2000"/>
          </a:p>
        </p:txBody>
      </p:sp>
      <p:sp>
        <p:nvSpPr>
          <p:cNvPr id="131" name="Google Shape;131;p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3305763" y="55586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133" name="Google Shape;133;p2"/>
          <p:cNvGraphicFramePr/>
          <p:nvPr/>
        </p:nvGraphicFramePr>
        <p:xfrm>
          <a:off x="4581472" y="992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{7A547ACA-D7F9-4103-9357-0C5E577BEEF6}</a:tableStyleId>
              </a:tblPr>
              <a:tblGrid>
                <a:gridCol w="1861000"/>
                <a:gridCol w="5031575"/>
              </a:tblGrid>
              <a:tr h="87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Símbolo do alfabeto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Ação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Inserção de moeda de R$ 1.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Inserção da nota de R$ 2.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Inserção da nota de R$ 5.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Escolha do produto a.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Escolha do produto b.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3300" u="none" cap="none" strike="noStrike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Escolha do produto c.</a:t>
                      </a:r>
                      <a:endParaRPr sz="2000"/>
                    </a:p>
                  </a:txBody>
                  <a:tcPr marT="114875" marB="114875" marR="114875" marL="114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/>
          <p:nvPr/>
        </p:nvSpPr>
        <p:spPr>
          <a:xfrm>
            <a:off x="0" y="-15845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878911" y="643468"/>
            <a:ext cx="31779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Garamond"/>
              <a:buNone/>
            </a:pPr>
            <a:r>
              <a:rPr lang="pt-BR" sz="3700"/>
              <a:t>Conjunto de estados possíveis</a:t>
            </a:r>
            <a:endParaRPr/>
          </a:p>
        </p:txBody>
      </p:sp>
      <p:cxnSp>
        <p:nvCxnSpPr>
          <p:cNvPr id="140" name="Google Shape;140;p3"/>
          <p:cNvCxnSpPr/>
          <p:nvPr/>
        </p:nvCxnSpPr>
        <p:spPr>
          <a:xfrm>
            <a:off x="962164" y="2478513"/>
            <a:ext cx="29262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474700" y="2639375"/>
            <a:ext cx="44445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500"/>
            </a:br>
            <a:r>
              <a:rPr i="0" lang="pt-BR" sz="1500" u="none" strike="noStrike">
                <a:latin typeface="Arial"/>
                <a:ea typeface="Arial"/>
                <a:cs typeface="Arial"/>
                <a:sym typeface="Arial"/>
              </a:rPr>
              <a:t>Q = {S0, R$1, R$2, R$3, R$4, R$5, R$6, R$7, R$8, </a:t>
            </a:r>
            <a:endParaRPr i="0" sz="15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500" u="none" strike="noStrike">
                <a:latin typeface="Arial"/>
                <a:ea typeface="Arial"/>
                <a:cs typeface="Arial"/>
                <a:sym typeface="Arial"/>
              </a:rPr>
              <a:t>R$9, R$10+, A, B, C};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42" name="Google Shape;142;p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4192588" y="21193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144" name="Google Shape;144;p3"/>
          <p:cNvGraphicFramePr/>
          <p:nvPr/>
        </p:nvGraphicFramePr>
        <p:xfrm>
          <a:off x="5025368" y="4447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{7A547ACA-D7F9-4103-9357-0C5E577BEEF6}</a:tableStyleId>
              </a:tblPr>
              <a:tblGrid>
                <a:gridCol w="1019900"/>
                <a:gridCol w="5498750"/>
              </a:tblGrid>
              <a:tr h="47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Estado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Significado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&lt;S0&gt;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é o estado inicial. É o estado onde ainda não foram inseridas notas na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máquina.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&lt;$1&gt;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é o estado em que a máquina deve se encontrar quando o usuário tiver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realizado a ação correspondente à inserção de apenas uma moeda de R$ 1,00</a:t>
                      </a:r>
                      <a:r>
                        <a:rPr lang="pt-BR" sz="1500"/>
                        <a:t>. Nenhum doce disponível.</a:t>
                      </a:r>
                      <a:endParaRPr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&lt;$10+&gt;</a:t>
                      </a:r>
                      <a:endParaRPr b="1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é o estado em que a máquina deve se encontrar quando o usuário tiver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realizado a ação correspondente à inserção de apenas uma moeda de R$ 10,00. Podendo escolher o Doce A, B</a:t>
                      </a:r>
                      <a:r>
                        <a:rPr lang="pt-BR" sz="1500"/>
                        <a:t>, e C.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&lt;A&gt;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estado será atingido quando o usuário optar pelo Doce A.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&lt;B&gt;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estado será atingido quando o usuário optar pelo Doce B.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&lt;C&gt;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estado será atingido quando o usuário optar pelo Doce C.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1097650" y="5222536"/>
            <a:ext cx="101133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aramond"/>
              <a:buNone/>
            </a:pPr>
            <a:r>
              <a:rPr lang="pt-BR"/>
              <a:t>Autômato Finito Determinístico (AFD)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1097275" y="5967750"/>
            <a:ext cx="10113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Máquina de estados finita que aceita ou rejeita cadeias de símbolos gerando um único ramo de computação para cada cadeia de entrada.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2950"/>
            <a:ext cx="12996277" cy="50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fbd6d97d_1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Troco</a:t>
            </a:r>
            <a:endParaRPr/>
          </a:p>
        </p:txBody>
      </p:sp>
      <p:sp>
        <p:nvSpPr>
          <p:cNvPr id="157" name="Google Shape;157;g2cafbd6d97d_1_5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troco demonstrado no </a:t>
            </a:r>
            <a:r>
              <a:rPr lang="pt-BR"/>
              <a:t>autômato 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representado pela “valor de entrada + valor do troco”,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como no exemplo ao lado.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2cafbd6d97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625" y="521850"/>
            <a:ext cx="3733625" cy="54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afbd6d97d_0_3"/>
          <p:cNvSpPr txBox="1"/>
          <p:nvPr>
            <p:ph idx="4294967295" type="title"/>
          </p:nvPr>
        </p:nvSpPr>
        <p:spPr>
          <a:xfrm>
            <a:off x="1066805" y="207855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do Programa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6"/>
      </a:lt2>
      <a:accent1>
        <a:srgbClr val="27B74E"/>
      </a:accent1>
      <a:accent2>
        <a:srgbClr val="32B91B"/>
      </a:accent2>
      <a:accent3>
        <a:srgbClr val="75B226"/>
      </a:accent3>
      <a:accent4>
        <a:srgbClr val="A3A618"/>
      </a:accent4>
      <a:accent5>
        <a:srgbClr val="D7942E"/>
      </a:accent5>
      <a:accent6>
        <a:srgbClr val="CE3F1E"/>
      </a:accent6>
      <a:hlink>
        <a:srgbClr val="97803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6"/>
      </a:lt2>
      <a:accent1>
        <a:srgbClr val="27B74E"/>
      </a:accent1>
      <a:accent2>
        <a:srgbClr val="32B91B"/>
      </a:accent2>
      <a:accent3>
        <a:srgbClr val="75B226"/>
      </a:accent3>
      <a:accent4>
        <a:srgbClr val="A3A618"/>
      </a:accent4>
      <a:accent5>
        <a:srgbClr val="D7942E"/>
      </a:accent5>
      <a:accent6>
        <a:srgbClr val="CE3F1E"/>
      </a:accent6>
      <a:hlink>
        <a:srgbClr val="97803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2024-04-10T13:45:34Z</dcterms:created>
  <dc:creator>ROSEMARY AUGUSTO</dc:creator>
</cp:coreProperties>
</file>