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06"/>
  </p:notesMasterIdLst>
  <p:handoutMasterIdLst>
    <p:handoutMasterId r:id="rId107"/>
  </p:handoutMasterIdLst>
  <p:sldIdLst>
    <p:sldId id="364" r:id="rId5"/>
    <p:sldId id="365" r:id="rId6"/>
    <p:sldId id="262" r:id="rId7"/>
    <p:sldId id="265" r:id="rId8"/>
    <p:sldId id="266" r:id="rId9"/>
    <p:sldId id="28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4" r:id="rId52"/>
    <p:sldId id="316" r:id="rId53"/>
    <p:sldId id="309" r:id="rId54"/>
    <p:sldId id="312" r:id="rId55"/>
    <p:sldId id="310" r:id="rId56"/>
    <p:sldId id="311" r:id="rId57"/>
    <p:sldId id="313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2F140CC9-C9C6-4C96-ABDE-8958522A478E}">
          <p14:sldIdLst>
            <p14:sldId id="364"/>
          </p14:sldIdLst>
        </p14:section>
        <p14:section name="Projetar, Impressionar, Trabalhar em Conjunto" id="{DCAC31B1-26B6-497D-8711-408380C659D9}">
          <p14:sldIdLst>
            <p14:sldId id="365"/>
            <p14:sldId id="262"/>
            <p14:sldId id="265"/>
            <p14:sldId id="266"/>
            <p14:sldId id="28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4"/>
            <p14:sldId id="316"/>
            <p14:sldId id="309"/>
            <p14:sldId id="312"/>
            <p14:sldId id="310"/>
            <p14:sldId id="311"/>
            <p14:sldId id="31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pt-BR" initials="Tp" lastIdx="1" clrIdx="2">
    <p:extLst>
      <p:ext uri="{19B8F6BF-5375-455C-9EA6-DF929625EA0E}">
        <p15:presenceInfo xmlns:p15="http://schemas.microsoft.com/office/powerpoint/2012/main" userId="Tester pt-B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sldOrd modMainMaster modSection modNotesMaster modHandout">
      <pc:chgData name="Fake Test User" userId="SID-0" providerId="Test" clId="FakeClientId" dt="2019-08-07T10:29:58.461" v="123" actId="20577"/>
      <pc:docMkLst>
        <pc:docMk/>
      </pc:docMkLst>
      <pc:sldChg chg="modSp mod modNotes">
        <pc:chgData name="Fake Test User" userId="SID-0" providerId="Test" clId="FakeClientId" dt="2019-08-06T08:17:39.910" v="96" actId="790"/>
        <pc:sldMkLst>
          <pc:docMk/>
          <pc:sldMk cId="2471807738" sldId="256"/>
        </pc:sldMkLst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ord modNotes">
        <pc:chgData name="Fake Test User" userId="SID-0" providerId="Test" clId="FakeClientId" dt="2019-08-07T10:29:29.092" v="98"/>
        <pc:sldMkLst>
          <pc:docMk/>
          <pc:sldMk cId="1328676004" sldId="257"/>
        </pc:sldMkLst>
        <pc:spChg chg="mod">
          <ac:chgData name="Fake Test User" userId="SID-0" providerId="Test" clId="FakeClientId" dt="2019-08-06T08:01:30.351" v="30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6T08:02:15.381" v="37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6T08:02:29.255" v="80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6T08:04:49.301" v="87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6T08:02:40.004" v="83" actId="1036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6T08:05:21.987" v="88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ord modNotes">
        <pc:chgData name="Fake Test User" userId="SID-0" providerId="Test" clId="FakeClientId" dt="2019-08-07T10:29:58.461" v="123" actId="20577"/>
        <pc:sldMkLst>
          <pc:docMk/>
          <pc:sldMk cId="2090733893" sldId="262"/>
        </pc:sldMkLst>
        <pc:spChg chg="mod">
          <ac:chgData name="Fake Test User" userId="SID-0" providerId="Test" clId="FakeClientId" dt="2019-08-07T10:29:58.461" v="123" actId="20577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6T08:01:20.664" v="29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6T08:04:10.616" v="8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6T08:04:27.349" v="86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6T08:03:51.991" v="8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6T08:14:35.177" v="95"/>
        <pc:sldMkLst>
          <pc:docMk/>
          <pc:sldMk cId="2317502127" sldId="263"/>
        </pc:sldMkLst>
        <pc:spChg chg="mod">
          <ac:chgData name="Fake Test User" userId="SID-0" providerId="Test" clId="FakeClientId" dt="2019-08-06T08:01:47.085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6T08:01:53.946" v="35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6T08:02:06.522" v="36" actId="1410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6T08:14:35.177" v="9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6T08:13:37.154" v="94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ord addCm delCm modNotes">
        <pc:chgData name="Fake Test User" userId="SID-0" providerId="Test" clId="FakeClientId" dt="2019-08-07T10:29:29.092" v="98"/>
        <pc:sldMkLst>
          <pc:docMk/>
          <pc:sldMk cId="1531532291" sldId="264"/>
        </pc:sldMkLst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6T08:07:37.075" v="89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6T08:08:22.011" v="91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6T07:58:56.073" v="2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6T07:56:54.540" v="9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07.743" v="10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17.102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29.697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39.51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47.134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13.875" v="16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21.547" v="17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34.846" v="18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47.151" v="1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56.073" v="2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D0918A31-EAF4-431A-B2F9-68565F9D1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9DEB986D-9626-4C11-B921-6C21D7CD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041CD-8A51-4A55-A8D6-7BF694C9BD77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E80386E-DD31-47D6-97DD-F1E2E23BD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F6E6220-4775-416A-9E42-D598BD4C7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C771-8C97-41CB-A636-0764BAF42284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92404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8F8374-048E-4910-8D8F-7A52D033B91F}" type="datetime1">
              <a:rPr lang="pt-BR" noProof="1" dirty="0" smtClean="0"/>
              <a:t>30/09/2021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noProof="1" dirty="0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7099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0033229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100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730529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101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935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145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013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5657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9752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44820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88539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24835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44450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19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380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4078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74646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17214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07778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50773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65079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3865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45965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48240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68629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559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77943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6347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04100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07410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95706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28075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30586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45667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98015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18546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0080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68399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43828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81173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73675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7483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06456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226079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415643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202928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60409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9598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518741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73430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148281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4265557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95354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512138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58925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266286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871800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317384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8609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972504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671504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956534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171097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52903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374217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648251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143243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417716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129849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8520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982812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200319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345082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085481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380092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29647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683109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708099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743716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750767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4961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36616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67934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825406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574120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846200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645661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8359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072848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9334119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015111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89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0854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2645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478011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024485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2422015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707521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139752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727838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797501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787472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5212477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99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3652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AFEAE8F6-2E0A-44A2-9B33-CBA66C9B24BA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  <p:sp>
        <p:nvSpPr>
          <p:cNvPr id="67" name="Retângulo 6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38095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637887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785326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35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68555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009791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30415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099206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615678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602527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AA827E-90C2-4770-AD6B-8EC662168B0C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  <p:sp>
        <p:nvSpPr>
          <p:cNvPr id="7" name="Retângulo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95316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8679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82F6C7-1E41-4322-B60E-05287FB895E4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32194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772943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BFC6CC-2B1F-410D-90B0-CDC01063F7EF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4109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27804E-5EC4-47EE-9683-B10D3AF5EA4F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258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78E7F-53AE-4C23-AB3A-DA06E8B7F2E7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51078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CDE6B2E-BEDB-4D88-B150-80848800DA83}" type="datetime1">
              <a:rPr lang="pt-BR" noProof="1" smtClean="0"/>
              <a:t>30/09/2021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9453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093" y="1704318"/>
            <a:ext cx="9440034" cy="1828801"/>
          </a:xfrm>
        </p:spPr>
        <p:txBody>
          <a:bodyPr rtlCol="0"/>
          <a:lstStyle/>
          <a:p>
            <a:pPr algn="ctr" rtl="0"/>
            <a:r>
              <a:rPr lang="pt-BR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 de Espalhamento</a:t>
            </a:r>
            <a:endParaRPr lang="pt-BR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78277" y="5627829"/>
            <a:ext cx="5813723" cy="1049867"/>
          </a:xfrm>
        </p:spPr>
        <p:txBody>
          <a:bodyPr rtlCol="0">
            <a:normAutofit/>
          </a:bodyPr>
          <a:lstStyle/>
          <a:p>
            <a:pPr algn="r" rtl="0"/>
            <a:r>
              <a:rPr lang="pt-BR" noProof="1" smtClean="0">
                <a:solidFill>
                  <a:srgbClr val="00B0F0"/>
                </a:solidFill>
              </a:rPr>
              <a:t>Professor: Ricardo Azevedo Moreira da Silva</a:t>
            </a:r>
            <a:br>
              <a:rPr lang="pt-BR" noProof="1" smtClean="0">
                <a:solidFill>
                  <a:srgbClr val="00B0F0"/>
                </a:solidFill>
              </a:rPr>
            </a:br>
            <a:r>
              <a:rPr lang="pt-BR" noProof="1" smtClean="0">
                <a:solidFill>
                  <a:srgbClr val="00B0F0"/>
                </a:solidFill>
              </a:rPr>
              <a:t>Aluno: Pedro Vinícius da Silva Ferreira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23093" y="789918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000" noProof="1" smtClean="0">
                <a:solidFill>
                  <a:srgbClr val="00B0F0"/>
                </a:solidFill>
              </a:rPr>
              <a:t>Estrutura</a:t>
            </a:r>
            <a:r>
              <a:rPr lang="pt-BR" noProof="1" smtClean="0">
                <a:solidFill>
                  <a:srgbClr val="00B0F0"/>
                </a:solidFill>
              </a:rPr>
              <a:t> de Dados</a:t>
            </a:r>
            <a:endParaRPr lang="pt-BR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87972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056068" y="4120020"/>
            <a:ext cx="128474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Nyasm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113762" y="4120020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= 5 – 1 = 4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6771188" y="1983818"/>
            <a:ext cx="5469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(C</a:t>
            </a:r>
            <a:r>
              <a:rPr lang="pt-BR" sz="1600" noProof="1" smtClean="0">
                <a:solidFill>
                  <a:srgbClr val="00B0F0"/>
                </a:solidFill>
              </a:rPr>
              <a:t>0</a:t>
            </a:r>
            <a:r>
              <a:rPr lang="pt-BR" sz="2800" noProof="1" smtClean="0">
                <a:solidFill>
                  <a:srgbClr val="00B0F0"/>
                </a:solidFill>
              </a:rPr>
              <a:t>.5^n-1</a:t>
            </a:r>
            <a:r>
              <a:rPr lang="pt-BR" sz="2800" noProof="1">
                <a:solidFill>
                  <a:srgbClr val="00B0F0"/>
                </a:solidFill>
              </a:rPr>
              <a:t>+</a:t>
            </a:r>
            <a:r>
              <a:rPr lang="pt-BR" sz="1600" noProof="1">
                <a:solidFill>
                  <a:srgbClr val="00B0F0"/>
                </a:solidFill>
              </a:rPr>
              <a:t>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1</a:t>
            </a:r>
            <a:r>
              <a:rPr lang="pt-BR" sz="2800" noProof="1" smtClean="0">
                <a:solidFill>
                  <a:srgbClr val="00B0F0"/>
                </a:solidFill>
              </a:rPr>
              <a:t>.5^n-2 </a:t>
            </a:r>
            <a:r>
              <a:rPr lang="pt-BR" sz="2800" noProof="1">
                <a:solidFill>
                  <a:srgbClr val="00B0F0"/>
                </a:solidFill>
              </a:rPr>
              <a:t>+ ... +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n-1</a:t>
            </a:r>
            <a:r>
              <a:rPr lang="pt-BR" sz="2800" noProof="1" smtClean="0">
                <a:solidFill>
                  <a:srgbClr val="00B0F0"/>
                </a:solidFill>
              </a:rPr>
              <a:t>) % 7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029010" y="4765273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FF0000"/>
                </a:solidFill>
              </a:rPr>
              <a:t>Pedro</a:t>
            </a:r>
            <a:endParaRPr lang="pt-BR" sz="3200" noProof="1">
              <a:solidFill>
                <a:srgbClr val="FF0000"/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4949830" y="2892258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92D050"/>
                </a:solidFill>
              </a:rPr>
              <a:t>Poder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56415" y="3348854"/>
            <a:ext cx="4171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92D050"/>
                </a:solidFill>
              </a:rPr>
              <a:t>(80.5^4+79.5^3+68.5^2+69.5+82) % 7</a:t>
            </a:r>
            <a:endParaRPr lang="pt-BR" sz="2400" noProof="1">
              <a:solidFill>
                <a:srgbClr val="92D05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853892" y="4146124"/>
            <a:ext cx="3376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>
                <a:solidFill>
                  <a:srgbClr val="92D050"/>
                </a:solidFill>
              </a:rPr>
              <a:t>= 62.002 % 7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170534" y="451545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92D050"/>
                </a:solidFill>
              </a:rPr>
              <a:t>= 3</a:t>
            </a:r>
            <a:endParaRPr lang="pt-BR" sz="2400" noProof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6771188" y="1983818"/>
            <a:ext cx="5469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(C</a:t>
            </a:r>
            <a:r>
              <a:rPr lang="pt-BR" sz="1600" noProof="1" smtClean="0">
                <a:solidFill>
                  <a:srgbClr val="00B0F0"/>
                </a:solidFill>
              </a:rPr>
              <a:t>0</a:t>
            </a:r>
            <a:r>
              <a:rPr lang="pt-BR" sz="2800" noProof="1" smtClean="0">
                <a:solidFill>
                  <a:srgbClr val="00B0F0"/>
                </a:solidFill>
              </a:rPr>
              <a:t>.5^n-1</a:t>
            </a:r>
            <a:r>
              <a:rPr lang="pt-BR" sz="2800" noProof="1">
                <a:solidFill>
                  <a:srgbClr val="00B0F0"/>
                </a:solidFill>
              </a:rPr>
              <a:t>+</a:t>
            </a:r>
            <a:r>
              <a:rPr lang="pt-BR" sz="1600" noProof="1">
                <a:solidFill>
                  <a:srgbClr val="00B0F0"/>
                </a:solidFill>
              </a:rPr>
              <a:t>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1</a:t>
            </a:r>
            <a:r>
              <a:rPr lang="pt-BR" sz="2800" noProof="1" smtClean="0">
                <a:solidFill>
                  <a:srgbClr val="00B0F0"/>
                </a:solidFill>
              </a:rPr>
              <a:t>.5^n-2 </a:t>
            </a:r>
            <a:r>
              <a:rPr lang="pt-BR" sz="2800" noProof="1">
                <a:solidFill>
                  <a:srgbClr val="00B0F0"/>
                </a:solidFill>
              </a:rPr>
              <a:t>+ ... +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n-1</a:t>
            </a:r>
            <a:r>
              <a:rPr lang="pt-BR" sz="2800" noProof="1" smtClean="0">
                <a:solidFill>
                  <a:srgbClr val="00B0F0"/>
                </a:solidFill>
              </a:rPr>
              <a:t>) % 7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029010" y="4765273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FF0000"/>
                </a:solidFill>
              </a:rPr>
              <a:t>Pedro</a:t>
            </a:r>
            <a:endParaRPr lang="pt-BR" sz="32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029009" y="3543562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FF0000"/>
                </a:solidFill>
              </a:rPr>
              <a:t>Poder</a:t>
            </a:r>
            <a:endParaRPr lang="pt-BR" sz="32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87972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204636" y="3873270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 Melk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113762" y="4214561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= 4 – 1 = 3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358121" y="421456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Melk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6199604" y="4955934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noProof="1" smtClean="0">
                <a:solidFill>
                  <a:srgbClr val="FF0000"/>
                </a:solidFill>
              </a:rPr>
              <a:t>Melk</a:t>
            </a:r>
            <a:endParaRPr lang="pt-BR" sz="22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6199604" y="4955934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noProof="1" smtClean="0">
                <a:solidFill>
                  <a:srgbClr val="FF0000"/>
                </a:solidFill>
              </a:rPr>
              <a:t>Melk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449335" y="4364722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Buscar: Melk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997852" y="4909642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= 4 – 1 = 3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242211" y="4909642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Melk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4296395" y="4955934"/>
            <a:ext cx="1660514" cy="45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6199604" y="4955934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noProof="1" smtClean="0">
                <a:solidFill>
                  <a:srgbClr val="FF0000"/>
                </a:solidFill>
              </a:rPr>
              <a:t>Melk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449334" y="4364722"/>
            <a:ext cx="2604365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Buscar: Nyasm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997852" y="4909642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= 5 – 1 = 4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959938" y="4909642"/>
            <a:ext cx="1408713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Nyasm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4270637" y="5658013"/>
            <a:ext cx="1660514" cy="45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6199604" y="4955934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noProof="1" smtClean="0">
                <a:solidFill>
                  <a:srgbClr val="FF0000"/>
                </a:solidFill>
              </a:rPr>
              <a:t>Melk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449335" y="4364722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Buscar: Beca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997852" y="4909642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= 4 – 1 = 3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206640" y="4909642"/>
            <a:ext cx="1233085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Beca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4296395" y="4955934"/>
            <a:ext cx="1660514" cy="45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9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204636" y="3873270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 Beca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6199604" y="4955934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noProof="1" smtClean="0">
                <a:solidFill>
                  <a:srgbClr val="FF0000"/>
                </a:solidFill>
              </a:rPr>
              <a:t>Melk</a:t>
            </a:r>
            <a:endParaRPr lang="pt-BR" sz="22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204636" y="3873270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 Beca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6199604" y="4955934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noProof="1" smtClean="0">
                <a:solidFill>
                  <a:srgbClr val="FF0000"/>
                </a:solidFill>
              </a:rPr>
              <a:t>Melk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889203" y="4555852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= 4 – 1 = 3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121244" y="453970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Beca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Seta para a direita 22"/>
          <p:cNvSpPr/>
          <p:nvPr/>
        </p:nvSpPr>
        <p:spPr>
          <a:xfrm>
            <a:off x="4354530" y="5021724"/>
            <a:ext cx="1660514" cy="45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Sumário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1596" y="2379415"/>
            <a:ext cx="11129954" cy="169030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noProof="1" smtClean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noProof="1" smtClean="0"/>
              <a:t>Tratamento de colisões;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noProof="1" smtClean="0"/>
              <a:t>Implementação.</a:t>
            </a:r>
            <a:endParaRPr lang="pt-BR" noProof="1"/>
          </a:p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193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199604" y="5592223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noProof="1" smtClean="0">
                <a:solidFill>
                  <a:srgbClr val="FF0000"/>
                </a:solidFill>
              </a:rPr>
              <a:t>Nyasm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204636" y="3873270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 Beca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6199604" y="4955934"/>
            <a:ext cx="1126440" cy="63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noProof="1" smtClean="0">
                <a:solidFill>
                  <a:srgbClr val="FF0000"/>
                </a:solidFill>
              </a:rPr>
              <a:t>Melk</a:t>
            </a:r>
            <a:endParaRPr lang="pt-BR" sz="2200" noProof="1">
              <a:solidFill>
                <a:srgbClr val="FF0000"/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889203" y="4555852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= 4 – 1 = 3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141423" y="4552583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Beca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Seta para a direita 22"/>
          <p:cNvSpPr/>
          <p:nvPr/>
        </p:nvSpPr>
        <p:spPr>
          <a:xfrm>
            <a:off x="4354530" y="5021724"/>
            <a:ext cx="1660514" cy="45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46" y="3113491"/>
            <a:ext cx="1979890" cy="20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6669" y="592638"/>
            <a:ext cx="6915954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faz uma função hash ser boa?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99669" y="2405173"/>
            <a:ext cx="11129954" cy="1690308"/>
          </a:xfrm>
        </p:spPr>
        <p:txBody>
          <a:bodyPr rtlCol="0">
            <a:normAutofit/>
          </a:bodyPr>
          <a:lstStyle/>
          <a:p>
            <a:r>
              <a:rPr lang="pt-BR" noProof="1" smtClean="0"/>
              <a:t>Produz um número ínfimo de colisões.</a:t>
            </a:r>
            <a:endParaRPr lang="pt-BR" noProof="1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499669" y="2992749"/>
            <a:ext cx="11129954" cy="16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noProof="1" smtClean="0"/>
              <a:t>É facilmente computável.</a:t>
            </a:r>
            <a:endParaRPr lang="pt-BR" noProof="1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99669" y="3580325"/>
            <a:ext cx="11129954" cy="16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noProof="1" smtClean="0"/>
              <a:t>É uniforme.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943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 smtClean="0">
                <a:solidFill>
                  <a:srgbClr val="00B0F0"/>
                </a:solidFill>
              </a:rPr>
              <a:t>5</a:t>
            </a:r>
            <a:endParaRPr lang="pt-BR" sz="3200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4169610" y="641729"/>
            <a:ext cx="3853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37348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9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37348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9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9 % 5 = 4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37348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9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205584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9 % 5 = 4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1" y="4363892"/>
            <a:ext cx="642297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5400" u="sng" noProof="1" smtClean="0">
                <a:solidFill>
                  <a:srgbClr val="FF0000"/>
                </a:solidFill>
              </a:rPr>
              <a:t>P</a:t>
            </a:r>
            <a:r>
              <a:rPr lang="pt-BR" sz="4800" u="sng" noProof="1" smtClean="0">
                <a:solidFill>
                  <a:srgbClr val="FF0000"/>
                </a:solidFill>
              </a:rPr>
              <a:t>roblema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9669" y="2405173"/>
            <a:ext cx="11129954" cy="1690308"/>
          </a:xfrm>
        </p:spPr>
        <p:txBody>
          <a:bodyPr rtlCol="0">
            <a:normAutofit/>
          </a:bodyPr>
          <a:lstStyle/>
          <a:p>
            <a:pPr rtl="0"/>
            <a:r>
              <a:rPr lang="pt-BR" noProof="1" smtClean="0"/>
              <a:t>É criado um </a:t>
            </a:r>
            <a:r>
              <a:rPr lang="pt-BR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Banco de Dados </a:t>
            </a:r>
            <a:r>
              <a:rPr lang="pt-BR" noProof="1" smtClean="0"/>
              <a:t>para uma faculdade, onde irá armazenar o </a:t>
            </a:r>
            <a:r>
              <a:rPr lang="pt-BR" noProof="1" smtClean="0">
                <a:solidFill>
                  <a:srgbClr val="92D050"/>
                </a:solidFill>
              </a:rPr>
              <a:t>RA</a:t>
            </a:r>
            <a:r>
              <a:rPr lang="pt-BR" noProof="1" smtClean="0"/>
              <a:t> e o </a:t>
            </a:r>
            <a:r>
              <a:rPr lang="pt-BR" noProof="1" smtClean="0">
                <a:solidFill>
                  <a:srgbClr val="92D050"/>
                </a:solidFill>
              </a:rPr>
              <a:t>Nome</a:t>
            </a:r>
            <a:r>
              <a:rPr lang="pt-BR" noProof="1" smtClean="0"/>
              <a:t> de todos os alunos e deseja-se uma maneira eficiente de fazer buscas nesse </a:t>
            </a:r>
            <a:r>
              <a:rPr lang="pt-BR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Banco de Dados</a:t>
            </a:r>
            <a:r>
              <a:rPr lang="pt-BR" noProof="1" smtClean="0"/>
              <a:t>. Como fazer isso?</a:t>
            </a:r>
            <a:endParaRPr lang="pt-BR" noProof="1"/>
          </a:p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17 % 5 = 2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17 % 5 = 2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6302732" y="427335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14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700953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14 % 5 = 4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6302732" y="427335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6302732" y="427335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6302732" y="427335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6302732" y="427335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5" y="4013387"/>
            <a:ext cx="1786807" cy="1871223"/>
          </a:xfrm>
          <a:prstGeom prst="rect">
            <a:avLst/>
          </a:prstGeom>
        </p:spPr>
      </p:pic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6302732" y="427335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5" y="4013387"/>
            <a:ext cx="1786807" cy="1871223"/>
          </a:xfrm>
          <a:prstGeom prst="rect">
            <a:avLst/>
          </a:prstGeom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5656781" y="3031761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5400" u="sng" noProof="1" smtClean="0">
                <a:solidFill>
                  <a:srgbClr val="FF0000"/>
                </a:solidFill>
              </a:rPr>
              <a:t>P</a:t>
            </a:r>
            <a:r>
              <a:rPr lang="pt-BR" sz="4800" u="sng" noProof="1" smtClean="0">
                <a:solidFill>
                  <a:srgbClr val="FF0000"/>
                </a:solidFill>
              </a:rPr>
              <a:t>roblema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9669" y="2405173"/>
            <a:ext cx="11129954" cy="1690308"/>
          </a:xfrm>
        </p:spPr>
        <p:txBody>
          <a:bodyPr rtlCol="0">
            <a:normAutofit/>
          </a:bodyPr>
          <a:lstStyle/>
          <a:p>
            <a:pPr rtl="0"/>
            <a:r>
              <a:rPr lang="pt-BR" noProof="1" smtClean="0"/>
              <a:t>É criado um </a:t>
            </a:r>
            <a:r>
              <a:rPr lang="pt-BR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Banco de Dados </a:t>
            </a:r>
            <a:r>
              <a:rPr lang="pt-BR" noProof="1" smtClean="0"/>
              <a:t>para uma faculdade, onde irá armazenar o </a:t>
            </a:r>
            <a:r>
              <a:rPr lang="pt-BR" noProof="1" smtClean="0">
                <a:solidFill>
                  <a:srgbClr val="92D050"/>
                </a:solidFill>
              </a:rPr>
              <a:t>RA</a:t>
            </a:r>
            <a:r>
              <a:rPr lang="pt-BR" noProof="1" smtClean="0"/>
              <a:t> e o </a:t>
            </a:r>
            <a:r>
              <a:rPr lang="pt-BR" noProof="1" smtClean="0">
                <a:solidFill>
                  <a:srgbClr val="92D050"/>
                </a:solidFill>
              </a:rPr>
              <a:t>Nome</a:t>
            </a:r>
            <a:r>
              <a:rPr lang="pt-BR" noProof="1" smtClean="0"/>
              <a:t> de todos os alunos e deseja-se uma maneira eficiente de fazer buscas nesse </a:t>
            </a:r>
            <a:r>
              <a:rPr lang="pt-BR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Banco de Dados</a:t>
            </a:r>
            <a:r>
              <a:rPr lang="pt-BR" noProof="1" smtClean="0"/>
              <a:t>. Como fazer isso?</a:t>
            </a:r>
            <a:endParaRPr lang="pt-BR" noProof="1"/>
          </a:p>
          <a:p>
            <a:pPr rtl="0"/>
            <a:endParaRPr lang="pt-BR" noProof="1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114484" y="4533362"/>
            <a:ext cx="3409756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noProof="1" smtClean="0">
                <a:solidFill>
                  <a:srgbClr val="00B0F0"/>
                </a:solidFill>
              </a:rPr>
              <a:t>Busca Sequencial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4484" y="5215944"/>
            <a:ext cx="2801616" cy="68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noProof="1" smtClean="0">
                <a:solidFill>
                  <a:srgbClr val="00B0F0"/>
                </a:solidFill>
              </a:rPr>
              <a:t>Busca Binária</a:t>
            </a:r>
            <a:endParaRPr lang="pt-BR" sz="3200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Tamanho: </a:t>
            </a:r>
            <a:r>
              <a:rPr lang="pt-BR" sz="3200" noProof="1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73487" y="2915841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Fator de carga: </a:t>
            </a:r>
            <a:r>
              <a:rPr lang="pt-BR" sz="2800" noProof="1" smtClean="0">
                <a:solidFill>
                  <a:srgbClr val="00B0F0"/>
                </a:solidFill>
              </a:rPr>
              <a:t>Fc = 3/5 = 0,6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3514" y="2131217"/>
            <a:ext cx="6800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Tamanho do Vetor &gt; Número Máximo de Elementos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73487" y="3449092"/>
            <a:ext cx="5451057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Hash: </a:t>
            </a:r>
            <a:r>
              <a:rPr lang="pt-BR" sz="2800" noProof="1" smtClean="0">
                <a:solidFill>
                  <a:srgbClr val="00B0F0"/>
                </a:solidFill>
              </a:rPr>
              <a:t>Chave % Tamanho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912272" y="4363892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204636" y="4312377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257834" y="4860128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400800" y="5540709"/>
            <a:ext cx="44573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9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303518" y="302914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6302732" y="427335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5" y="4013387"/>
            <a:ext cx="1786807" cy="1871223"/>
          </a:xfrm>
          <a:prstGeom prst="rect">
            <a:avLst/>
          </a:prstGeom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6302731" y="3651248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Hash Table</a:t>
            </a:r>
            <a:endParaRPr lang="pt-BR" sz="4800" u="sng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6973" y="590212"/>
            <a:ext cx="6555346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Como tratar as colisões?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9669" y="2405173"/>
            <a:ext cx="10241311" cy="1200912"/>
          </a:xfrm>
        </p:spPr>
        <p:txBody>
          <a:bodyPr rtlCol="0">
            <a:normAutofit/>
          </a:bodyPr>
          <a:lstStyle/>
          <a:p>
            <a:pPr rtl="0"/>
            <a:r>
              <a:rPr lang="pt-BR" noProof="1" smtClean="0"/>
              <a:t>É possível realizar o tratamento de colisões numa tabela Hash de diversas formas, entre elas temos:</a:t>
            </a:r>
            <a:endParaRPr lang="pt-BR" noProof="1"/>
          </a:p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395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6973" y="590212"/>
            <a:ext cx="6555346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u="sng" noProof="1" smtClean="0">
                <a:solidFill>
                  <a:srgbClr val="FF0000"/>
                </a:solidFill>
              </a:rPr>
              <a:t>Como tratar as colisões?</a:t>
            </a:r>
            <a:endParaRPr lang="pt-BR" sz="5400" u="sng" noProof="1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9669" y="2405173"/>
            <a:ext cx="10241311" cy="1200912"/>
          </a:xfrm>
        </p:spPr>
        <p:txBody>
          <a:bodyPr rtlCol="0">
            <a:normAutofit/>
          </a:bodyPr>
          <a:lstStyle/>
          <a:p>
            <a:pPr rtl="0"/>
            <a:r>
              <a:rPr lang="pt-BR" noProof="1" smtClean="0"/>
              <a:t>É possível realizar o tratamento de colisões numa tabela Hash de diversas formas, entre elas temos:</a:t>
            </a:r>
            <a:endParaRPr lang="pt-BR" noProof="1"/>
          </a:p>
          <a:p>
            <a:pPr rtl="0"/>
            <a:endParaRPr lang="pt-BR" noProof="1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29803" y="3754192"/>
            <a:ext cx="7424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noProof="1" smtClean="0">
                <a:solidFill>
                  <a:srgbClr val="00B0F0"/>
                </a:solidFill>
              </a:rPr>
              <a:t>Encadeamento Exterior: Listas Encadeadas 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29803" y="4436774"/>
            <a:ext cx="11196034" cy="68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noProof="1" smtClean="0">
                <a:solidFill>
                  <a:srgbClr val="00B0F0"/>
                </a:solidFill>
              </a:rPr>
              <a:t>Encadeamento Interior: Heterogêneo ou Homogêneo (teste linear)</a:t>
            </a:r>
            <a:endParaRPr lang="pt-BR" sz="3200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9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9 % 5 = 4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17 % 5 = 2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eta para baixo 9"/>
          <p:cNvSpPr/>
          <p:nvPr/>
        </p:nvSpPr>
        <p:spPr>
          <a:xfrm>
            <a:off x="8293994" y="2542191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Seta para baixo 31"/>
          <p:cNvSpPr/>
          <p:nvPr/>
        </p:nvSpPr>
        <p:spPr>
          <a:xfrm>
            <a:off x="8293994" y="2542191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2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99669" y="2405173"/>
            <a:ext cx="11129954" cy="1690308"/>
          </a:xfrm>
        </p:spPr>
        <p:txBody>
          <a:bodyPr rtlCol="0">
            <a:normAutofit/>
          </a:bodyPr>
          <a:lstStyle/>
          <a:p>
            <a:r>
              <a:rPr lang="pt-BR" noProof="1" smtClean="0"/>
              <a:t>Uma </a:t>
            </a:r>
            <a:r>
              <a:rPr lang="pt-BR" noProof="1" smtClean="0">
                <a:solidFill>
                  <a:srgbClr val="FF0000"/>
                </a:solidFill>
              </a:rPr>
              <a:t>Tabela Hash</a:t>
            </a:r>
            <a:r>
              <a:rPr lang="pt-BR" noProof="1" smtClean="0"/>
              <a:t> é uma estrutura de dados especial, ela associa </a:t>
            </a:r>
            <a:r>
              <a:rPr lang="pt-BR" noProof="1" smtClean="0">
                <a:solidFill>
                  <a:srgbClr val="92D050"/>
                </a:solidFill>
              </a:rPr>
              <a:t>chaves</a:t>
            </a:r>
            <a:r>
              <a:rPr lang="pt-BR" noProof="1" smtClean="0"/>
              <a:t> de pesquisa a </a:t>
            </a:r>
            <a:r>
              <a:rPr lang="pt-BR" noProof="1" smtClean="0">
                <a:solidFill>
                  <a:srgbClr val="92D050"/>
                </a:solidFill>
              </a:rPr>
              <a:t>Valores</a:t>
            </a:r>
            <a:r>
              <a:rPr lang="pt-BR" noProof="1" smtClean="0"/>
              <a:t>, por meio de uma função.</a:t>
            </a:r>
            <a:endParaRPr lang="pt-BR" noProof="1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499669" y="3379116"/>
            <a:ext cx="11129954" cy="16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noProof="1" smtClean="0"/>
              <a:t>O objetivo de uma </a:t>
            </a:r>
            <a:r>
              <a:rPr lang="pt-BR" noProof="1" smtClean="0">
                <a:solidFill>
                  <a:srgbClr val="FF0000"/>
                </a:solidFill>
              </a:rPr>
              <a:t>Tabela Hash</a:t>
            </a:r>
            <a:r>
              <a:rPr lang="pt-BR" noProof="1" smtClean="0"/>
              <a:t> é fazer uma busca rápida para obter o valor desejado, por meio de uma chave simples. 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071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Seta para baixo 30"/>
          <p:cNvSpPr/>
          <p:nvPr/>
        </p:nvSpPr>
        <p:spPr>
          <a:xfrm>
            <a:off x="9692155" y="2596071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4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25" name="Seta para a direita 24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Buscar: </a:t>
            </a:r>
            <a:r>
              <a:rPr lang="pt-BR" sz="3200" noProof="1" smtClean="0">
                <a:solidFill>
                  <a:srgbClr val="92D050"/>
                </a:solidFill>
              </a:rPr>
              <a:t>14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14 % 5 = 4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Seta para baixo 32"/>
          <p:cNvSpPr/>
          <p:nvPr/>
        </p:nvSpPr>
        <p:spPr>
          <a:xfrm>
            <a:off x="8281083" y="5202607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Buscar: </a:t>
            </a:r>
            <a:r>
              <a:rPr lang="pt-BR" sz="3200" noProof="1" smtClean="0">
                <a:solidFill>
                  <a:srgbClr val="92D050"/>
                </a:solidFill>
              </a:rPr>
              <a:t>13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13 % 5 = 3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25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Seta para baixo 32"/>
          <p:cNvSpPr/>
          <p:nvPr/>
        </p:nvSpPr>
        <p:spPr>
          <a:xfrm>
            <a:off x="8293994" y="2542191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25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Seta para baixo 33"/>
          <p:cNvSpPr/>
          <p:nvPr/>
        </p:nvSpPr>
        <p:spPr>
          <a:xfrm>
            <a:off x="9692155" y="2596071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25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Seta para baixo 32"/>
          <p:cNvSpPr/>
          <p:nvPr/>
        </p:nvSpPr>
        <p:spPr>
          <a:xfrm>
            <a:off x="11055169" y="2669016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3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25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20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366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20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4" name="Seta para baixo 33"/>
          <p:cNvSpPr/>
          <p:nvPr/>
        </p:nvSpPr>
        <p:spPr>
          <a:xfrm>
            <a:off x="8293994" y="2542191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0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1706"/>
              </p:ext>
            </p:extLst>
          </p:nvPr>
        </p:nvGraphicFramePr>
        <p:xfrm>
          <a:off x="9487051" y="309857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083962" y="3209748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20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5" name="Seta para baixo 34"/>
          <p:cNvSpPr/>
          <p:nvPr/>
        </p:nvSpPr>
        <p:spPr>
          <a:xfrm>
            <a:off x="9692155" y="2596071"/>
            <a:ext cx="244699" cy="4359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Exterior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7344674" y="3209749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2734"/>
              </p:ext>
            </p:extLst>
          </p:nvPr>
        </p:nvGraphicFramePr>
        <p:xfrm>
          <a:off x="8134002" y="3085397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2712"/>
              </p:ext>
            </p:extLst>
          </p:nvPr>
        </p:nvGraphicFramePr>
        <p:xfrm>
          <a:off x="8117407" y="5638516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7344673" y="5737952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7344673" y="4486104"/>
            <a:ext cx="772733" cy="29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047"/>
              </p:ext>
            </p:extLst>
          </p:nvPr>
        </p:nvGraphicFramePr>
        <p:xfrm>
          <a:off x="8117406" y="4371154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8714318" y="3209748"/>
            <a:ext cx="2142572" cy="293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6004"/>
              </p:ext>
            </p:extLst>
          </p:nvPr>
        </p:nvGraphicFramePr>
        <p:xfrm>
          <a:off x="10856695" y="3119593"/>
          <a:ext cx="619767" cy="584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767"/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pt-BR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20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</a:t>
            </a:r>
            <a:r>
              <a:rPr lang="pt-BR" sz="2800" noProof="1">
                <a:solidFill>
                  <a:srgbClr val="92D050"/>
                </a:solidFill>
              </a:rPr>
              <a:t>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17 % 5 = 2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8876781" y="3109704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8876781" y="3109704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842367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8876781" y="3109704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5261462" y="3236927"/>
            <a:ext cx="590087" cy="2154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842367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8876781" y="3109704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10" name="Seta para a esquerda 9"/>
          <p:cNvSpPr/>
          <p:nvPr/>
        </p:nvSpPr>
        <p:spPr>
          <a:xfrm>
            <a:off x="9587757" y="3313002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9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842367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8876781" y="3109704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3" name="Seta para a esquerda 42"/>
          <p:cNvSpPr/>
          <p:nvPr/>
        </p:nvSpPr>
        <p:spPr>
          <a:xfrm>
            <a:off x="9587757" y="3930513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301889" y="5357251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8876781" y="3109704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301889" y="5357251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8876781" y="3109704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3" name="Seta para a direita 42"/>
          <p:cNvSpPr/>
          <p:nvPr/>
        </p:nvSpPr>
        <p:spPr>
          <a:xfrm>
            <a:off x="5261462" y="3236927"/>
            <a:ext cx="590087" cy="2154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9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301889" y="5357251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8876781" y="3109704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4" name="Seta para a esquerda 43"/>
          <p:cNvSpPr/>
          <p:nvPr/>
        </p:nvSpPr>
        <p:spPr>
          <a:xfrm>
            <a:off x="9587757" y="3313002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3" name="Espaço Reservado para Conteúdo 2"/>
          <p:cNvSpPr txBox="1">
            <a:spLocks/>
          </p:cNvSpPr>
          <p:nvPr/>
        </p:nvSpPr>
        <p:spPr>
          <a:xfrm>
            <a:off x="2842367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7" name="Seta para a direita 46"/>
          <p:cNvSpPr/>
          <p:nvPr/>
        </p:nvSpPr>
        <p:spPr>
          <a:xfrm>
            <a:off x="5261462" y="3236927"/>
            <a:ext cx="590087" cy="2154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136134" y="2021137"/>
            <a:ext cx="4075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Inserção, Busca e Remoção.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1971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3" name="Espaço Reservado para Conteúdo 2"/>
          <p:cNvSpPr txBox="1">
            <a:spLocks/>
          </p:cNvSpPr>
          <p:nvPr/>
        </p:nvSpPr>
        <p:spPr>
          <a:xfrm>
            <a:off x="2842367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Seta para a esquerda 31"/>
          <p:cNvSpPr/>
          <p:nvPr/>
        </p:nvSpPr>
        <p:spPr>
          <a:xfrm>
            <a:off x="9587757" y="3313002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27344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D</a:t>
                      </a:r>
                      <a:endParaRPr lang="pt-BR" sz="3200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V</a:t>
                      </a:r>
                      <a:endParaRPr lang="pt-BR" sz="3200" b="1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V</a:t>
                      </a:r>
                      <a:endParaRPr lang="pt-BR" sz="3200" b="1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V</a:t>
                      </a:r>
                      <a:endParaRPr lang="pt-BR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3" name="Espaço Reservado para Conteúdo 2"/>
          <p:cNvSpPr txBox="1">
            <a:spLocks/>
          </p:cNvSpPr>
          <p:nvPr/>
        </p:nvSpPr>
        <p:spPr>
          <a:xfrm>
            <a:off x="2842367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Seta para a esquerda 31"/>
          <p:cNvSpPr/>
          <p:nvPr/>
        </p:nvSpPr>
        <p:spPr>
          <a:xfrm>
            <a:off x="9587757" y="3313002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8666027" y="1765469"/>
            <a:ext cx="1130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noProof="1" smtClean="0">
                <a:solidFill>
                  <a:srgbClr val="00B0F0"/>
                </a:solidFill>
              </a:rPr>
              <a:t>Vazio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406094" y="2080144"/>
            <a:ext cx="3650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noProof="1" smtClean="0">
                <a:solidFill>
                  <a:srgbClr val="00B0F0"/>
                </a:solidFill>
              </a:rPr>
              <a:t>Disponível = removido</a:t>
            </a:r>
            <a:endParaRPr lang="pt-BR" sz="2800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heterogêneo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27344"/>
              </p:ext>
            </p:extLst>
          </p:nvPr>
        </p:nvGraphicFramePr>
        <p:xfrm>
          <a:off x="8852164" y="3145736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D</a:t>
                      </a:r>
                      <a:endParaRPr lang="pt-BR" sz="3200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V</a:t>
                      </a:r>
                      <a:endParaRPr lang="pt-BR" sz="3200" b="1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V</a:t>
                      </a:r>
                      <a:endParaRPr lang="pt-BR" sz="3200" b="1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V</a:t>
                      </a:r>
                      <a:endParaRPr lang="pt-BR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969043" y="31328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67470" y="37639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67470" y="440020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967470" y="503649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</a:t>
            </a:r>
            <a:endParaRPr lang="pt-BR" sz="3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967470" y="567278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</a:t>
            </a:r>
            <a:endParaRPr lang="pt-BR" sz="3200" dirty="0"/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8541225" y="2579060"/>
            <a:ext cx="1383662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Colisões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8875208" y="3746292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3" name="Espaço Reservado para Conteúdo 2"/>
          <p:cNvSpPr txBox="1">
            <a:spLocks/>
          </p:cNvSpPr>
          <p:nvPr/>
        </p:nvSpPr>
        <p:spPr>
          <a:xfrm>
            <a:off x="2842367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Busca: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Seta para a esquerda 31"/>
          <p:cNvSpPr/>
          <p:nvPr/>
        </p:nvSpPr>
        <p:spPr>
          <a:xfrm>
            <a:off x="9587757" y="3913605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8666027" y="1765469"/>
            <a:ext cx="1130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noProof="1" smtClean="0">
                <a:solidFill>
                  <a:srgbClr val="00B0F0"/>
                </a:solidFill>
              </a:rPr>
              <a:t>Vazio</a:t>
            </a:r>
            <a:endParaRPr lang="pt-BR" sz="2800" noProof="1">
              <a:solidFill>
                <a:srgbClr val="00B0F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406094" y="2080144"/>
            <a:ext cx="3650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noProof="1" smtClean="0">
                <a:solidFill>
                  <a:srgbClr val="00B0F0"/>
                </a:solidFill>
              </a:rPr>
              <a:t>Disponível = removido</a:t>
            </a:r>
            <a:endParaRPr lang="pt-BR" sz="2800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Encadeamento interior Homogêneo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Seta para a esquerda 20"/>
          <p:cNvSpPr/>
          <p:nvPr/>
        </p:nvSpPr>
        <p:spPr>
          <a:xfrm>
            <a:off x="7529956" y="3247918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Seta para a esquerda 20"/>
          <p:cNvSpPr/>
          <p:nvPr/>
        </p:nvSpPr>
        <p:spPr>
          <a:xfrm>
            <a:off x="7529956" y="3863503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8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817407" y="368857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817407" y="368857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7529956" y="3247918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7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817407" y="368857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Seta para a esquerda 23"/>
          <p:cNvSpPr/>
          <p:nvPr/>
        </p:nvSpPr>
        <p:spPr>
          <a:xfrm>
            <a:off x="7529956" y="3863503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817407" y="368857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Seta para a esquerda 23"/>
          <p:cNvSpPr/>
          <p:nvPr/>
        </p:nvSpPr>
        <p:spPr>
          <a:xfrm>
            <a:off x="7529956" y="4499791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817407" y="368857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3496805" y="5374498"/>
            <a:ext cx="6294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789169" y="5322983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842367" y="5870734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25 %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Seta para a esquerda 23"/>
          <p:cNvSpPr/>
          <p:nvPr/>
        </p:nvSpPr>
        <p:spPr>
          <a:xfrm>
            <a:off x="7529956" y="5136081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1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817407" y="368857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6817407" y="4955929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817407" y="368857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6817407" y="4955929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20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Seta para a esquerda 22"/>
          <p:cNvSpPr/>
          <p:nvPr/>
        </p:nvSpPr>
        <p:spPr>
          <a:xfrm>
            <a:off x="7529956" y="3247918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7352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817407" y="368857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20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6817407" y="4955929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789169" y="5473872"/>
            <a:ext cx="2852209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Remover: </a:t>
            </a:r>
            <a:r>
              <a:rPr lang="pt-BR" sz="3200" noProof="1" smtClean="0">
                <a:solidFill>
                  <a:srgbClr val="92D050"/>
                </a:solidFill>
              </a:rPr>
              <a:t>20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953676" y="5920805"/>
            <a:ext cx="1911776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92D050"/>
                </a:solidFill>
              </a:rPr>
              <a:t>20 % 5 = 0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Seta para a esquerda 23"/>
          <p:cNvSpPr/>
          <p:nvPr/>
        </p:nvSpPr>
        <p:spPr>
          <a:xfrm>
            <a:off x="7529956" y="3863503"/>
            <a:ext cx="580654" cy="224469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85490"/>
              </p:ext>
            </p:extLst>
          </p:nvPr>
        </p:nvGraphicFramePr>
        <p:xfrm>
          <a:off x="6793756" y="3065169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D</a:t>
                      </a:r>
                      <a:endParaRPr lang="pt-BR" sz="3200" b="1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610463" y="2524254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38607" y="2498493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10635" y="305228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09062" y="368335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09062" y="4319640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9062" y="495592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09062" y="559221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454229" y="660871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Teste Linear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2294830" y="1986434"/>
            <a:ext cx="122947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34450" y="2498498"/>
            <a:ext cx="375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noProof="1" smtClean="0">
                <a:solidFill>
                  <a:srgbClr val="00B0F0"/>
                </a:solidFill>
              </a:rPr>
              <a:t>(Int, Float, String, Object, etc)</a:t>
            </a:r>
            <a:endParaRPr lang="pt-BR" sz="2400" noProof="1">
              <a:solidFill>
                <a:srgbClr val="00B0F0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457382" y="3155321"/>
            <a:ext cx="2904364" cy="1774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300" y="3209749"/>
            <a:ext cx="1388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3">
                    <a:lumMod val="75000"/>
                  </a:schemeClr>
                </a:solidFill>
              </a:rPr>
              <a:t>Função Hash %5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789169" y="4955934"/>
            <a:ext cx="2240790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Valor Inteiro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6817408" y="3044620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15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6817407" y="4296493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17</a:t>
            </a:r>
            <a:endParaRPr lang="pt-BR" sz="2800" noProof="1">
              <a:solidFill>
                <a:srgbClr val="FF0000"/>
              </a:solidFill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6817407" y="4955929"/>
            <a:ext cx="712549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FF0000"/>
                </a:solidFill>
              </a:rPr>
              <a:t>25</a:t>
            </a:r>
            <a:endParaRPr lang="pt-BR" sz="28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9610" y="641729"/>
            <a:ext cx="3853927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O que é uma Hash Table?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284"/>
              </p:ext>
            </p:extLst>
          </p:nvPr>
        </p:nvGraphicFramePr>
        <p:xfrm>
          <a:off x="6279866" y="3039413"/>
          <a:ext cx="671118" cy="3137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1118"/>
              </a:tblGrid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75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96573" y="2498498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23013" y="2498498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17831" y="2498497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Índice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95041" y="3052289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493468" y="368335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93468" y="431964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93468" y="495593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3468" y="559222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49335" y="2369707"/>
            <a:ext cx="236281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Função Hash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959938" y="3129564"/>
            <a:ext cx="390402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1" smtClean="0">
                <a:solidFill>
                  <a:srgbClr val="00B0F0"/>
                </a:solidFill>
              </a:rPr>
              <a:t>Quantidade de letras - 1</a:t>
            </a:r>
            <a:endParaRPr lang="pt-BR" noProof="1">
              <a:solidFill>
                <a:srgbClr val="00B0F0"/>
              </a:solidFill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958060" y="3683356"/>
            <a:ext cx="3345362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chemeClr val="tx1">
                    <a:lumMod val="95000"/>
                  </a:schemeClr>
                </a:solidFill>
              </a:rPr>
              <a:t>Adicionar: Nyasm</a:t>
            </a:r>
            <a:endParaRPr lang="pt-BR" sz="3200" noProof="1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7395672" y="1983818"/>
            <a:ext cx="422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00B0F0"/>
                </a:solidFill>
              </a:rPr>
              <a:t>(Soma do valor correspondente a cada letra) % 7</a:t>
            </a:r>
            <a:endParaRPr lang="pt-BR" sz="24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7395672" y="1983818"/>
            <a:ext cx="422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00B0F0"/>
                </a:solidFill>
              </a:rPr>
              <a:t>(Soma do valor correspondente a cada letra) % 7</a:t>
            </a:r>
            <a:endParaRPr lang="pt-BR" sz="24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4949830" y="2892258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92D050"/>
                </a:solidFill>
              </a:rPr>
              <a:t>Pedro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808818" y="3379980"/>
            <a:ext cx="3466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92D050"/>
                </a:solidFill>
              </a:rPr>
              <a:t>(80+69+68+82+79) % 7</a:t>
            </a:r>
            <a:endParaRPr lang="pt-BR" sz="2400" noProof="1">
              <a:solidFill>
                <a:srgbClr val="92D05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70536" y="37697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>
                <a:solidFill>
                  <a:srgbClr val="92D050"/>
                </a:solidFill>
              </a:rPr>
              <a:t>= </a:t>
            </a:r>
            <a:r>
              <a:rPr lang="pt-BR" sz="2400" noProof="1" smtClean="0">
                <a:solidFill>
                  <a:srgbClr val="92D050"/>
                </a:solidFill>
              </a:rPr>
              <a:t>378 % 7</a:t>
            </a:r>
            <a:endParaRPr lang="pt-BR" sz="2400" noProof="1">
              <a:solidFill>
                <a:srgbClr val="92D05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170536" y="4098534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92D050"/>
                </a:solidFill>
              </a:rPr>
              <a:t>= 0</a:t>
            </a:r>
            <a:endParaRPr lang="pt-BR" sz="2400" noProof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7395672" y="1983818"/>
            <a:ext cx="422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00B0F0"/>
                </a:solidFill>
              </a:rPr>
              <a:t>(Soma do valor correspondente a cada letra) % 7</a:t>
            </a:r>
            <a:endParaRPr lang="pt-BR" sz="24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058096" y="1716734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FF0000"/>
                </a:solidFill>
              </a:rPr>
              <a:t>Pedro</a:t>
            </a:r>
            <a:endParaRPr lang="pt-BR" sz="32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7395672" y="1983818"/>
            <a:ext cx="422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00B0F0"/>
                </a:solidFill>
              </a:rPr>
              <a:t>(Soma do valor correspondente a cada letra) % 7</a:t>
            </a:r>
            <a:endParaRPr lang="pt-BR" sz="24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058096" y="1716734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FF0000"/>
                </a:solidFill>
              </a:rPr>
              <a:t>Pedro</a:t>
            </a:r>
            <a:endParaRPr lang="pt-BR" sz="3200" noProof="1">
              <a:solidFill>
                <a:srgbClr val="FF0000"/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4949830" y="2892258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92D050"/>
                </a:solidFill>
              </a:rPr>
              <a:t>Poder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808818" y="3379980"/>
            <a:ext cx="3466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92D050"/>
                </a:solidFill>
              </a:rPr>
              <a:t>(80+79+68+69+82) % 7</a:t>
            </a:r>
            <a:endParaRPr lang="pt-BR" sz="2400" noProof="1">
              <a:solidFill>
                <a:srgbClr val="92D05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170536" y="37697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>
                <a:solidFill>
                  <a:srgbClr val="92D050"/>
                </a:solidFill>
              </a:rPr>
              <a:t>= </a:t>
            </a:r>
            <a:r>
              <a:rPr lang="pt-BR" sz="2400" noProof="1" smtClean="0">
                <a:solidFill>
                  <a:srgbClr val="92D050"/>
                </a:solidFill>
              </a:rPr>
              <a:t>378 % 7</a:t>
            </a:r>
            <a:endParaRPr lang="pt-BR" sz="2400" noProof="1">
              <a:solidFill>
                <a:srgbClr val="92D05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170536" y="4098534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92D050"/>
                </a:solidFill>
              </a:rPr>
              <a:t>= 0</a:t>
            </a:r>
            <a:endParaRPr lang="pt-BR" sz="2400" noProof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7395672" y="1983818"/>
            <a:ext cx="422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00B0F0"/>
                </a:solidFill>
              </a:rPr>
              <a:t>(Soma do valor correspondente a cada letra) % 7</a:t>
            </a:r>
            <a:endParaRPr lang="pt-BR" sz="24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058096" y="1716734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FF0000"/>
                </a:solidFill>
              </a:rPr>
              <a:t>Pedro</a:t>
            </a:r>
            <a:endParaRPr lang="pt-BR" sz="3200" noProof="1">
              <a:solidFill>
                <a:srgbClr val="FF0000"/>
              </a:solidFill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2058095" y="2326347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FF0000"/>
                </a:solidFill>
              </a:rPr>
              <a:t>Poder</a:t>
            </a:r>
            <a:endParaRPr lang="pt-BR" sz="32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7395672" y="1983818"/>
            <a:ext cx="422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00B0F0"/>
                </a:solidFill>
              </a:rPr>
              <a:t>(Soma do valor correspondente a cada letra) % 7</a:t>
            </a:r>
            <a:endParaRPr lang="pt-BR" sz="24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306971" y="2978407"/>
            <a:ext cx="4576338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 = (C</a:t>
            </a:r>
            <a:r>
              <a:rPr lang="pt-BR" sz="1800" noProof="1" smtClean="0">
                <a:solidFill>
                  <a:srgbClr val="00B0F0"/>
                </a:solidFill>
              </a:rPr>
              <a:t>0, </a:t>
            </a:r>
            <a:r>
              <a:rPr lang="pt-BR" sz="3200" noProof="1" smtClean="0">
                <a:solidFill>
                  <a:srgbClr val="00B0F0"/>
                </a:solidFill>
              </a:rPr>
              <a:t>C</a:t>
            </a:r>
            <a:r>
              <a:rPr lang="pt-BR" sz="1800" noProof="1" smtClean="0">
                <a:solidFill>
                  <a:srgbClr val="00B0F0"/>
                </a:solidFill>
              </a:rPr>
              <a:t>1</a:t>
            </a:r>
            <a:r>
              <a:rPr lang="pt-BR" sz="3200" noProof="1" smtClean="0">
                <a:solidFill>
                  <a:srgbClr val="00B0F0"/>
                </a:solidFill>
              </a:rPr>
              <a:t>, C</a:t>
            </a:r>
            <a:r>
              <a:rPr lang="pt-BR" sz="1800" noProof="1" smtClean="0">
                <a:solidFill>
                  <a:srgbClr val="00B0F0"/>
                </a:solidFill>
              </a:rPr>
              <a:t>2</a:t>
            </a:r>
            <a:r>
              <a:rPr lang="pt-BR" sz="3200" noProof="1" smtClean="0">
                <a:solidFill>
                  <a:srgbClr val="00B0F0"/>
                </a:solidFill>
              </a:rPr>
              <a:t>, ..., C</a:t>
            </a:r>
            <a:r>
              <a:rPr lang="pt-BR" sz="1800" noProof="1" smtClean="0">
                <a:solidFill>
                  <a:srgbClr val="00B0F0"/>
                </a:solidFill>
              </a:rPr>
              <a:t>n-1</a:t>
            </a:r>
            <a:r>
              <a:rPr lang="pt-BR" sz="3200" noProof="1" smtClean="0">
                <a:solidFill>
                  <a:srgbClr val="00B0F0"/>
                </a:solidFill>
              </a:rPr>
              <a:t>)</a:t>
            </a:r>
            <a:endParaRPr lang="pt-BR" sz="3200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7395672" y="1983818"/>
            <a:ext cx="422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00B0F0"/>
                </a:solidFill>
              </a:rPr>
              <a:t>(Soma do valor correspondente a cada letra) % 7</a:t>
            </a:r>
            <a:endParaRPr lang="pt-BR" sz="24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306971" y="2978407"/>
            <a:ext cx="4576338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 = (C</a:t>
            </a:r>
            <a:r>
              <a:rPr lang="pt-BR" sz="1800" noProof="1" smtClean="0">
                <a:solidFill>
                  <a:srgbClr val="00B0F0"/>
                </a:solidFill>
              </a:rPr>
              <a:t>0, </a:t>
            </a:r>
            <a:r>
              <a:rPr lang="pt-BR" sz="3200" noProof="1" smtClean="0">
                <a:solidFill>
                  <a:srgbClr val="00B0F0"/>
                </a:solidFill>
              </a:rPr>
              <a:t>C</a:t>
            </a:r>
            <a:r>
              <a:rPr lang="pt-BR" sz="1800" noProof="1" smtClean="0">
                <a:solidFill>
                  <a:srgbClr val="00B0F0"/>
                </a:solidFill>
              </a:rPr>
              <a:t>1</a:t>
            </a:r>
            <a:r>
              <a:rPr lang="pt-BR" sz="3200" noProof="1" smtClean="0">
                <a:solidFill>
                  <a:srgbClr val="00B0F0"/>
                </a:solidFill>
              </a:rPr>
              <a:t>, C</a:t>
            </a:r>
            <a:r>
              <a:rPr lang="pt-BR" sz="1800" noProof="1" smtClean="0">
                <a:solidFill>
                  <a:srgbClr val="00B0F0"/>
                </a:solidFill>
              </a:rPr>
              <a:t>2</a:t>
            </a:r>
            <a:r>
              <a:rPr lang="pt-BR" sz="3200" noProof="1" smtClean="0">
                <a:solidFill>
                  <a:srgbClr val="00B0F0"/>
                </a:solidFill>
              </a:rPr>
              <a:t>, ..., C</a:t>
            </a:r>
            <a:r>
              <a:rPr lang="pt-BR" sz="1800" noProof="1" smtClean="0">
                <a:solidFill>
                  <a:srgbClr val="00B0F0"/>
                </a:solidFill>
              </a:rPr>
              <a:t>n-1</a:t>
            </a:r>
            <a:r>
              <a:rPr lang="pt-BR" sz="3200" noProof="1" smtClean="0">
                <a:solidFill>
                  <a:srgbClr val="00B0F0"/>
                </a:solidFill>
              </a:rPr>
              <a:t>)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409123" y="3497269"/>
            <a:ext cx="437203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0</a:t>
            </a:r>
            <a:r>
              <a:rPr lang="pt-BR" sz="2800" noProof="1" smtClean="0">
                <a:solidFill>
                  <a:srgbClr val="00B0F0"/>
                </a:solidFill>
              </a:rPr>
              <a:t>P^n-1</a:t>
            </a:r>
            <a:r>
              <a:rPr lang="pt-BR" noProof="1" smtClean="0">
                <a:solidFill>
                  <a:srgbClr val="00B0F0"/>
                </a:solidFill>
              </a:rPr>
              <a:t>+</a:t>
            </a:r>
            <a:r>
              <a:rPr lang="pt-BR" sz="1600" noProof="1" smtClean="0">
                <a:solidFill>
                  <a:srgbClr val="00B0F0"/>
                </a:solidFill>
              </a:rPr>
              <a:t>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1</a:t>
            </a:r>
            <a:r>
              <a:rPr lang="pt-BR" sz="2800" noProof="1" smtClean="0">
                <a:solidFill>
                  <a:srgbClr val="00B0F0"/>
                </a:solidFill>
              </a:rPr>
              <a:t>P^n-2 + ... + C</a:t>
            </a:r>
            <a:r>
              <a:rPr lang="pt-BR" sz="1600" noProof="1" smtClean="0">
                <a:solidFill>
                  <a:srgbClr val="00B0F0"/>
                </a:solidFill>
              </a:rPr>
              <a:t>n-1</a:t>
            </a:r>
            <a:endParaRPr lang="pt-BR" sz="2800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6771188" y="1983818"/>
            <a:ext cx="5469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(C</a:t>
            </a:r>
            <a:r>
              <a:rPr lang="pt-BR" sz="1600" noProof="1" smtClean="0">
                <a:solidFill>
                  <a:srgbClr val="00B0F0"/>
                </a:solidFill>
              </a:rPr>
              <a:t>0</a:t>
            </a:r>
            <a:r>
              <a:rPr lang="pt-BR" sz="2800" noProof="1" smtClean="0">
                <a:solidFill>
                  <a:srgbClr val="00B0F0"/>
                </a:solidFill>
              </a:rPr>
              <a:t>.5^n-1</a:t>
            </a:r>
            <a:r>
              <a:rPr lang="pt-BR" sz="2800" noProof="1">
                <a:solidFill>
                  <a:srgbClr val="00B0F0"/>
                </a:solidFill>
              </a:rPr>
              <a:t>+</a:t>
            </a:r>
            <a:r>
              <a:rPr lang="pt-BR" sz="1600" noProof="1">
                <a:solidFill>
                  <a:srgbClr val="00B0F0"/>
                </a:solidFill>
              </a:rPr>
              <a:t>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1</a:t>
            </a:r>
            <a:r>
              <a:rPr lang="pt-BR" sz="2800" noProof="1" smtClean="0">
                <a:solidFill>
                  <a:srgbClr val="00B0F0"/>
                </a:solidFill>
              </a:rPr>
              <a:t>.5^n-2 </a:t>
            </a:r>
            <a:r>
              <a:rPr lang="pt-BR" sz="2800" noProof="1">
                <a:solidFill>
                  <a:srgbClr val="00B0F0"/>
                </a:solidFill>
              </a:rPr>
              <a:t>+ ... +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n-1</a:t>
            </a:r>
            <a:r>
              <a:rPr lang="pt-BR" sz="2800" noProof="1" smtClean="0">
                <a:solidFill>
                  <a:srgbClr val="00B0F0"/>
                </a:solidFill>
              </a:rPr>
              <a:t>) % 7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3306971" y="2978407"/>
            <a:ext cx="4576338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Chave = (C</a:t>
            </a:r>
            <a:r>
              <a:rPr lang="pt-BR" sz="1800" noProof="1" smtClean="0">
                <a:solidFill>
                  <a:srgbClr val="00B0F0"/>
                </a:solidFill>
              </a:rPr>
              <a:t>0, </a:t>
            </a:r>
            <a:r>
              <a:rPr lang="pt-BR" sz="3200" noProof="1" smtClean="0">
                <a:solidFill>
                  <a:srgbClr val="00B0F0"/>
                </a:solidFill>
              </a:rPr>
              <a:t>C</a:t>
            </a:r>
            <a:r>
              <a:rPr lang="pt-BR" sz="1800" noProof="1" smtClean="0">
                <a:solidFill>
                  <a:srgbClr val="00B0F0"/>
                </a:solidFill>
              </a:rPr>
              <a:t>1</a:t>
            </a:r>
            <a:r>
              <a:rPr lang="pt-BR" sz="3200" noProof="1" smtClean="0">
                <a:solidFill>
                  <a:srgbClr val="00B0F0"/>
                </a:solidFill>
              </a:rPr>
              <a:t>, C</a:t>
            </a:r>
            <a:r>
              <a:rPr lang="pt-BR" sz="1800" noProof="1" smtClean="0">
                <a:solidFill>
                  <a:srgbClr val="00B0F0"/>
                </a:solidFill>
              </a:rPr>
              <a:t>2</a:t>
            </a:r>
            <a:r>
              <a:rPr lang="pt-BR" sz="3200" noProof="1" smtClean="0">
                <a:solidFill>
                  <a:srgbClr val="00B0F0"/>
                </a:solidFill>
              </a:rPr>
              <a:t>, ..., C</a:t>
            </a:r>
            <a:r>
              <a:rPr lang="pt-BR" sz="1800" noProof="1" smtClean="0">
                <a:solidFill>
                  <a:srgbClr val="00B0F0"/>
                </a:solidFill>
              </a:rPr>
              <a:t>n-1</a:t>
            </a:r>
            <a:r>
              <a:rPr lang="pt-BR" sz="3200" noProof="1" smtClean="0">
                <a:solidFill>
                  <a:srgbClr val="00B0F0"/>
                </a:solidFill>
              </a:rPr>
              <a:t>)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409123" y="3497269"/>
            <a:ext cx="437203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0</a:t>
            </a:r>
            <a:r>
              <a:rPr lang="pt-BR" sz="2800" noProof="1" smtClean="0">
                <a:solidFill>
                  <a:srgbClr val="00B0F0"/>
                </a:solidFill>
              </a:rPr>
              <a:t>P^n-1</a:t>
            </a:r>
            <a:r>
              <a:rPr lang="pt-BR" noProof="1" smtClean="0">
                <a:solidFill>
                  <a:srgbClr val="00B0F0"/>
                </a:solidFill>
              </a:rPr>
              <a:t>+</a:t>
            </a:r>
            <a:r>
              <a:rPr lang="pt-BR" sz="1600" noProof="1" smtClean="0">
                <a:solidFill>
                  <a:srgbClr val="00B0F0"/>
                </a:solidFill>
              </a:rPr>
              <a:t>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1</a:t>
            </a:r>
            <a:r>
              <a:rPr lang="pt-BR" sz="2800" noProof="1" smtClean="0">
                <a:solidFill>
                  <a:srgbClr val="00B0F0"/>
                </a:solidFill>
              </a:rPr>
              <a:t>P^n-2 + ... + C</a:t>
            </a:r>
            <a:r>
              <a:rPr lang="pt-BR" sz="1600" noProof="1" smtClean="0">
                <a:solidFill>
                  <a:srgbClr val="00B0F0"/>
                </a:solidFill>
              </a:rPr>
              <a:t>n-1</a:t>
            </a:r>
            <a:endParaRPr lang="pt-BR" sz="2800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6771188" y="1983818"/>
            <a:ext cx="5469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(C</a:t>
            </a:r>
            <a:r>
              <a:rPr lang="pt-BR" sz="1600" noProof="1" smtClean="0">
                <a:solidFill>
                  <a:srgbClr val="00B0F0"/>
                </a:solidFill>
              </a:rPr>
              <a:t>0</a:t>
            </a:r>
            <a:r>
              <a:rPr lang="pt-BR" sz="2800" noProof="1" smtClean="0">
                <a:solidFill>
                  <a:srgbClr val="00B0F0"/>
                </a:solidFill>
              </a:rPr>
              <a:t>.5^n-1</a:t>
            </a:r>
            <a:r>
              <a:rPr lang="pt-BR" sz="2800" noProof="1">
                <a:solidFill>
                  <a:srgbClr val="00B0F0"/>
                </a:solidFill>
              </a:rPr>
              <a:t>+</a:t>
            </a:r>
            <a:r>
              <a:rPr lang="pt-BR" sz="1600" noProof="1">
                <a:solidFill>
                  <a:srgbClr val="00B0F0"/>
                </a:solidFill>
              </a:rPr>
              <a:t>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1</a:t>
            </a:r>
            <a:r>
              <a:rPr lang="pt-BR" sz="2800" noProof="1" smtClean="0">
                <a:solidFill>
                  <a:srgbClr val="00B0F0"/>
                </a:solidFill>
              </a:rPr>
              <a:t>.5^n-2 </a:t>
            </a:r>
            <a:r>
              <a:rPr lang="pt-BR" sz="2800" noProof="1">
                <a:solidFill>
                  <a:srgbClr val="00B0F0"/>
                </a:solidFill>
              </a:rPr>
              <a:t>+ ... +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n-1</a:t>
            </a:r>
            <a:r>
              <a:rPr lang="pt-BR" sz="2800" noProof="1" smtClean="0">
                <a:solidFill>
                  <a:srgbClr val="00B0F0"/>
                </a:solidFill>
              </a:rPr>
              <a:t>) % 7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949830" y="2892258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92D050"/>
                </a:solidFill>
              </a:rPr>
              <a:t>Pedro</a:t>
            </a:r>
            <a:endParaRPr lang="pt-BR" sz="3200" noProof="1">
              <a:solidFill>
                <a:srgbClr val="92D05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456415" y="3348854"/>
            <a:ext cx="4171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92D050"/>
                </a:solidFill>
              </a:rPr>
              <a:t>(80.5^4+69.5^3+68.5^2+82.5+79) % 7</a:t>
            </a:r>
            <a:endParaRPr lang="pt-BR" sz="2400" noProof="1">
              <a:solidFill>
                <a:srgbClr val="92D05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853892" y="4146124"/>
            <a:ext cx="3376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>
                <a:solidFill>
                  <a:srgbClr val="92D050"/>
                </a:solidFill>
              </a:rPr>
              <a:t>= </a:t>
            </a:r>
            <a:r>
              <a:rPr lang="pt-BR" sz="2400" noProof="1" smtClean="0">
                <a:solidFill>
                  <a:srgbClr val="92D050"/>
                </a:solidFill>
              </a:rPr>
              <a:t>60.814 % </a:t>
            </a:r>
            <a:r>
              <a:rPr lang="pt-BR" sz="2400" noProof="1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170534" y="451545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noProof="1" smtClean="0">
                <a:solidFill>
                  <a:srgbClr val="92D050"/>
                </a:solidFill>
              </a:rPr>
              <a:t>= 5</a:t>
            </a:r>
            <a:endParaRPr lang="pt-BR" sz="2400" noProof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87181" y="1163401"/>
            <a:ext cx="1126440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Chave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92364" y="1137640"/>
            <a:ext cx="994818" cy="6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noProof="1" smtClean="0">
                <a:solidFill>
                  <a:schemeClr val="tx1">
                    <a:lumMod val="95000"/>
                  </a:schemeClr>
                </a:solidFill>
              </a:rPr>
              <a:t>Valor</a:t>
            </a:r>
            <a:endParaRPr lang="pt-BR" sz="2800" noProof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4392" y="1691431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2819" y="2322498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62819" y="2958787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62819" y="3595076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62819" y="4231365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</a:t>
            </a:r>
            <a:endParaRPr lang="pt-BR" sz="3200" dirty="0"/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2515479" y="153372"/>
            <a:ext cx="7237926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u="sng" noProof="1" smtClean="0">
                <a:solidFill>
                  <a:srgbClr val="FF0000"/>
                </a:solidFill>
              </a:rPr>
              <a:t>Exemplo extra</a:t>
            </a:r>
            <a:endParaRPr lang="pt-BR" sz="4800" u="sng" noProof="1">
              <a:solidFill>
                <a:srgbClr val="FF0000"/>
              </a:solidFill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35022" y="1478935"/>
            <a:ext cx="2341564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00B0F0"/>
                </a:solidFill>
              </a:rPr>
              <a:t>Função Hash:</a:t>
            </a:r>
            <a:endParaRPr lang="pt-BR" sz="3200" noProof="1">
              <a:solidFill>
                <a:srgbClr val="00B0F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62819" y="4867654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62819" y="5503943"/>
            <a:ext cx="45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</a:t>
            </a:r>
            <a:endParaRPr lang="pt-BR" sz="3200" dirty="0"/>
          </a:p>
        </p:txBody>
      </p:sp>
      <p:sp>
        <p:nvSpPr>
          <p:cNvPr id="30" name="Retângulo 29"/>
          <p:cNvSpPr/>
          <p:nvPr/>
        </p:nvSpPr>
        <p:spPr>
          <a:xfrm>
            <a:off x="6771188" y="1983818"/>
            <a:ext cx="5469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noProof="1" smtClean="0">
                <a:solidFill>
                  <a:srgbClr val="00B0F0"/>
                </a:solidFill>
              </a:rPr>
              <a:t>(C</a:t>
            </a:r>
            <a:r>
              <a:rPr lang="pt-BR" sz="1600" noProof="1" smtClean="0">
                <a:solidFill>
                  <a:srgbClr val="00B0F0"/>
                </a:solidFill>
              </a:rPr>
              <a:t>0</a:t>
            </a:r>
            <a:r>
              <a:rPr lang="pt-BR" sz="2800" noProof="1" smtClean="0">
                <a:solidFill>
                  <a:srgbClr val="00B0F0"/>
                </a:solidFill>
              </a:rPr>
              <a:t>.5^n-1</a:t>
            </a:r>
            <a:r>
              <a:rPr lang="pt-BR" sz="2800" noProof="1">
                <a:solidFill>
                  <a:srgbClr val="00B0F0"/>
                </a:solidFill>
              </a:rPr>
              <a:t>+</a:t>
            </a:r>
            <a:r>
              <a:rPr lang="pt-BR" sz="1600" noProof="1">
                <a:solidFill>
                  <a:srgbClr val="00B0F0"/>
                </a:solidFill>
              </a:rPr>
              <a:t>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1</a:t>
            </a:r>
            <a:r>
              <a:rPr lang="pt-BR" sz="2800" noProof="1" smtClean="0">
                <a:solidFill>
                  <a:srgbClr val="00B0F0"/>
                </a:solidFill>
              </a:rPr>
              <a:t>.5^n-2 </a:t>
            </a:r>
            <a:r>
              <a:rPr lang="pt-BR" sz="2800" noProof="1">
                <a:solidFill>
                  <a:srgbClr val="00B0F0"/>
                </a:solidFill>
              </a:rPr>
              <a:t>+ ... + </a:t>
            </a:r>
            <a:r>
              <a:rPr lang="pt-BR" sz="2800" noProof="1" smtClean="0">
                <a:solidFill>
                  <a:srgbClr val="00B0F0"/>
                </a:solidFill>
              </a:rPr>
              <a:t>C</a:t>
            </a:r>
            <a:r>
              <a:rPr lang="pt-BR" sz="1600" noProof="1" smtClean="0">
                <a:solidFill>
                  <a:srgbClr val="00B0F0"/>
                </a:solidFill>
              </a:rPr>
              <a:t>n-1</a:t>
            </a:r>
            <a:r>
              <a:rPr lang="pt-BR" sz="2800" noProof="1" smtClean="0">
                <a:solidFill>
                  <a:srgbClr val="00B0F0"/>
                </a:solidFill>
              </a:rPr>
              <a:t>) % 7</a:t>
            </a:r>
            <a:endParaRPr lang="pt-BR" sz="2800" noProof="1">
              <a:solidFill>
                <a:srgbClr val="00B0F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4888"/>
              </p:ext>
            </p:extLst>
          </p:nvPr>
        </p:nvGraphicFramePr>
        <p:xfrm>
          <a:off x="1971433" y="1768707"/>
          <a:ext cx="1242188" cy="430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2188"/>
              </a:tblGrid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44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09" y="2804498"/>
            <a:ext cx="3244989" cy="3921550"/>
          </a:xfrm>
          <a:prstGeom prst="rect">
            <a:avLst/>
          </a:prstGeom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029010" y="4765273"/>
            <a:ext cx="1184611" cy="68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noProof="1" smtClean="0">
                <a:solidFill>
                  <a:srgbClr val="FF0000"/>
                </a:solidFill>
              </a:rPr>
              <a:t>Pedro</a:t>
            </a:r>
            <a:endParaRPr lang="pt-BR" sz="32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608</TotalTime>
  <Words>3967</Words>
  <Application>Microsoft Office PowerPoint</Application>
  <PresentationFormat>Widescreen</PresentationFormat>
  <Paragraphs>1780</Paragraphs>
  <Slides>101</Slides>
  <Notes>101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Trebuchet MS</vt:lpstr>
      <vt:lpstr>Tw Cen MT</vt:lpstr>
      <vt:lpstr>Circuito</vt:lpstr>
      <vt:lpstr>Tabelas de Espalhamento</vt:lpstr>
      <vt:lpstr>Sumário</vt:lpstr>
      <vt:lpstr>Problema</vt:lpstr>
      <vt:lpstr>Problema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é uma Hash Table?</vt:lpstr>
      <vt:lpstr>O que faz uma função hash ser boa?</vt:lpstr>
      <vt:lpstr>Hash Table</vt:lpstr>
      <vt:lpstr>Apresentação do PowerPoint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Hash Table</vt:lpstr>
      <vt:lpstr>Como tratar as colisões?</vt:lpstr>
      <vt:lpstr>Como tratar as colisões?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Exterior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heterogêneo</vt:lpstr>
      <vt:lpstr>Encadeamento interior Homogêneo</vt:lpstr>
      <vt:lpstr>Teste Linear</vt:lpstr>
      <vt:lpstr>Teste Linear</vt:lpstr>
      <vt:lpstr>Teste Linear</vt:lpstr>
      <vt:lpstr>Teste Linear</vt:lpstr>
      <vt:lpstr>Teste Linear</vt:lpstr>
      <vt:lpstr>Teste Linear</vt:lpstr>
      <vt:lpstr>Teste Linear</vt:lpstr>
      <vt:lpstr>Teste Linear</vt:lpstr>
      <vt:lpstr>Teste Linear</vt:lpstr>
      <vt:lpstr>Teste Linear</vt:lpstr>
      <vt:lpstr>Teste Linear</vt:lpstr>
      <vt:lpstr>Exemplo extra</vt:lpstr>
      <vt:lpstr>Exemplo extra</vt:lpstr>
      <vt:lpstr>Exemplo extra</vt:lpstr>
      <vt:lpstr>Exemplo extra</vt:lpstr>
      <vt:lpstr>Exemplo extra</vt:lpstr>
      <vt:lpstr>Exemplo extra</vt:lpstr>
      <vt:lpstr>Exemplo extra</vt:lpstr>
      <vt:lpstr>Exemplo extra</vt:lpstr>
      <vt:lpstr>Exemplo extra</vt:lpstr>
      <vt:lpstr>Exemplo extra</vt:lpstr>
      <vt:lpstr>Exemplo extra</vt:lpstr>
      <vt:lpstr>Exemplo extra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Bem-vindo ao PowerPoint</dc:title>
  <dc:creator>Conta da Microsoft</dc:creator>
  <cp:keywords/>
  <cp:lastModifiedBy>Conta da Microsoft</cp:lastModifiedBy>
  <cp:revision>94</cp:revision>
  <dcterms:created xsi:type="dcterms:W3CDTF">2021-09-27T20:34:14Z</dcterms:created>
  <dcterms:modified xsi:type="dcterms:W3CDTF">2021-09-30T18:41:04Z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