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9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1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9DF108-5369-4DD0-A155-AC2A97720B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54C2B-C477-41FE-8D3E-EE8973D75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C956-E6DC-4123-93B6-A568D99A637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C66DF-9E04-47AF-8130-AE1BEEF283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7FE6C-736C-48B8-BC2C-35F247C9C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6C36-F1DE-443C-B456-154023B42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4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CB2FE-B01D-4A90-9EB4-81A5EB91CF7B}" type="datetimeFigureOut">
              <a:rPr lang="pt-PT" smtClean="0"/>
              <a:t>25/07/2023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AECE-1139-4D6F-A3AB-9A842E33F8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33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76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Atualmente a empresa tem a sede global localizada em Nova Iorque</a:t>
            </a: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65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25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40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Estrutura de arquivo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47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ré-arquivo: verifica se os dados tinham as condições necessárias para serem enviados para o programa de arquivo.</a:t>
            </a:r>
          </a:p>
          <a:p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rograma de arquivo: verifica se os dados cumpriam com as condições necessárias, se esses dados passarem pelas condições então podiam ser arquivados , se não envia os mesmo para o programa de eliminação.</a:t>
            </a:r>
          </a:p>
          <a:p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rograma de eliminação: o mesmo era executado automaticamente aquando a execução do programa de arquivo.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10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 Web </a:t>
            </a:r>
            <a:r>
              <a:rPr lang="pt-PT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service</a:t>
            </a:r>
            <a:r>
              <a:rPr lang="pt-PT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é utilizado para transferir dados através de protocolos de comunicação para diferentes plataformas.</a:t>
            </a:r>
          </a:p>
          <a:p>
            <a:r>
              <a:rPr lang="pt-PT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Assim, é possível melhorar os sistemas já existentes, integrando mais informação e novas funcionalidades de forma simples e rápida.</a:t>
            </a:r>
            <a:endParaRPr lang="pt-PT" sz="1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Durante o projeto</a:t>
            </a:r>
            <a:r>
              <a:rPr lang="pt-PT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fui desafiado a criar uma classe em </a:t>
            </a:r>
            <a:r>
              <a:rPr lang="pt-PT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que a mesmas tinha de</a:t>
            </a:r>
            <a:r>
              <a:rPr lang="pt-PT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realizar dois PATCH.</a:t>
            </a:r>
          </a:p>
          <a:p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O PATCH é u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sado para substituir os atributos da entidade.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804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AB32-85C6-4C72-A5EF-05BBFC491EB5}" type="datetime1">
              <a:rPr lang="pt-PT" smtClean="0"/>
              <a:t>25/07/2023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"/>
            <a:ext cx="9144002" cy="8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31AB-C94E-4E3A-AC37-313CB6CD2678}" type="datetime1">
              <a:rPr lang="pt-PT" smtClean="0"/>
              <a:t>25/07/2023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0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C0F5-019E-4D96-B121-D7F1FBDC485D}" type="datetime1">
              <a:rPr lang="pt-PT" smtClean="0"/>
              <a:t>25/07/2023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0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3682"/>
            <a:ext cx="7886700" cy="5023281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C3B-0923-4F6D-8A9D-B05996991707}" type="datetime1">
              <a:rPr lang="pt-PT" smtClean="0"/>
              <a:t>25/07/2023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6">
            <a:extLst>
              <a:ext uri="{FF2B5EF4-FFF2-40B4-BE49-F238E27FC236}">
                <a16:creationId xmlns:a16="http://schemas.microsoft.com/office/drawing/2014/main" id="{AC2B0ADA-324F-4920-8247-A92CE26F9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084" r="21780"/>
          <a:stretch/>
        </p:blipFill>
        <p:spPr>
          <a:xfrm>
            <a:off x="0" y="4"/>
            <a:ext cx="7152414" cy="8294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74D2976-DFF3-4E94-9461-0EF0B2602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25" y="65854"/>
            <a:ext cx="7886700" cy="708134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</a:t>
            </a:r>
            <a:endParaRPr lang="en-US" dirty="0"/>
          </a:p>
        </p:txBody>
      </p:sp>
      <p:pic>
        <p:nvPicPr>
          <p:cNvPr id="1026" name="Picture 2" descr="Resultado de imagem para etesp ipca">
            <a:extLst>
              <a:ext uri="{FF2B5EF4-FFF2-40B4-BE49-F238E27FC236}">
                <a16:creationId xmlns:a16="http://schemas.microsoft.com/office/drawing/2014/main" id="{5B69F5C0-037D-453D-8066-24954FDE1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39" y="79901"/>
            <a:ext cx="1750027" cy="7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9CAA-12BC-4E9E-BCFB-0A0E25CCAD5D}" type="datetime1">
              <a:rPr lang="pt-PT" smtClean="0"/>
              <a:t>25/07/2023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3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B21F-5BD2-41C0-8BF7-8B47D5B99ED3}" type="datetime1">
              <a:rPr lang="pt-PT" smtClean="0"/>
              <a:t>25/07/2023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222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80B0-7076-495A-A153-5FB4BA12AB4E}" type="datetime1">
              <a:rPr lang="pt-PT" smtClean="0"/>
              <a:t>25/07/2023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37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F0F1-5457-4F97-B2EA-ACCD89ECDD2E}" type="datetime1">
              <a:rPr lang="pt-PT" smtClean="0"/>
              <a:t>25/07/2023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31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9CF6-B2DC-472C-911F-80AB0E9EB625}" type="datetime1">
              <a:rPr lang="pt-PT" smtClean="0"/>
              <a:t>25/07/2023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D209-2367-497B-ADD4-F45FF746DB74}" type="datetime1">
              <a:rPr lang="pt-PT" smtClean="0"/>
              <a:t>25/07/2023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3643-BFEB-4819-9B6F-1C27B22738F1}" type="datetime1">
              <a:rPr lang="pt-PT" smtClean="0"/>
              <a:t>25/07/2023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EAC – Projeto 2 – 2017/2018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3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B017-6316-46AE-9944-842B5C5A257F}" type="datetime1">
              <a:rPr lang="pt-PT" smtClean="0"/>
              <a:t>25/07/2023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CTeSP EAC – Projeto 2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94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95565" y="1116591"/>
            <a:ext cx="8460508" cy="217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Apresentação Relatório de Estágio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143000" y="3241627"/>
            <a:ext cx="6858000" cy="148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Estágio – 2ºAno 2ºSemestre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F5A7E-E145-4E7C-9176-B2A60A2C2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8"/>
          <a:stretch/>
        </p:blipFill>
        <p:spPr>
          <a:xfrm>
            <a:off x="4039498" y="4247934"/>
            <a:ext cx="5104502" cy="2493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CE564-C813-4D97-AA15-BEDCDD231B84}"/>
              </a:ext>
            </a:extLst>
          </p:cNvPr>
          <p:cNvSpPr txBox="1"/>
          <p:nvPr/>
        </p:nvSpPr>
        <p:spPr>
          <a:xfrm>
            <a:off x="6217920" y="4940023"/>
            <a:ext cx="267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>
                <a:solidFill>
                  <a:schemeClr val="bg1"/>
                </a:solidFill>
              </a:rPr>
              <a:t>Tecnologia e</a:t>
            </a:r>
          </a:p>
          <a:p>
            <a:pPr algn="r"/>
            <a:r>
              <a:rPr lang="pt-PT" sz="2400" b="1" dirty="0">
                <a:solidFill>
                  <a:schemeClr val="bg1"/>
                </a:solidFill>
              </a:rPr>
              <a:t>Inovação</a:t>
            </a:r>
          </a:p>
          <a:p>
            <a:pPr algn="r"/>
            <a:r>
              <a:rPr lang="pt-PT" sz="2400" b="1" dirty="0">
                <a:solidFill>
                  <a:schemeClr val="bg1"/>
                </a:solidFill>
              </a:rPr>
              <a:t>Informática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8C174D0A-0F14-5981-3EDE-BBE4150A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68829"/>
            <a:ext cx="7811965" cy="708134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onfiguração de arquivo do objeto permite indicar o repositório onde irão ser guardados os ficheiros de arquivo.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CC45F0D-EF22-EFE1-E24F-A809D7F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7AE132-A652-0D1E-47E0-EBE1FA33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10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CDA35E7-29AB-253D-8112-51D9B90D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/>
          </a:p>
        </p:txBody>
      </p:sp>
      <p:pic>
        <p:nvPicPr>
          <p:cNvPr id="8" name="Imagem 7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9E8EBF4F-94F8-755B-92A4-858F2CA8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30" y="953376"/>
            <a:ext cx="4370803" cy="439171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25FC860-9379-D819-D051-96FCACCAA640}"/>
              </a:ext>
            </a:extLst>
          </p:cNvPr>
          <p:cNvSpPr/>
          <p:nvPr/>
        </p:nvSpPr>
        <p:spPr>
          <a:xfrm>
            <a:off x="3358662" y="1485900"/>
            <a:ext cx="386861" cy="967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8AFC502-A0CF-4756-0B79-D2C62B50D79F}"/>
              </a:ext>
            </a:extLst>
          </p:cNvPr>
          <p:cNvSpPr/>
          <p:nvPr/>
        </p:nvSpPr>
        <p:spPr>
          <a:xfrm>
            <a:off x="3358662" y="1651244"/>
            <a:ext cx="861646" cy="967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267B6AB-0D71-03C1-3F38-ECBE4E4003F2}"/>
              </a:ext>
            </a:extLst>
          </p:cNvPr>
          <p:cNvSpPr/>
          <p:nvPr/>
        </p:nvSpPr>
        <p:spPr>
          <a:xfrm>
            <a:off x="4105275" y="2708031"/>
            <a:ext cx="466725" cy="879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C0E369-35C5-F391-ACFA-B24013C583AD}"/>
              </a:ext>
            </a:extLst>
          </p:cNvPr>
          <p:cNvSpPr/>
          <p:nvPr/>
        </p:nvSpPr>
        <p:spPr>
          <a:xfrm>
            <a:off x="4105275" y="2858784"/>
            <a:ext cx="466725" cy="879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408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EFC96B-B279-C85F-F6B5-9634C876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D88A7A-A74D-3DA8-3376-4D07268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11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EF90DEC-AEF9-0B53-B193-A03D3714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/>
          </a:p>
        </p:txBody>
      </p:sp>
      <p:pic>
        <p:nvPicPr>
          <p:cNvPr id="6" name="Imagem 5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A21B87F0-22B1-CA1C-6EBB-7B4EBD38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56" y="1380787"/>
            <a:ext cx="5716886" cy="1456255"/>
          </a:xfrm>
          <a:prstGeom prst="rect">
            <a:avLst/>
          </a:prstGeom>
        </p:spPr>
      </p:pic>
      <p:pic>
        <p:nvPicPr>
          <p:cNvPr id="7" name="Imagem 6" descr="Uma imagem com captura de ecrã, texto, software&#10;&#10;Descrição gerada automaticamente">
            <a:extLst>
              <a:ext uri="{FF2B5EF4-FFF2-40B4-BE49-F238E27FC236}">
                <a16:creationId xmlns:a16="http://schemas.microsoft.com/office/drawing/2014/main" id="{E1B364C8-9921-0CEA-2C0A-E14E7C85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29" y="3429000"/>
            <a:ext cx="5610141" cy="2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39CEC3DB-C773-1502-3651-E1FA3E4F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77" y="2690179"/>
            <a:ext cx="7715250" cy="708135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configurações standard também devia ter em conta as referências temporais disponíveis.</a:t>
            </a:r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254849F-B4A8-E861-8D8C-6B8845A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FDBD4F-165A-420E-992C-2F9DC450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12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C475FC-CCE4-1E78-D793-2683130C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/>
          </a:p>
        </p:txBody>
      </p:sp>
      <p:pic>
        <p:nvPicPr>
          <p:cNvPr id="6" name="Imagem 5" descr="Uma imagem com captura de ecrã, texto&#10;&#10;Descrição gerada automaticamente">
            <a:extLst>
              <a:ext uri="{FF2B5EF4-FFF2-40B4-BE49-F238E27FC236}">
                <a16:creationId xmlns:a16="http://schemas.microsoft.com/office/drawing/2014/main" id="{9488C83E-665F-4ECC-7BAF-E084DC4A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77" y="1103751"/>
            <a:ext cx="4632325" cy="1256665"/>
          </a:xfrm>
          <a:prstGeom prst="rect">
            <a:avLst/>
          </a:prstGeom>
        </p:spPr>
      </p:pic>
      <p:pic>
        <p:nvPicPr>
          <p:cNvPr id="7" name="Imagem 6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393DC73A-E188-D316-0009-F23ADB71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77" y="3609857"/>
            <a:ext cx="4333875" cy="1333500"/>
          </a:xfrm>
          <a:prstGeom prst="rect">
            <a:avLst/>
          </a:prstGeom>
        </p:spPr>
      </p:pic>
      <p:sp>
        <p:nvSpPr>
          <p:cNvPr id="8" name="Marcador de Posição de Conteúdo 1">
            <a:extLst>
              <a:ext uri="{FF2B5EF4-FFF2-40B4-BE49-F238E27FC236}">
                <a16:creationId xmlns:a16="http://schemas.microsoft.com/office/drawing/2014/main" id="{46C74210-8A38-32A4-0506-5CE0B933ABB9}"/>
              </a:ext>
            </a:extLst>
          </p:cNvPr>
          <p:cNvSpPr txBox="1">
            <a:spLocks/>
          </p:cNvSpPr>
          <p:nvPr/>
        </p:nvSpPr>
        <p:spPr>
          <a:xfrm>
            <a:off x="470877" y="5295786"/>
            <a:ext cx="7715250" cy="70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Por fim nas configurações do arquivo devia obter os campos de condição disponíveis</a:t>
            </a:r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6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CEB1EE57-5002-6DB6-13D6-6AEF594A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46785"/>
            <a:ext cx="7886700" cy="1130178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ré-arquivo</a:t>
            </a:r>
          </a:p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rograma de arquivo</a:t>
            </a:r>
          </a:p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rograma de eliminação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6301931-2B3B-F169-53AD-FA78EF92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28F732-7EFD-A93D-77D5-8E362C9B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13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52257DC-1078-769C-D8A6-4EAE5CF0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/>
          </a:p>
        </p:txBody>
      </p:sp>
      <p:pic>
        <p:nvPicPr>
          <p:cNvPr id="6" name="Imagem 5" descr="Uma imagem com texto, Tipo de letra, número, file&#10;&#10;Descrição gerada automaticamente">
            <a:extLst>
              <a:ext uri="{FF2B5EF4-FFF2-40B4-BE49-F238E27FC236}">
                <a16:creationId xmlns:a16="http://schemas.microsoft.com/office/drawing/2014/main" id="{63AC70C0-9640-443C-DB3E-EC57EA21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39" y="1811215"/>
            <a:ext cx="7096321" cy="24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87D4892F-D399-5C0D-0140-208C0244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952" y="2782765"/>
            <a:ext cx="6748096" cy="1292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4800" dirty="0"/>
              <a:t>Serviços de WEB </a:t>
            </a:r>
            <a:r>
              <a:rPr lang="pt-PT" sz="4800" dirty="0" err="1"/>
              <a:t>Service</a:t>
            </a:r>
            <a:endParaRPr lang="pt-PT" sz="4800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472C55-C845-B4F8-EC67-8001C723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35C1D6-091F-BD0F-8404-4D5E006E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14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2FD5CC3-03DE-EC12-3018-02B778C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687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573BAE1-E68E-ED3C-599D-D52C1511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DAC704-0A1C-31EE-1862-FD3559A5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15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D93C4D6-2C16-2513-6244-6C3C1E0C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Serviços de WEB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6" name="Marcador de Posição de Conteúdo 5" descr="Uma imagem com texto, captura de ecrã, número, software&#10;&#10;Descrição gerada automaticamente">
            <a:extLst>
              <a:ext uri="{FF2B5EF4-FFF2-40B4-BE49-F238E27FC236}">
                <a16:creationId xmlns:a16="http://schemas.microsoft.com/office/drawing/2014/main" id="{7E8DBA27-F1EB-6320-EEAA-2BD9EE54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602" y="1154113"/>
            <a:ext cx="5716796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984857C8-1878-A122-3279-850563F0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5576"/>
            <a:ext cx="7886700" cy="475783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responsável de verificar se 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Purch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Order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é válida.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A51A54-00F8-6BA6-C4C0-D99D6F93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288C075-00AE-BF79-C770-6819161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16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9A6E58D-6786-0886-E616-3905B3DB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Serviços de WEB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0D66FB-2FCF-F24C-DA75-491D5FCE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8200"/>
            <a:ext cx="7566935" cy="288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8D809D-EA90-8371-EF8F-A277C4AA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215117"/>
            <a:ext cx="5411665" cy="2812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98D531D-9776-F00C-68D4-37326841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3217708"/>
            <a:ext cx="5115055" cy="2507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91209F-D487-6DDA-A5ED-3EC48541A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73474"/>
            <a:ext cx="5051182" cy="2375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6135F8F-3AFB-2F6E-2BF9-56C4423BB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145219"/>
            <a:ext cx="5115053" cy="23680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D34CD37-CE59-D1D7-2509-8C8D398DF078}"/>
              </a:ext>
            </a:extLst>
          </p:cNvPr>
          <p:cNvSpPr txBox="1"/>
          <p:nvPr/>
        </p:nvSpPr>
        <p:spPr>
          <a:xfrm>
            <a:off x="628648" y="2608735"/>
            <a:ext cx="6370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erifica se houve uma modificação ou uma criação da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Purch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Order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C3CEF1-AE81-DF51-28D9-F8EB2D09DBF0}"/>
              </a:ext>
            </a:extLst>
          </p:cNvPr>
          <p:cNvSpPr txBox="1"/>
          <p:nvPr/>
        </p:nvSpPr>
        <p:spPr>
          <a:xfrm>
            <a:off x="628649" y="4589648"/>
            <a:ext cx="6370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responsável de fazer um PATCH aos novos dados dos itens.</a:t>
            </a:r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660B8CD-31A2-029B-0398-CAFD1D1D369E}"/>
              </a:ext>
            </a:extLst>
          </p:cNvPr>
          <p:cNvSpPr txBox="1"/>
          <p:nvPr/>
        </p:nvSpPr>
        <p:spPr>
          <a:xfrm>
            <a:off x="628648" y="3505941"/>
            <a:ext cx="6370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 responsável de fazer um PATCH aos novos dados do cabeçalho.</a:t>
            </a:r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D20E89-F1CB-396D-BBA5-B712C38CD686}"/>
              </a:ext>
            </a:extLst>
          </p:cNvPr>
          <p:cNvSpPr txBox="1"/>
          <p:nvPr/>
        </p:nvSpPr>
        <p:spPr>
          <a:xfrm>
            <a:off x="628648" y="5587075"/>
            <a:ext cx="6370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responsável de fazer um PATCH aos dados que modificados dos itens.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691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C606DBD4-0B75-CDE3-7CFB-F1FD186D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96406"/>
            <a:ext cx="7886700" cy="708134"/>
          </a:xfrm>
        </p:spPr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criar um pedido de comprar tinha de dirigir a uma transação onde inseria os dados de um material para realizar o teste.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E227011-CFFF-5E82-9325-A62B61B9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3FB076-A3B4-8BE1-C7DE-BBE04A4B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17</a:t>
            </a:fld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8A9CE2-0CC1-14F6-EF82-EE27D053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Serviços de WEB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6" name="Imagem 5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D76CAA01-DD4B-BF65-58B6-8FD3988A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9" y="1153460"/>
            <a:ext cx="5815891" cy="37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5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24C664EE-AB68-F31F-A8DC-B10E41840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6638"/>
            <a:ext cx="7886700" cy="1420325"/>
          </a:xfrm>
        </p:spPr>
        <p:txBody>
          <a:bodyPr/>
          <a:lstStyle/>
          <a:p>
            <a:pPr marL="230400" indent="-230400">
              <a:lnSpc>
                <a:spcPct val="100000"/>
              </a:lnSpc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realizar o teste caso haja uma modificação de compra tinha que me dirigir a uma outra transação em que tinha de alterar alguns campos específicos da compra.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E8162FD-6BC4-DFA5-8167-C3F6AB7D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74659A-6A05-0850-DB7B-683D76CD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18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76FD8FF-2B3C-1BB5-C7F1-F8E4487A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Serviços de WEB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7" name="Imagem 6" descr="Uma imagem com texto, software, número, file&#10;&#10;Descrição gerada automaticamente">
            <a:extLst>
              <a:ext uri="{FF2B5EF4-FFF2-40B4-BE49-F238E27FC236}">
                <a16:creationId xmlns:a16="http://schemas.microsoft.com/office/drawing/2014/main" id="{40ECAC0D-A50F-CAE9-3A30-355E90D8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10" y="1272070"/>
            <a:ext cx="6459580" cy="31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2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9157EC05-7E0D-9964-CCF2-9961E984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812" y="2382859"/>
            <a:ext cx="4994275" cy="659424"/>
          </a:xfrm>
        </p:spPr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Caso não haja nenhum material inserido era apresentada a seguinte mensagem de erro.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3C3B15-DDBE-7324-3B74-5981E208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6EAA91-F91B-6DBE-9084-108C6EF8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19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4493A7-A9F6-C90F-A463-CBE4E537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Serviços de WEB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37434A-F9C4-A2F1-53BB-E17E01B6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1" y="1300529"/>
            <a:ext cx="2609850" cy="247650"/>
          </a:xfrm>
          <a:prstGeom prst="rect">
            <a:avLst/>
          </a:prstGeom>
        </p:spPr>
      </p:pic>
      <p:pic>
        <p:nvPicPr>
          <p:cNvPr id="7" name="Imagem 6" descr="Uma imagem com texto, file, Gráfico, Tipo de letra&#10;&#10;Descrição gerada automaticamente">
            <a:extLst>
              <a:ext uri="{FF2B5EF4-FFF2-40B4-BE49-F238E27FC236}">
                <a16:creationId xmlns:a16="http://schemas.microsoft.com/office/drawing/2014/main" id="{B5AA69A3-3D08-A413-88FD-F6CB175C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237060"/>
            <a:ext cx="4994275" cy="597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3334E2-EFE3-EBB5-3893-90EDB239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3809697"/>
            <a:ext cx="2400300" cy="257175"/>
          </a:xfrm>
          <a:prstGeom prst="rect">
            <a:avLst/>
          </a:prstGeom>
        </p:spPr>
      </p:pic>
      <p:pic>
        <p:nvPicPr>
          <p:cNvPr id="9" name="Imagem 8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BA1A20A9-584E-9A33-1731-34134B40B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5" y="3722767"/>
            <a:ext cx="4067175" cy="1304925"/>
          </a:xfrm>
          <a:prstGeom prst="rect">
            <a:avLst/>
          </a:prstGeom>
        </p:spPr>
      </p:pic>
      <p:sp>
        <p:nvSpPr>
          <p:cNvPr id="10" name="Marcador de Posição de Conteúdo 1">
            <a:extLst>
              <a:ext uri="{FF2B5EF4-FFF2-40B4-BE49-F238E27FC236}">
                <a16:creationId xmlns:a16="http://schemas.microsoft.com/office/drawing/2014/main" id="{10AB3B37-CFAF-EA6C-4FB1-2A8896B7B9DC}"/>
              </a:ext>
            </a:extLst>
          </p:cNvPr>
          <p:cNvSpPr txBox="1">
            <a:spLocks/>
          </p:cNvSpPr>
          <p:nvPr/>
        </p:nvSpPr>
        <p:spPr>
          <a:xfrm>
            <a:off x="358897" y="1946973"/>
            <a:ext cx="3254742" cy="199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Ao criar um pedido de compra aparece a seguinte mensagem de sucesso.</a:t>
            </a:r>
            <a:endParaRPr lang="pt-PT" dirty="0"/>
          </a:p>
        </p:txBody>
      </p:sp>
      <p:sp>
        <p:nvSpPr>
          <p:cNvPr id="11" name="Marcador de Posição de Conteúdo 1">
            <a:extLst>
              <a:ext uri="{FF2B5EF4-FFF2-40B4-BE49-F238E27FC236}">
                <a16:creationId xmlns:a16="http://schemas.microsoft.com/office/drawing/2014/main" id="{83EBAB82-7646-FBC8-E231-AB161D953D2C}"/>
              </a:ext>
            </a:extLst>
          </p:cNvPr>
          <p:cNvSpPr txBox="1">
            <a:spLocks/>
          </p:cNvSpPr>
          <p:nvPr/>
        </p:nvSpPr>
        <p:spPr>
          <a:xfrm>
            <a:off x="263707" y="4468179"/>
            <a:ext cx="3156500" cy="188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Ao realizar alguma modificação da mesma seja realizada com sucesso.</a:t>
            </a:r>
            <a:endParaRPr lang="pt-PT" dirty="0"/>
          </a:p>
        </p:txBody>
      </p:sp>
      <p:sp>
        <p:nvSpPr>
          <p:cNvPr id="12" name="Marcador de Posição de Conteúdo 1">
            <a:extLst>
              <a:ext uri="{FF2B5EF4-FFF2-40B4-BE49-F238E27FC236}">
                <a16:creationId xmlns:a16="http://schemas.microsoft.com/office/drawing/2014/main" id="{EA599DC0-B13C-F078-193B-1C4B631EE5BE}"/>
              </a:ext>
            </a:extLst>
          </p:cNvPr>
          <p:cNvSpPr txBox="1">
            <a:spLocks/>
          </p:cNvSpPr>
          <p:nvPr/>
        </p:nvSpPr>
        <p:spPr>
          <a:xfrm>
            <a:off x="3960812" y="5295744"/>
            <a:ext cx="4994275" cy="65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Caso se verifique que não existiu nenhuma modificação na compra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98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A2DDB-0968-4775-AAB6-C5D93D1C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025"/>
            <a:ext cx="7886700" cy="4841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Introdução</a:t>
            </a:r>
          </a:p>
          <a:p>
            <a:pPr>
              <a:lnSpc>
                <a:spcPct val="150000"/>
              </a:lnSpc>
            </a:pPr>
            <a:r>
              <a:rPr lang="pt-PT" dirty="0"/>
              <a:t>Entidade de acolhimento</a:t>
            </a:r>
          </a:p>
          <a:p>
            <a:pPr>
              <a:lnSpc>
                <a:spcPct val="150000"/>
              </a:lnSpc>
            </a:pPr>
            <a:r>
              <a:rPr lang="pt-PT" dirty="0"/>
              <a:t>Tarefas desempenhadas</a:t>
            </a:r>
          </a:p>
          <a:p>
            <a:pPr>
              <a:lnSpc>
                <a:spcPct val="150000"/>
              </a:lnSpc>
            </a:pPr>
            <a:r>
              <a:rPr lang="pt-PT" dirty="0"/>
              <a:t>Conclusão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C2E58-68B1-4E53-8DB5-2FD3880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0A1C1-1843-44F2-9B6B-9A50B633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2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4B0E7D-F856-460D-A9F6-C3DD2B26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48893D8-B0EA-F9DA-F72E-F7418750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9EC6A15-9EA0-0B0E-BE67-B9BE26F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20</a:t>
            </a:fld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EA45747-0438-62D3-13D9-98F759A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pic>
        <p:nvPicPr>
          <p:cNvPr id="3074" name="Picture 2" descr="Conclusão - ícones de tecnologia grátis">
            <a:extLst>
              <a:ext uri="{FF2B5EF4-FFF2-40B4-BE49-F238E27FC236}">
                <a16:creationId xmlns:a16="http://schemas.microsoft.com/office/drawing/2014/main" id="{6AC64627-053C-8866-22D3-F3BD81869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2 conectivos de conclusão (com exemplos) - Toda Matéria">
            <a:extLst>
              <a:ext uri="{FF2B5EF4-FFF2-40B4-BE49-F238E27FC236}">
                <a16:creationId xmlns:a16="http://schemas.microsoft.com/office/drawing/2014/main" id="{6F177E8F-8F1F-2A3C-45FB-564DC63D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7" y="3921146"/>
            <a:ext cx="4062046" cy="21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o fazer a Conclusão do Texto – O Miguilim">
            <a:extLst>
              <a:ext uri="{FF2B5EF4-FFF2-40B4-BE49-F238E27FC236}">
                <a16:creationId xmlns:a16="http://schemas.microsoft.com/office/drawing/2014/main" id="{1D179A9D-B5A6-3C50-D122-D279594A9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63" y="1506122"/>
            <a:ext cx="3406142" cy="170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e Conteúdo 12" descr="Uma imagem com candeeiro, texto, círculo, Tipo de letra&#10;&#10;Descrição gerada automaticamente">
            <a:extLst>
              <a:ext uri="{FF2B5EF4-FFF2-40B4-BE49-F238E27FC236}">
                <a16:creationId xmlns:a16="http://schemas.microsoft.com/office/drawing/2014/main" id="{02735B9B-4804-D381-7BE3-EEADCFA18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53" y="2179202"/>
            <a:ext cx="2499595" cy="249959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5CFCD-6817-4076-8259-55D47185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AEB39-17EF-43BA-BC3D-F206E426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3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847774-F440-4357-BFA2-C0B8FEB9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  <a:endParaRPr lang="en-US" dirty="0"/>
          </a:p>
        </p:txBody>
      </p:sp>
      <p:pic>
        <p:nvPicPr>
          <p:cNvPr id="17" name="Imagem 16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00A2D447-6A37-6E98-3F70-051E03C79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79" y="2179202"/>
            <a:ext cx="2499595" cy="249959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0944DA0-55CF-B7EF-0CEE-CCBADB8C2912}"/>
              </a:ext>
            </a:extLst>
          </p:cNvPr>
          <p:cNvSpPr txBox="1"/>
          <p:nvPr/>
        </p:nvSpPr>
        <p:spPr>
          <a:xfrm>
            <a:off x="398354" y="1271143"/>
            <a:ext cx="51887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sz="1200" dirty="0">
              <a:latin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42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ED8F54B-9F09-716B-9128-E1886232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65CE3C8-D3CC-5849-CC9E-54EFC1AC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4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2FE3DA-7FA1-47EB-EF0D-48508210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Entidade de acolhimento</a:t>
            </a:r>
          </a:p>
        </p:txBody>
      </p:sp>
      <p:sp>
        <p:nvSpPr>
          <p:cNvPr id="15" name="Marcador de Posição de Conteúdo 14">
            <a:extLst>
              <a:ext uri="{FF2B5EF4-FFF2-40B4-BE49-F238E27FC236}">
                <a16:creationId xmlns:a16="http://schemas.microsoft.com/office/drawing/2014/main" id="{E4D2E58B-7FC7-6646-395D-9968F4F1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5982"/>
            <a:ext cx="7886700" cy="525649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undada em 1845 em Londres, Reino Unido;</a:t>
            </a:r>
          </a:p>
        </p:txBody>
      </p:sp>
      <p:graphicFrame>
        <p:nvGraphicFramePr>
          <p:cNvPr id="16" name="Marcador de Posição de Conteúdo 12">
            <a:extLst>
              <a:ext uri="{FF2B5EF4-FFF2-40B4-BE49-F238E27FC236}">
                <a16:creationId xmlns:a16="http://schemas.microsoft.com/office/drawing/2014/main" id="{73B0A52F-E6E7-155A-AE54-79EC0D4BD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800114"/>
              </p:ext>
            </p:extLst>
          </p:nvPr>
        </p:nvGraphicFramePr>
        <p:xfrm>
          <a:off x="1126881" y="2199039"/>
          <a:ext cx="6890238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5119">
                  <a:extLst>
                    <a:ext uri="{9D8B030D-6E8A-4147-A177-3AD203B41FA5}">
                      <a16:colId xmlns:a16="http://schemas.microsoft.com/office/drawing/2014/main" val="798052371"/>
                    </a:ext>
                  </a:extLst>
                </a:gridCol>
                <a:gridCol w="3445119">
                  <a:extLst>
                    <a:ext uri="{9D8B030D-6E8A-4147-A177-3AD203B41FA5}">
                      <a16:colId xmlns:a16="http://schemas.microsoft.com/office/drawing/2014/main" val="296055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Deloitte</a:t>
                      </a:r>
                      <a:r>
                        <a:rPr lang="pt-PT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Touche</a:t>
                      </a:r>
                      <a:r>
                        <a:rPr lang="pt-PT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Tohmatsu</a:t>
                      </a:r>
                      <a:r>
                        <a:rPr lang="pt-PT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lang="pt-PT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(“DTTL”)</a:t>
                      </a:r>
                      <a:endParaRPr lang="pt-PT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Deloitte</a:t>
                      </a:r>
                      <a:r>
                        <a:rPr lang="pt-P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 Portugal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 escritórios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 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escritórios e 1 centro tecnológico 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415 mil profissionais (2022)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Mais 5 mil profissionais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71019"/>
                  </a:ext>
                </a:extLst>
              </a:tr>
            </a:tbl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67DCB00-AD63-D8A0-1B46-39D0B63D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42" y="3827254"/>
            <a:ext cx="4250715" cy="22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079FACC4-FCE1-79CF-FB6D-9AB4DDF3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74" y="1350529"/>
            <a:ext cx="4084027" cy="4822948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ealizar uma análise de um objeto de arquivo ILM para uma empresa do ramo da 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distribuição de energia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8DB74D-7940-B538-A1D6-21100A62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8EB9F0-A147-9F5E-E684-EDF52759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5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2C76CD3-4CA2-1489-1851-BBB8C1E4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Tarefas desempenhadas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DEE843-CB52-3639-956C-B8861BF4A128}"/>
              </a:ext>
            </a:extLst>
          </p:cNvPr>
          <p:cNvSpPr txBox="1"/>
          <p:nvPr/>
        </p:nvSpPr>
        <p:spPr>
          <a:xfrm>
            <a:off x="4765432" y="1327637"/>
            <a:ext cx="397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ealizar uma classe para serviços de Web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Service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 uma empresa do ramo da indústria alimentar.</a:t>
            </a:r>
          </a:p>
          <a:p>
            <a:endParaRPr lang="pt-PT" dirty="0"/>
          </a:p>
        </p:txBody>
      </p:sp>
      <p:pic>
        <p:nvPicPr>
          <p:cNvPr id="1026" name="Picture 2" descr="Rede de distribuição de energia - O que é e como funciona?">
            <a:extLst>
              <a:ext uri="{FF2B5EF4-FFF2-40B4-BE49-F238E27FC236}">
                <a16:creationId xmlns:a16="http://schemas.microsoft.com/office/drawing/2014/main" id="{5C5DE430-DF7B-89F5-7A7C-4CE32596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8" y="2581371"/>
            <a:ext cx="3152409" cy="236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heça os 5 principais desafios da indústria de alimentos - Massa Madre  Blog">
            <a:extLst>
              <a:ext uri="{FF2B5EF4-FFF2-40B4-BE49-F238E27FC236}">
                <a16:creationId xmlns:a16="http://schemas.microsoft.com/office/drawing/2014/main" id="{75681783-E0F0-155D-514A-2648BD61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96" y="2581371"/>
            <a:ext cx="3516230" cy="236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4FC5E5B6-5C7D-0DB8-A167-6DC48289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4050"/>
            <a:ext cx="3705958" cy="4252913"/>
          </a:xfrm>
        </p:spPr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SAP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Information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Lifecycle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(SAP ILM) permite gerir um ciclo de vida de dados arquivados em tempo real em que o mesmo é baseado em regras.</a:t>
            </a: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análise de objeto de arquivo ILM servirá para que o cliente saiba quais são as condições necessárias que os dados terão de ter para quando forem arquivados ou eliminados.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C137B03-F7CC-DC31-B1C2-F29E85EA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1F53F4-DE6C-0B44-3C59-FEF9A400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6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340CF7C-8299-3FD8-F145-08D7F4C9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>
              <a:latin typeface="Calibri Light (Títulos)"/>
            </a:endParaRPr>
          </a:p>
        </p:txBody>
      </p:sp>
      <p:pic>
        <p:nvPicPr>
          <p:cNvPr id="2050" name="Picture 2" descr="SAP SE – Wikipédia, a enciclopédia livre">
            <a:extLst>
              <a:ext uri="{FF2B5EF4-FFF2-40B4-BE49-F238E27FC236}">
                <a16:creationId xmlns:a16="http://schemas.microsoft.com/office/drawing/2014/main" id="{E60C7AAD-4FED-5953-776F-25045AD21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676525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CB115A13-BCC3-F7B5-144D-5F8F4B44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33" y="4147589"/>
            <a:ext cx="7803173" cy="558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Caso o objeto de arquivo não tenha um período de residência é proposto ao cliente um novo período de residência.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B1AC99-898E-5202-905D-7260DCBF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EBFC23-A612-4790-1BAF-ADAE49FC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7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C995FD4-E825-019B-2D64-6E4C55D1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61C943-877E-D5CB-91DC-EC1E9EB8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11" y="3149966"/>
            <a:ext cx="6928178" cy="55806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1DCB337-1833-A428-4123-EA2F8027F2D2}"/>
              </a:ext>
            </a:extLst>
          </p:cNvPr>
          <p:cNvSpPr/>
          <p:nvPr/>
        </p:nvSpPr>
        <p:spPr>
          <a:xfrm>
            <a:off x="1292468" y="3543300"/>
            <a:ext cx="483577" cy="1647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50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B9A8E418-9C3C-B683-BD77-967936FD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6" y="5187462"/>
            <a:ext cx="7803173" cy="989500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ermite ativar o objeto e exibir a configuração do conjunto de regras para cada objeto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7F7684B-7E87-D1BC-14D4-F6DB6286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4CC1FB-7CAF-1865-04BD-97C20062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8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9B9B877-CC20-0218-BE3D-9BC779A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/>
          </a:p>
        </p:txBody>
      </p:sp>
      <p:pic>
        <p:nvPicPr>
          <p:cNvPr id="6" name="Imagem 5" descr="Uma imagem com texto, software, captura de ecrã, design&#10;&#10;Descrição gerada automaticamente">
            <a:extLst>
              <a:ext uri="{FF2B5EF4-FFF2-40B4-BE49-F238E27FC236}">
                <a16:creationId xmlns:a16="http://schemas.microsoft.com/office/drawing/2014/main" id="{908A327A-5B58-C3FF-56B1-5F38B408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18" y="997837"/>
            <a:ext cx="6001563" cy="1851846"/>
          </a:xfrm>
          <a:prstGeom prst="rect">
            <a:avLst/>
          </a:prstGeom>
        </p:spPr>
      </p:pic>
      <p:pic>
        <p:nvPicPr>
          <p:cNvPr id="7" name="Imagem 6" descr="Uma imagem com captura de ecrã, software, texto&#10;&#10;Descrição gerada automaticamente">
            <a:extLst>
              <a:ext uri="{FF2B5EF4-FFF2-40B4-BE49-F238E27FC236}">
                <a16:creationId xmlns:a16="http://schemas.microsoft.com/office/drawing/2014/main" id="{7DF60342-B96D-B0CE-C619-68C976CE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379" y="3007703"/>
            <a:ext cx="6427241" cy="20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2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D578F4-FB22-1142-8743-04A18404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2022/2023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3E7D26-3B93-8B6D-7694-535941E8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9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3FB22E-2EF6-AE98-5E72-DAEB1A09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 Light (Títulos)"/>
                <a:ea typeface="Calibri" panose="020F0502020204030204" pitchFamily="34" charset="0"/>
              </a:rPr>
              <a:t>A</a:t>
            </a:r>
            <a:r>
              <a:rPr lang="pt-PT" sz="4400" dirty="0">
                <a:effectLst/>
                <a:latin typeface="Calibri Light (Títulos)"/>
                <a:ea typeface="Calibri" panose="020F0502020204030204" pitchFamily="34" charset="0"/>
              </a:rPr>
              <a:t>nálise de Objeto Arquivo ILM</a:t>
            </a:r>
            <a:endParaRPr lang="pt-PT" dirty="0"/>
          </a:p>
        </p:txBody>
      </p:sp>
      <p:pic>
        <p:nvPicPr>
          <p:cNvPr id="6" name="Imagem 5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E5FA70D9-BC0D-70CE-7672-E0FC83C9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3" y="2876232"/>
            <a:ext cx="4218305" cy="1105535"/>
          </a:xfrm>
          <a:prstGeom prst="rect">
            <a:avLst/>
          </a:prstGeom>
        </p:spPr>
      </p:pic>
      <p:pic>
        <p:nvPicPr>
          <p:cNvPr id="7" name="Imagem 6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A2A4C2D7-A57C-31B5-2C0F-94941AF59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72" y="1447165"/>
            <a:ext cx="4145915" cy="39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9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750</Words>
  <Application>Microsoft Office PowerPoint</Application>
  <PresentationFormat>Apresentação no Ecrã (4:3)</PresentationFormat>
  <Paragraphs>134</Paragraphs>
  <Slides>20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Calibri Light (Títulos)</vt:lpstr>
      <vt:lpstr>Times New Roman</vt:lpstr>
      <vt:lpstr>Tema do Office</vt:lpstr>
      <vt:lpstr>Apresentação do PowerPoint</vt:lpstr>
      <vt:lpstr>Sumário</vt:lpstr>
      <vt:lpstr>Introdução</vt:lpstr>
      <vt:lpstr>Entidade de acolhimento</vt:lpstr>
      <vt:lpstr>Tarefas desempenhadas</vt:lpstr>
      <vt:lpstr>Análise de Objeto Arquivo ILM</vt:lpstr>
      <vt:lpstr>Análise de Objeto Arquivo ILM</vt:lpstr>
      <vt:lpstr>Análise de Objeto Arquivo ILM</vt:lpstr>
      <vt:lpstr>Análise de Objeto Arquivo ILM</vt:lpstr>
      <vt:lpstr>Análise de Objeto Arquivo ILM</vt:lpstr>
      <vt:lpstr>Análise de Objeto Arquivo ILM</vt:lpstr>
      <vt:lpstr>Análise de Objeto Arquivo ILM</vt:lpstr>
      <vt:lpstr>Análise de Objeto Arquivo ILM</vt:lpstr>
      <vt:lpstr>Apresentação do PowerPoint</vt:lpstr>
      <vt:lpstr>Serviços de WEB Service</vt:lpstr>
      <vt:lpstr>Serviços de WEB Service</vt:lpstr>
      <vt:lpstr>Serviços de WEB Service</vt:lpstr>
      <vt:lpstr>Serviços de WEB Service</vt:lpstr>
      <vt:lpstr>Serviços de WEB Service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António Moreira</dc:creator>
  <cp:lastModifiedBy>Ferreira, Pedro Lima</cp:lastModifiedBy>
  <cp:revision>228</cp:revision>
  <dcterms:created xsi:type="dcterms:W3CDTF">2016-10-27T13:38:22Z</dcterms:created>
  <dcterms:modified xsi:type="dcterms:W3CDTF">2023-07-25T09:43:28Z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2023-07-11T10:26:36Z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d122acd6-bb4c-4ec9-8a24-9abe0bca5070</vt:lpwstr>
  </property>
  <property fmtid="{D5CDD505-2E9C-101B-9397-08002B2CF9AE}" pid="8" name="MSIP_Label_ea60d57e-af5b-4752-ac57-3e4f28ca11dc_ContentBits">
    <vt:lpwstr>0</vt:lpwstr>
  </property>
</Properties>
</file>