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18" r:id="rId7"/>
    <p:sldId id="316" r:id="rId8"/>
    <p:sldId id="320" r:id="rId9"/>
    <p:sldId id="326" r:id="rId10"/>
    <p:sldId id="319" r:id="rId11"/>
    <p:sldId id="321" r:id="rId12"/>
    <p:sldId id="322" r:id="rId13"/>
    <p:sldId id="324" r:id="rId14"/>
    <p:sldId id="327" r:id="rId15"/>
    <p:sldId id="309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95388" autoAdjust="0"/>
  </p:normalViewPr>
  <p:slideViewPr>
    <p:cSldViewPr snapToGrid="0">
      <p:cViewPr varScale="1">
        <p:scale>
          <a:sx n="64" d="100"/>
          <a:sy n="64" d="100"/>
        </p:scale>
        <p:origin x="1182" y="7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3024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54FDA38A-FBAD-470B-B9FB-8117544FBB5B}" type="datetime1">
              <a:rPr lang="es-ES" smtClean="0"/>
              <a:t>17/03/2025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2CDC0333-2802-4672-9736-13CB152699A5}" type="datetime1">
              <a:rPr lang="es-ES" smtClean="0"/>
              <a:t>17/03/2025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4B9A9E5-4F7F-4A7D-9DE1-89923232926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949AB-8BB2-199D-382B-07722A49D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4E9B273-FACD-F8C0-76EB-013362F24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26B3D76-1F95-0D4A-D306-88B2C9561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B4DC93-B671-ACE3-4534-068EDA4EF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2160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8FC8E-E474-3905-4DC8-F7833376B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9A648A6-1D55-4644-7BD3-EE66F8CECC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95689E8-B254-F635-C025-A3C80B947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73A52F-993A-B325-CF8D-C9442C0C8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02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posición de título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es-ES" sz="2000"/>
            </a:lvl1pPr>
          </a:lstStyle>
          <a:p>
            <a:pPr rtl="0"/>
            <a:r>
              <a:rPr lang="es-ES"/>
              <a:t>Haga clic en el icono para insertar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es-ES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es-ES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es-ES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es-ES" sz="16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tabla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es-ES" sz="2400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s-ES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es-ES" sz="2000"/>
            </a:lvl1pPr>
            <a:lvl2pPr>
              <a:lnSpc>
                <a:spcPct val="120000"/>
              </a:lnSpc>
              <a:defRPr lang="es-ES" sz="1800"/>
            </a:lvl2pPr>
            <a:lvl3pPr>
              <a:lnSpc>
                <a:spcPct val="120000"/>
              </a:lnSpc>
              <a:defRPr lang="es-ES" sz="1600"/>
            </a:lvl3pPr>
            <a:lvl4pPr>
              <a:lnSpc>
                <a:spcPct val="120000"/>
              </a:lnSpc>
              <a:defRPr lang="es-ES" sz="1400"/>
            </a:lvl4pPr>
            <a:lvl5pPr>
              <a:lnSpc>
                <a:spcPct val="120000"/>
              </a:lnSpc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s-ES" sz="2000"/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600"/>
            </a:lvl3pPr>
            <a:lvl4pPr marL="1371600" indent="0">
              <a:buNone/>
              <a:defRPr lang="es-ES" sz="1400"/>
            </a:lvl4pPr>
            <a:lvl5pPr marL="1828800" indent="0"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izquier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derech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Presentado por: Diego Chávez</a:t>
            </a:r>
            <a:br>
              <a:rPr lang="es-ES" sz="1400" dirty="0"/>
            </a:br>
            <a:r>
              <a:rPr lang="es-ES" sz="1400" dirty="0"/>
              <a:t>correo: diegof.chavezgiral@gmail.com</a:t>
            </a:r>
            <a:br>
              <a:rPr lang="es-ES" sz="1400" dirty="0"/>
            </a:br>
            <a:r>
              <a:rPr lang="es-ES" sz="1400" dirty="0"/>
              <a:t>Curso: </a:t>
            </a:r>
            <a:r>
              <a:rPr lang="es-ES" sz="1400" dirty="0" err="1"/>
              <a:t>Bootcamp</a:t>
            </a:r>
            <a:r>
              <a:rPr lang="es-ES" sz="1400" dirty="0"/>
              <a:t> </a:t>
            </a:r>
            <a:r>
              <a:rPr lang="es-ES" sz="1400" dirty="0" err="1"/>
              <a:t>datascience</a:t>
            </a:r>
            <a:br>
              <a:rPr lang="es-ES" sz="1400" dirty="0"/>
            </a:br>
            <a:r>
              <a:rPr lang="es-ES" sz="1400" dirty="0"/>
              <a:t>Bogotá </a:t>
            </a:r>
            <a:r>
              <a:rPr lang="es-ES" sz="1400" dirty="0" err="1"/>
              <a:t>d.c.</a:t>
            </a:r>
            <a:br>
              <a:rPr lang="es-ES" sz="1400" dirty="0"/>
            </a:br>
            <a:r>
              <a:rPr lang="es-ES" sz="1400" dirty="0"/>
              <a:t>17-03-2025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B05E44C-5939-D1E9-0CA0-FF0E53420BA7}"/>
              </a:ext>
            </a:extLst>
          </p:cNvPr>
          <p:cNvSpPr txBox="1">
            <a:spLocks/>
          </p:cNvSpPr>
          <p:nvPr/>
        </p:nvSpPr>
        <p:spPr>
          <a:xfrm>
            <a:off x="6096000" y="678305"/>
            <a:ext cx="5674360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Smart-</a:t>
            </a:r>
            <a:r>
              <a:rPr lang="es-CO" dirty="0" err="1"/>
              <a:t>Renew</a:t>
            </a:r>
            <a:endParaRPr lang="es-CO" dirty="0"/>
          </a:p>
          <a:p>
            <a:r>
              <a:rPr lang="es-MX" sz="2000" dirty="0"/>
              <a:t>Estimación de préstamos para fintech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CASO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545668" cy="391491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Se eligió un cliente ejemplo con los siguientes valores: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MX" dirty="0"/>
              <a:t>Salario reportado: $500,000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MX" dirty="0"/>
              <a:t>Monto bruto prestado: $2,000,000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MX" dirty="0"/>
              <a:t>Plazo: 24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MX" dirty="0"/>
              <a:t>Intereses: $300,000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MX" dirty="0"/>
              <a:t>Total pagar: $2,300,000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MX" dirty="0"/>
              <a:t>Tasa interés: 0.12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MX" dirty="0"/>
              <a:t>Tasa mora: 0.02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2FCF248-73C1-3429-7A48-E5665018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332" y="4283254"/>
            <a:ext cx="5105269" cy="64089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FE5E643-60DF-693B-52B0-9BD0DDF50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64711"/>
            <a:ext cx="5181601" cy="8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AAACE-4B59-ED5B-6B52-8833F777C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EBC9B-802E-8399-A4BE-5AB3F901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BB82C-B759-D795-7014-A35DB25764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5465" y="2241524"/>
            <a:ext cx="8994099" cy="391491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Los modelos elegidos demostraron un buen desempeño en general para la predicción, sin embargo, se debería reevaluar algunas variables objetivo y predictoras para obtener un mayor espectro de predicciones y resultados.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El muestreo elegido sesgó la cantidad de ventas aprobadas lo que provocó una menor cantidad de ventas rechazadas, afectando al algoritmo.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B04A1D-3AD3-007A-467C-63F5EE89B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442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101184"/>
            <a:ext cx="5181600" cy="685800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Gracias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Diego Chávez</a:t>
            </a:r>
          </a:p>
          <a:p>
            <a:pPr rtl="0"/>
            <a:r>
              <a:rPr lang="es-ES" u="sng" dirty="0"/>
              <a:t>diegof.chavezgiral@gmail.com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716"/>
            <a:ext cx="6041036" cy="185878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r>
              <a:rPr lang="es-ES" dirty="0"/>
              <a:t>ABSTRACTO: </a:t>
            </a:r>
            <a:r>
              <a:rPr lang="es-MX" dirty="0"/>
              <a:t>Predicción Inteligente de Renovaciones en Fintech</a:t>
            </a:r>
            <a:br>
              <a:rPr lang="es-MX" b="1" dirty="0"/>
            </a:b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843790"/>
            <a:ext cx="5181600" cy="4550571"/>
          </a:xfrm>
        </p:spPr>
        <p:txBody>
          <a:bodyPr rtlCol="0">
            <a:normAutofit fontScale="70000" lnSpcReduction="20000"/>
          </a:bodyPr>
          <a:lstStyle>
            <a:defPPr>
              <a:defRPr lang="es-ES"/>
            </a:defPPr>
          </a:lstStyle>
          <a:p>
            <a:pPr>
              <a:buNone/>
            </a:pPr>
            <a:r>
              <a:rPr lang="es-MX" dirty="0"/>
              <a:t>En el dinámico mundo de las fintech, la retención de clientes es clave para el crecimiento y sostenibilidad del negocio. </a:t>
            </a:r>
            <a:r>
              <a:rPr lang="es-MX" b="1" dirty="0"/>
              <a:t>¿Qué pasaría si pudiéramos anticiparnos y saber con certeza qué clientes renovarán y cuántas renovaciones harán el próximo mes?</a:t>
            </a:r>
            <a:endParaRPr lang="es-MX" dirty="0"/>
          </a:p>
          <a:p>
            <a:pPr>
              <a:buNone/>
            </a:pPr>
            <a:r>
              <a:rPr lang="es-MX" dirty="0"/>
              <a:t>Este proyecto emplea modelos de </a:t>
            </a:r>
            <a:r>
              <a:rPr lang="es-MX" b="1" dirty="0"/>
              <a:t>clasificación y regresión</a:t>
            </a:r>
            <a:r>
              <a:rPr lang="es-MX" dirty="0"/>
              <a:t> de </a:t>
            </a:r>
            <a:r>
              <a:rPr lang="es-MX" b="1" dirty="0"/>
              <a:t>Machine </a:t>
            </a:r>
            <a:r>
              <a:rPr lang="es-MX" b="1" dirty="0" err="1"/>
              <a:t>Learning</a:t>
            </a:r>
            <a:r>
              <a:rPr lang="es-MX" dirty="0"/>
              <a:t> para </a:t>
            </a:r>
            <a:r>
              <a:rPr lang="es-MX" b="1" dirty="0"/>
              <a:t>predecir la renovación de clientes</a:t>
            </a:r>
            <a:r>
              <a:rPr lang="es-MX" dirty="0"/>
              <a:t>, permitiendo a la empresa tomar decisiones estratégicas basadas en datos</a:t>
            </a:r>
          </a:p>
          <a:p>
            <a:pPr>
              <a:buNone/>
            </a:pPr>
            <a:r>
              <a:rPr lang="es-MX" dirty="0"/>
              <a:t>La audiencia principal de este análisis incluye: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/>
              <a:t>Directivos de la fintech</a:t>
            </a:r>
            <a:r>
              <a:rPr lang="es-MX" dirty="0"/>
              <a:t>, interesados en mejorar la retención y la rentabilidad.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/>
              <a:t>Profesor y compañeros del </a:t>
            </a:r>
            <a:r>
              <a:rPr lang="es-MX" b="1" dirty="0" err="1"/>
              <a:t>bootcamp</a:t>
            </a:r>
            <a:r>
              <a:rPr lang="es-MX" dirty="0"/>
              <a:t>, quienes podrán explorar la aplicación de modelos de predicción en escenarios reales.</a:t>
            </a:r>
          </a:p>
          <a:p>
            <a:r>
              <a:rPr lang="es-MX" dirty="0"/>
              <a:t>Este trabajo no solo busca resolver un problema de negocio, sino también, demostrar el impacto de la </a:t>
            </a:r>
            <a:r>
              <a:rPr lang="es-MX" b="1" dirty="0"/>
              <a:t>inteligencia artificial y la ruta de aprendizaje del </a:t>
            </a:r>
            <a:r>
              <a:rPr lang="es-MX" b="1" dirty="0" err="1"/>
              <a:t>Bootcamp</a:t>
            </a:r>
            <a:r>
              <a:rPr lang="es-MX" b="1" dirty="0"/>
              <a:t>.</a:t>
            </a:r>
            <a:endParaRPr lang="es-MX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01249"/>
            <a:ext cx="7273637" cy="80442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PREGUNTAS Problema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154244"/>
            <a:ext cx="7526868" cy="4698084"/>
          </a:xfrm>
        </p:spPr>
        <p:txBody>
          <a:bodyPr rtlCol="0">
            <a:normAutofit fontScale="85000" lnSpcReduction="10000"/>
          </a:bodyPr>
          <a:lstStyle>
            <a:defPPr>
              <a:defRPr lang="es-ES"/>
            </a:defPPr>
          </a:lstStyle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MX" dirty="0"/>
              <a:t>Este proyecto busca responder </a:t>
            </a:r>
            <a:r>
              <a:rPr lang="es-MX" b="1" dirty="0"/>
              <a:t>dos preguntas fundamentales</a:t>
            </a:r>
            <a:r>
              <a:rPr lang="es-MX" dirty="0"/>
              <a:t> para la toma de decisiones estratégicas:</a:t>
            </a:r>
            <a:endParaRPr lang="es-ES" sz="2000" b="1" cap="none" dirty="0"/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600" b="1" cap="none" dirty="0"/>
              <a:t>Clasificación</a:t>
            </a:r>
            <a:endParaRPr lang="es-ES" sz="2000" b="1" cap="none" dirty="0"/>
          </a:p>
          <a:p>
            <a:r>
              <a:rPr lang="es-MX" b="1" dirty="0"/>
              <a:t>¿Renovará un cliente el próximo mes?</a:t>
            </a:r>
            <a:br>
              <a:rPr lang="es-MX" dirty="0"/>
            </a:br>
            <a:r>
              <a:rPr lang="es-MX" dirty="0"/>
              <a:t>A través de </a:t>
            </a:r>
            <a:r>
              <a:rPr lang="es-MX" dirty="0" err="1"/>
              <a:t>algoritmod</a:t>
            </a:r>
            <a:r>
              <a:rPr lang="es-MX" dirty="0"/>
              <a:t> de Machine </a:t>
            </a:r>
            <a:r>
              <a:rPr lang="es-MX" dirty="0" err="1"/>
              <a:t>Learning</a:t>
            </a:r>
            <a:r>
              <a:rPr lang="es-MX" dirty="0"/>
              <a:t>, se identificó patrones en el comportamiento de los clientes para predecir con anticipación si un usuario continuará usando o no los servicios de la fintech. </a:t>
            </a:r>
          </a:p>
          <a:p>
            <a:r>
              <a:rPr lang="es-MX" b="1" dirty="0"/>
              <a:t>¿Cuáles son los factores clave que influyen en la decisión de renovación?</a:t>
            </a:r>
            <a:br>
              <a:rPr lang="es-MX" dirty="0"/>
            </a:br>
            <a:r>
              <a:rPr lang="es-MX" dirty="0"/>
              <a:t>Analizando datos históricos, buscamos entender qué variables tienen mayor peso en la decisión de renovar.</a:t>
            </a:r>
          </a:p>
          <a:p>
            <a:pPr marL="0" indent="0">
              <a:buNone/>
            </a:pPr>
            <a:r>
              <a:rPr lang="es-MX" sz="2600" b="1" cap="none" dirty="0"/>
              <a:t>Regresión</a:t>
            </a:r>
            <a:endParaRPr lang="es-MX" b="1" cap="none" dirty="0"/>
          </a:p>
          <a:p>
            <a:r>
              <a:rPr lang="es-MX" b="1" dirty="0"/>
              <a:t>¿Cuántas renovaciones realizará un cliente el próximo mes?</a:t>
            </a:r>
            <a:br>
              <a:rPr lang="es-MX" dirty="0"/>
            </a:br>
            <a:r>
              <a:rPr lang="es-MX" dirty="0"/>
              <a:t>No solo es importante saber si un cliente renovará, sino también </a:t>
            </a:r>
            <a:r>
              <a:rPr lang="es-MX" b="1" dirty="0"/>
              <a:t>predecir el volumen de renovaciones</a:t>
            </a:r>
            <a:r>
              <a:rPr lang="es-MX" dirty="0"/>
              <a:t> que realizará en los próximos meses. </a:t>
            </a:r>
          </a:p>
          <a:p>
            <a:r>
              <a:rPr lang="es-MX" b="1" dirty="0"/>
              <a:t>¿Qué características del cliente impactan en la cantidad de renovaciones?</a:t>
            </a:r>
            <a:br>
              <a:rPr lang="es-MX" dirty="0"/>
            </a:br>
            <a:r>
              <a:rPr lang="es-MX" dirty="0"/>
              <a:t>Al modelar el comportamiento de los clientes, podemos determinar qué atributos tienen mayor influencia en el número de renovaciones.</a:t>
            </a:r>
            <a:endParaRPr lang="es-MX" b="1" cap="non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1"/>
            <a:ext cx="5181600" cy="25310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BREVE ANÁLISIS EXPLORATORIO DE DATOS</a:t>
            </a:r>
          </a:p>
        </p:txBody>
      </p:sp>
      <p:pic>
        <p:nvPicPr>
          <p:cNvPr id="14" name="Marcador de posición de imagen 13" descr="Una persona que mira un papel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22250"/>
            <a:ext cx="4817533" cy="374718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>
              <a:buNone/>
            </a:pPr>
            <a:r>
              <a:rPr lang="es-MX" dirty="0"/>
              <a:t>Se realizó un análisis exploratorio de datos donde se buscó: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Realizar una limpieza y preprocesamiento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Convertir correctamente los tipos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Eliminación de duplicados y vacíos.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Visualización de distribuciones y correlaciones.</a:t>
            </a:r>
          </a:p>
          <a:p>
            <a:pPr marL="0" indent="0" rtl="0">
              <a:buNone/>
            </a:pPr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D5C762-6F77-E0BB-6C3A-05207A8A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077" y="1994726"/>
            <a:ext cx="54387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8D9EB-F8F5-3A19-2DD7-94A3A6471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91D8D-0047-693F-1A2C-0B5EDA6D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505282"/>
            <a:ext cx="4017365" cy="162960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RELACIONES EXISTENTES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70E52-5100-C4C5-7EBF-BB264CA0AA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3283818"/>
            <a:ext cx="4167266" cy="1406750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ES" noProof="1"/>
              <a:t>Luego del procesamiento y limpieza de datos, fue relevante elegir las variables predictoras y objetivo apropiadas para los modelos de regresión y clasificación.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1829D4-579C-EDE8-E942-5B4600D39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E82ED39-A461-33D9-56E4-5275EBB0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64" y="1175302"/>
            <a:ext cx="6327046" cy="450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6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SOBRE LOS MODELOS</a:t>
            </a:r>
          </a:p>
        </p:txBody>
      </p:sp>
      <p:pic>
        <p:nvPicPr>
          <p:cNvPr id="5" name="Marcador de posición de imagen 4" descr="Una persona de pie en un centro de trabajo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487" b="12487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1"/>
              <a:t>Elección y resultados</a:t>
            </a:r>
          </a:p>
        </p:txBody>
      </p:sp>
      <p:pic>
        <p:nvPicPr>
          <p:cNvPr id="4" name="Marcador de posición de imagen 17" descr="Dos personas mirando sus teléfonos">
            <a:extLst>
              <a:ext uri="{FF2B5EF4-FFF2-40B4-BE49-F238E27FC236}">
                <a16:creationId xmlns:a16="http://schemas.microsoft.com/office/drawing/2014/main" id="{1ADFD6F4-D1EC-41A8-C626-952043138D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1" r="81"/>
          <a:stretch/>
        </p:blipFill>
        <p:spPr>
          <a:xfrm>
            <a:off x="0" y="-10886"/>
            <a:ext cx="6115050" cy="6868886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00874" y="1820650"/>
            <a:ext cx="6990249" cy="3767175"/>
          </a:xfrm>
        </p:spPr>
        <p:txBody>
          <a:bodyPr rtlCol="0">
            <a:normAutofit fontScale="92500" lnSpcReduction="10000"/>
          </a:bodyPr>
          <a:lstStyle>
            <a:defPPr>
              <a:defRPr lang="es-ES"/>
            </a:defPPr>
          </a:lstStyle>
          <a:p>
            <a:pPr>
              <a:buNone/>
            </a:pPr>
            <a:r>
              <a:rPr lang="es-MX" b="1" dirty="0"/>
              <a:t>Entrenamiento y Testeo de Modelos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Se entrenaron y compararon dos algoritmos de Machine </a:t>
            </a:r>
            <a:r>
              <a:rPr lang="es-MX" dirty="0" err="1"/>
              <a:t>Learning</a:t>
            </a:r>
            <a:r>
              <a:rPr lang="es-MX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 err="1"/>
              <a:t>Random</a:t>
            </a:r>
            <a:r>
              <a:rPr lang="es-MX" b="1" dirty="0"/>
              <a:t> Forest </a:t>
            </a:r>
            <a:r>
              <a:rPr lang="es-MX" b="1" dirty="0" err="1"/>
              <a:t>Classifier</a:t>
            </a: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Regresión Logística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Se utilizó validación cruzada para evaluar la robustez de los modelos y evitar sobreajuste.</a:t>
            </a:r>
          </a:p>
          <a:p>
            <a:pPr>
              <a:buNone/>
            </a:pPr>
            <a:r>
              <a:rPr lang="es-MX" b="1" dirty="0"/>
              <a:t>Optimización de Modelos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Se ajustaron los hiperparámetros mediante técnicas como </a:t>
            </a:r>
            <a:r>
              <a:rPr lang="es-MX" b="1" dirty="0" err="1"/>
              <a:t>GridSearchCV</a:t>
            </a:r>
            <a:r>
              <a:rPr lang="es-MX" dirty="0"/>
              <a:t> para encontrar la mejor configuración de cada modelo.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66EA6DB-D876-7E42-BD23-DBD6CC4B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201" y="371903"/>
            <a:ext cx="4471597" cy="144874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Estrategia EMPLEADA</a:t>
            </a:r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755" y="361844"/>
            <a:ext cx="4636489" cy="144874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SELECCIÓN DEL MODELO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C1DDE149-E6E4-7EBD-B9B8-682D211D931D}"/>
              </a:ext>
            </a:extLst>
          </p:cNvPr>
          <p:cNvSpPr txBox="1">
            <a:spLocks/>
          </p:cNvSpPr>
          <p:nvPr/>
        </p:nvSpPr>
        <p:spPr>
          <a:xfrm>
            <a:off x="2562108" y="1810591"/>
            <a:ext cx="7067781" cy="4094109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s-MX" sz="1900" b="1" dirty="0"/>
              <a:t>Selección del Mejor Modelo</a:t>
            </a:r>
            <a:endParaRPr lang="es-MX" sz="1900" dirty="0"/>
          </a:p>
          <a:p>
            <a:pPr algn="just"/>
            <a:r>
              <a:rPr lang="es-MX" sz="1900" dirty="0"/>
              <a:t>Se compararon los modelos utilizando métricas apropiadas para cada caso: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900" b="1" dirty="0"/>
              <a:t>Clasificación</a:t>
            </a:r>
            <a:r>
              <a:rPr lang="es-MX" sz="1900" dirty="0"/>
              <a:t>: Métricas como </a:t>
            </a:r>
            <a:r>
              <a:rPr lang="es-MX" sz="1900" b="1" dirty="0"/>
              <a:t>AUC-ROC</a:t>
            </a:r>
            <a:r>
              <a:rPr lang="es-MX" sz="1900" dirty="0"/>
              <a:t> y </a:t>
            </a:r>
            <a:r>
              <a:rPr lang="es-MX" sz="1900" b="1" dirty="0" err="1"/>
              <a:t>accuracy</a:t>
            </a:r>
            <a:r>
              <a:rPr lang="es-MX" sz="1900" dirty="0"/>
              <a:t> determinaron qué modelo predecía mejor la probabilidad de renovación.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1900" b="1" dirty="0"/>
              <a:t>Regresión</a:t>
            </a:r>
            <a:r>
              <a:rPr lang="es-MX" sz="1900" dirty="0"/>
              <a:t> (para estimar cuántas renovaciones hará un cliente): Se utilizaron métricas como el </a:t>
            </a:r>
            <a:r>
              <a:rPr lang="es-MX" sz="1900" b="1" dirty="0"/>
              <a:t>Error Cuadrático Medio (MSE)</a:t>
            </a:r>
            <a:r>
              <a:rPr lang="es-MX" sz="1900" dirty="0"/>
              <a:t>.</a:t>
            </a:r>
          </a:p>
          <a:p>
            <a:pPr marL="457200" lvl="1" indent="0" algn="just">
              <a:buNone/>
            </a:pPr>
            <a:endParaRPr lang="es-MX" sz="1900" dirty="0"/>
          </a:p>
          <a:p>
            <a:pPr algn="just">
              <a:buNone/>
            </a:pPr>
            <a:r>
              <a:rPr lang="es-MX" sz="1900" b="1" dirty="0"/>
              <a:t>Resultado:</a:t>
            </a:r>
            <a:endParaRPr lang="es-MX" sz="1900" dirty="0"/>
          </a:p>
          <a:p>
            <a:pPr algn="l"/>
            <a:r>
              <a:rPr lang="es-MX" sz="1900" dirty="0"/>
              <a:t>En resumen, según los resultados obtenidos, tenemos que: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1900" dirty="0"/>
              <a:t>Para predecir si un cliente renovará (Es mejor la Regresión)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1900" dirty="0"/>
              <a:t>Para predecir cuántas veces renovará (Es mejor </a:t>
            </a:r>
            <a:r>
              <a:rPr lang="es-MX" sz="1900" dirty="0" err="1"/>
              <a:t>Random</a:t>
            </a:r>
            <a:r>
              <a:rPr lang="es-MX" sz="1900" dirty="0"/>
              <a:t> Forest)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704</Words>
  <Application>Microsoft Office PowerPoint</Application>
  <PresentationFormat>Panorámica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Personalizar</vt:lpstr>
      <vt:lpstr>Presentado por: Diego Chávez correo: diegof.chavezgiral@gmail.com Curso: Bootcamp datascience Bogotá d.c. 17-03-2025</vt:lpstr>
      <vt:lpstr>ABSTRACTO: Predicción Inteligente de Renovaciones en Fintech </vt:lpstr>
      <vt:lpstr>PREGUNTAS Problema </vt:lpstr>
      <vt:lpstr>BREVE ANÁLISIS EXPLORATORIO DE DATOS</vt:lpstr>
      <vt:lpstr>Metodología</vt:lpstr>
      <vt:lpstr>RELACIONES EXISTENTES</vt:lpstr>
      <vt:lpstr>SOBRE LOS MODELOS</vt:lpstr>
      <vt:lpstr>Estrategia EMPLEADA</vt:lpstr>
      <vt:lpstr>SELECCIÓN DEL MODELO</vt:lpstr>
      <vt:lpstr>CASO DE USO</vt:lpstr>
      <vt:lpstr>Conclusiones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Diego Chavez</dc:creator>
  <cp:lastModifiedBy>Diego Chavez</cp:lastModifiedBy>
  <cp:revision>14</cp:revision>
  <dcterms:created xsi:type="dcterms:W3CDTF">2024-01-04T07:32:45Z</dcterms:created>
  <dcterms:modified xsi:type="dcterms:W3CDTF">2025-03-18T01:16:13Z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