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4" r:id="rId5"/>
    <p:sldId id="266" r:id="rId6"/>
    <p:sldId id="263" r:id="rId7"/>
    <p:sldId id="265" r:id="rId8"/>
    <p:sldId id="256" r:id="rId9"/>
  </p:sldIdLst>
  <p:sldSz cx="9906000" cy="6858000" type="A4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74"/>
  </p:normalViewPr>
  <p:slideViewPr>
    <p:cSldViewPr snapToObjects="1">
      <p:cViewPr varScale="1">
        <p:scale>
          <a:sx n="152" d="100"/>
          <a:sy n="152" d="100"/>
        </p:scale>
        <p:origin x="2104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6E8C-65D0-2946-B6D4-83609129C75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6C6D0-3A13-8C44-8E16-269107F9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7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6C6D0-3A13-8C44-8E16-269107F9A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6C6D0-3A13-8C44-8E16-269107F9A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6C6D0-3A13-8C44-8E16-269107F9A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6C6D0-3A13-8C44-8E16-269107F9A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6C6D0-3A13-8C44-8E16-269107F9A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6C6D0-3A13-8C44-8E16-269107F9A0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Propositio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2618609" y="1628773"/>
            <a:ext cx="1981200" cy="1571626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408810" y="2362200"/>
            <a:ext cx="1267590" cy="20574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2618610" y="3505199"/>
            <a:ext cx="1981200" cy="1752599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8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5785428" y="1628773"/>
            <a:ext cx="1816100" cy="1571626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8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6"/>
          </p:nvPr>
        </p:nvSpPr>
        <p:spPr>
          <a:xfrm>
            <a:off x="5785427" y="3505200"/>
            <a:ext cx="1816100" cy="17526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800" b="0" i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8153400" y="2362199"/>
            <a:ext cx="1295400" cy="20574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8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Text Placeholder 35"/>
          <p:cNvSpPr>
            <a:spLocks noGrp="1"/>
          </p:cNvSpPr>
          <p:nvPr>
            <p:ph type="body" sz="quarter" idx="39"/>
          </p:nvPr>
        </p:nvSpPr>
        <p:spPr>
          <a:xfrm>
            <a:off x="1600200" y="5731934"/>
            <a:ext cx="3124200" cy="6095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" name="Text Placeholder 35"/>
          <p:cNvSpPr>
            <a:spLocks noGrp="1"/>
          </p:cNvSpPr>
          <p:nvPr>
            <p:ph type="body" sz="quarter" idx="40"/>
          </p:nvPr>
        </p:nvSpPr>
        <p:spPr>
          <a:xfrm>
            <a:off x="6446980" y="5731935"/>
            <a:ext cx="3132000" cy="60959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96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6">
            <a:extLst>
              <a:ext uri="{FF2B5EF4-FFF2-40B4-BE49-F238E27FC236}">
                <a16:creationId xmlns:a16="http://schemas.microsoft.com/office/drawing/2014/main" id="{299ED3FA-9962-D8FD-9F71-F6A4AB2FBA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" y="304800"/>
            <a:ext cx="295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Value Proposition Canvas</a:t>
            </a:r>
          </a:p>
        </p:txBody>
      </p:sp>
      <p:sp>
        <p:nvSpPr>
          <p:cNvPr id="1027" name="TextBox 7">
            <a:extLst>
              <a:ext uri="{FF2B5EF4-FFF2-40B4-BE49-F238E27FC236}">
                <a16:creationId xmlns:a16="http://schemas.microsoft.com/office/drawing/2014/main" id="{C76F5844-DC83-1D22-888C-322C559C4D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 i="1">
                <a:latin typeface="Arial" panose="020B0604020202020204" pitchFamily="34" charset="0"/>
                <a:cs typeface="Arial" panose="020B0604020202020204" pitchFamily="34" charset="0"/>
              </a:rPr>
              <a:t>Designed for:</a:t>
            </a:r>
          </a:p>
        </p:txBody>
      </p:sp>
      <p:sp>
        <p:nvSpPr>
          <p:cNvPr id="1028" name="TextBox 8">
            <a:extLst>
              <a:ext uri="{FF2B5EF4-FFF2-40B4-BE49-F238E27FC236}">
                <a16:creationId xmlns:a16="http://schemas.microsoft.com/office/drawing/2014/main" id="{608DF513-E2DB-8C49-89E9-FA60C0AE56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6413" y="180975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 i="1">
                <a:latin typeface="Arial" panose="020B0604020202020204" pitchFamily="34" charset="0"/>
                <a:cs typeface="Arial" panose="020B0604020202020204" pitchFamily="34" charset="0"/>
              </a:rPr>
              <a:t>Designed by:</a:t>
            </a:r>
          </a:p>
        </p:txBody>
      </p:sp>
      <p:sp>
        <p:nvSpPr>
          <p:cNvPr id="1029" name="TextBox 9">
            <a:extLst>
              <a:ext uri="{FF2B5EF4-FFF2-40B4-BE49-F238E27FC236}">
                <a16:creationId xmlns:a16="http://schemas.microsoft.com/office/drawing/2014/main" id="{5323B096-B8D1-BF61-1C2D-BDC945EFFE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64450" y="180975"/>
            <a:ext cx="12144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 i="1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</a:p>
        </p:txBody>
      </p:sp>
      <p:sp>
        <p:nvSpPr>
          <p:cNvPr id="1030" name="TextBox 10">
            <a:extLst>
              <a:ext uri="{FF2B5EF4-FFF2-40B4-BE49-F238E27FC236}">
                <a16:creationId xmlns:a16="http://schemas.microsoft.com/office/drawing/2014/main" id="{04D993A3-8CD2-6516-E9C3-6DCB3D45C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2413" y="180975"/>
            <a:ext cx="6207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 i="1">
                <a:latin typeface="Arial" panose="020B0604020202020204" pitchFamily="34" charset="0"/>
                <a:cs typeface="Arial" panose="020B0604020202020204" pitchFamily="34" charset="0"/>
              </a:rPr>
              <a:t>Version: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E5832D-DEF1-6B65-7732-7D71B7A627FD}"/>
              </a:ext>
            </a:extLst>
          </p:cNvPr>
          <p:cNvSpPr/>
          <p:nvPr userDrawn="1"/>
        </p:nvSpPr>
        <p:spPr>
          <a:xfrm>
            <a:off x="336550" y="5722938"/>
            <a:ext cx="4406900" cy="627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3405A-EB5C-DC42-0C89-46A447C7CF44}"/>
              </a:ext>
            </a:extLst>
          </p:cNvPr>
          <p:cNvSpPr/>
          <p:nvPr userDrawn="1"/>
        </p:nvSpPr>
        <p:spPr>
          <a:xfrm>
            <a:off x="5105400" y="5722938"/>
            <a:ext cx="4462463" cy="627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C0F91-9F23-C8E9-ABA3-5EDBDC0FC14B}"/>
              </a:ext>
            </a:extLst>
          </p:cNvPr>
          <p:cNvSpPr/>
          <p:nvPr userDrawn="1"/>
        </p:nvSpPr>
        <p:spPr>
          <a:xfrm>
            <a:off x="336550" y="1176338"/>
            <a:ext cx="4406900" cy="435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grpSp>
        <p:nvGrpSpPr>
          <p:cNvPr id="1034" name="Group 66">
            <a:extLst>
              <a:ext uri="{FF2B5EF4-FFF2-40B4-BE49-F238E27FC236}">
                <a16:creationId xmlns:a16="http://schemas.microsoft.com/office/drawing/2014/main" id="{CACC4673-7E2E-5C9D-0B63-9AF9182853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181600" y="1176338"/>
            <a:ext cx="4386263" cy="4356100"/>
            <a:chOff x="5105400" y="788699"/>
            <a:chExt cx="4462241" cy="44588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F480970-3DA4-3146-9677-EACC9548051E}"/>
                </a:ext>
              </a:extLst>
            </p:cNvPr>
            <p:cNvSpPr/>
            <p:nvPr userDrawn="1"/>
          </p:nvSpPr>
          <p:spPr>
            <a:xfrm>
              <a:off x="5105400" y="788699"/>
              <a:ext cx="4462241" cy="445886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4B58BD-7EEA-94E4-2F4B-2F83E6A71CB0}"/>
                </a:ext>
              </a:extLst>
            </p:cNvPr>
            <p:cNvCxnSpPr>
              <a:endCxn id="2" idx="7"/>
            </p:cNvCxnSpPr>
            <p:nvPr userDrawn="1"/>
          </p:nvCxnSpPr>
          <p:spPr>
            <a:xfrm flipV="1">
              <a:off x="7296953" y="1441929"/>
              <a:ext cx="1616613" cy="157457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E45F54-45E1-8B80-4B8D-A45AB6F8ED2F}"/>
                </a:ext>
              </a:extLst>
            </p:cNvPr>
            <p:cNvCxnSpPr>
              <a:endCxn id="2" idx="5"/>
            </p:cNvCxnSpPr>
            <p:nvPr userDrawn="1"/>
          </p:nvCxnSpPr>
          <p:spPr>
            <a:xfrm>
              <a:off x="7296953" y="2958007"/>
              <a:ext cx="1616613" cy="163632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A969AC-E6B3-D863-D9F3-9AB032DAAED4}"/>
              </a:ext>
            </a:extLst>
          </p:cNvPr>
          <p:cNvCxnSpPr/>
          <p:nvPr userDrawn="1"/>
        </p:nvCxnSpPr>
        <p:spPr>
          <a:xfrm>
            <a:off x="4953000" y="3352800"/>
            <a:ext cx="2382838" cy="0"/>
          </a:xfrm>
          <a:prstGeom prst="line">
            <a:avLst/>
          </a:prstGeom>
          <a:noFill/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36" name="TextBox 23">
            <a:extLst>
              <a:ext uri="{FF2B5EF4-FFF2-40B4-BE49-F238E27FC236}">
                <a16:creationId xmlns:a16="http://schemas.microsoft.com/office/drawing/2014/main" id="{5728563A-93AA-6F20-B589-FD0F09F547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1038" y="1185863"/>
            <a:ext cx="1751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Gain Creators</a:t>
            </a:r>
          </a:p>
        </p:txBody>
      </p:sp>
      <p:sp>
        <p:nvSpPr>
          <p:cNvPr id="1037" name="TextBox 24">
            <a:extLst>
              <a:ext uri="{FF2B5EF4-FFF2-40B4-BE49-F238E27FC236}">
                <a16:creationId xmlns:a16="http://schemas.microsoft.com/office/drawing/2014/main" id="{EDA3496E-0433-855E-C173-62AA13EE0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-675481" y="3172619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Products and Services</a:t>
            </a:r>
          </a:p>
        </p:txBody>
      </p:sp>
      <p:sp>
        <p:nvSpPr>
          <p:cNvPr id="1038" name="TextBox 25">
            <a:extLst>
              <a:ext uri="{FF2B5EF4-FFF2-40B4-BE49-F238E27FC236}">
                <a16:creationId xmlns:a16="http://schemas.microsoft.com/office/drawing/2014/main" id="{C66DDD27-D5B2-90CF-70B7-04FDF7128E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1038" y="5283200"/>
            <a:ext cx="1751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Pain Relievers</a:t>
            </a:r>
          </a:p>
        </p:txBody>
      </p:sp>
      <p:sp>
        <p:nvSpPr>
          <p:cNvPr id="1039" name="TextBox 26">
            <a:extLst>
              <a:ext uri="{FF2B5EF4-FFF2-40B4-BE49-F238E27FC236}">
                <a16:creationId xmlns:a16="http://schemas.microsoft.com/office/drawing/2014/main" id="{5C2833B4-828F-2ECC-6F9D-8E16179CA7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45325" y="5286375"/>
            <a:ext cx="579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Pains</a:t>
            </a:r>
          </a:p>
        </p:txBody>
      </p:sp>
      <p:sp>
        <p:nvSpPr>
          <p:cNvPr id="1040" name="TextBox 27">
            <a:extLst>
              <a:ext uri="{FF2B5EF4-FFF2-40B4-BE49-F238E27FC236}">
                <a16:creationId xmlns:a16="http://schemas.microsoft.com/office/drawing/2014/main" id="{633B41C5-0A6D-7182-0B6D-131ADDA24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9763" y="1187450"/>
            <a:ext cx="688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Gains</a:t>
            </a:r>
          </a:p>
        </p:txBody>
      </p:sp>
      <p:sp>
        <p:nvSpPr>
          <p:cNvPr id="1041" name="TextBox 28">
            <a:extLst>
              <a:ext uri="{FF2B5EF4-FFF2-40B4-BE49-F238E27FC236}">
                <a16:creationId xmlns:a16="http://schemas.microsoft.com/office/drawing/2014/main" id="{834F8329-DC7C-8307-036D-00CF6DF895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9142412" y="3171826"/>
            <a:ext cx="1128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Customer Jobs</a:t>
            </a:r>
          </a:p>
        </p:txBody>
      </p:sp>
      <p:sp>
        <p:nvSpPr>
          <p:cNvPr id="1042" name="TextBox 29">
            <a:extLst>
              <a:ext uri="{FF2B5EF4-FFF2-40B4-BE49-F238E27FC236}">
                <a16:creationId xmlns:a16="http://schemas.microsoft.com/office/drawing/2014/main" id="{BC23AAF5-F700-4AB0-FDCB-298EE24308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05400" y="57229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Customer Segment</a:t>
            </a:r>
          </a:p>
        </p:txBody>
      </p:sp>
      <p:sp>
        <p:nvSpPr>
          <p:cNvPr id="1043" name="TextBox 30">
            <a:extLst>
              <a:ext uri="{FF2B5EF4-FFF2-40B4-BE49-F238E27FC236}">
                <a16:creationId xmlns:a16="http://schemas.microsoft.com/office/drawing/2014/main" id="{07B1B4D6-B1A8-EEFA-3397-A314E7B968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8138" y="57229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pic>
        <p:nvPicPr>
          <p:cNvPr id="1044" name="Picture 34">
            <a:extLst>
              <a:ext uri="{FF2B5EF4-FFF2-40B4-BE49-F238E27FC236}">
                <a16:creationId xmlns:a16="http://schemas.microsoft.com/office/drawing/2014/main" id="{FC8F9CF9-84B0-EC96-B57F-AE764630CF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71825"/>
            <a:ext cx="328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96010A-D93D-1826-09BB-A20789F2685D}"/>
              </a:ext>
            </a:extLst>
          </p:cNvPr>
          <p:cNvCxnSpPr/>
          <p:nvPr userDrawn="1"/>
        </p:nvCxnSpPr>
        <p:spPr>
          <a:xfrm>
            <a:off x="338138" y="1176338"/>
            <a:ext cx="2157412" cy="2119312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B4CDFD-C9F4-54B5-49AD-83AD4AFBF490}"/>
              </a:ext>
            </a:extLst>
          </p:cNvPr>
          <p:cNvCxnSpPr/>
          <p:nvPr userDrawn="1"/>
        </p:nvCxnSpPr>
        <p:spPr>
          <a:xfrm flipV="1">
            <a:off x="336550" y="3402013"/>
            <a:ext cx="2162175" cy="212725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7F0BAF-0294-BBB7-D8B9-C6D277B55C12}"/>
              </a:ext>
            </a:extLst>
          </p:cNvPr>
          <p:cNvCxnSpPr/>
          <p:nvPr userDrawn="1"/>
        </p:nvCxnSpPr>
        <p:spPr>
          <a:xfrm>
            <a:off x="2498725" y="3352800"/>
            <a:ext cx="2454275" cy="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048" name="Picture 35">
            <a:extLst>
              <a:ext uri="{FF2B5EF4-FFF2-40B4-BE49-F238E27FC236}">
                <a16:creationId xmlns:a16="http://schemas.microsoft.com/office/drawing/2014/main" id="{7AA495C1-25E7-830C-F60A-43DF836A14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171825"/>
            <a:ext cx="330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panose="020B0600070205080204" pitchFamily="34" charset="-128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panose="020B0600070205080204" pitchFamily="34" charset="-128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panose="020B0600070205080204" pitchFamily="34" charset="-128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panose="020B0600070205080204" pitchFamily="34" charset="-128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panose="020B0600070205080204" pitchFamily="34" charset="-128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z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neoschrono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z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neoschrono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z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neoschrono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z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neoschronos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z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neoschronos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egyz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neoschrono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chronos.com" TargetMode="External"/><Relationship Id="rId2" Type="http://schemas.openxmlformats.org/officeDocument/2006/relationships/hyperlink" Target="https://www.strategyz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">
            <a:extLst>
              <a:ext uri="{FF2B5EF4-FFF2-40B4-BE49-F238E27FC236}">
                <a16:creationId xmlns:a16="http://schemas.microsoft.com/office/drawing/2014/main" id="{355B4A61-2560-D3B5-59B7-DBE458A1A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N3 Community Group	</a:t>
            </a:r>
          </a:p>
        </p:txBody>
      </p:sp>
      <p:sp>
        <p:nvSpPr>
          <p:cNvPr id="2050" name="Text Placeholder 5">
            <a:extLst>
              <a:ext uri="{FF2B5EF4-FFF2-40B4-BE49-F238E27FC236}">
                <a16:creationId xmlns:a16="http://schemas.microsoft.com/office/drawing/2014/main" id="{D29EEF48-48DF-5F8C-9335-1C643485AA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Tim Duval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051" name="Text Placeholder 6">
            <a:extLst>
              <a:ext uri="{FF2B5EF4-FFF2-40B4-BE49-F238E27FC236}">
                <a16:creationId xmlns:a16="http://schemas.microsoft.com/office/drawing/2014/main" id="{7056A8B8-CD09-6E97-4858-ACD68BA5E8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07/11/2022</a:t>
            </a:r>
          </a:p>
        </p:txBody>
      </p:sp>
      <p:sp>
        <p:nvSpPr>
          <p:cNvPr id="2052" name="Text Placeholder 7">
            <a:extLst>
              <a:ext uri="{FF2B5EF4-FFF2-40B4-BE49-F238E27FC236}">
                <a16:creationId xmlns:a16="http://schemas.microsoft.com/office/drawing/2014/main" id="{A1D39F23-7E57-9BB1-B70C-66F69FBCA3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0.1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18A190-9DA5-93A7-32F7-C39288D90F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creates gains for this segment.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72BBB44-ABF7-0C05-141B-BB3FA1E464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100" b="1" dirty="0">
                <a:ea typeface="+mn-ea"/>
              </a:rPr>
              <a:t>N3 Documentation (Built-ins)</a:t>
            </a:r>
            <a:endParaRPr lang="en-GB" sz="1100" b="1" dirty="0">
              <a:ea typeface="+mn-ea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B8AAF49-7BD4-0399-7AE4-ED3BFAAEE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alleviates customer pains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476FB7-2D17-68CA-FBDF-F336D25655B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>
                <a:ea typeface="+mn-ea"/>
              </a:rPr>
              <a:t>Describe the outcomes customers want to achieve or the concrete benefits they are seeking.</a:t>
            </a:r>
            <a:endParaRPr lang="en-GB" dirty="0">
              <a:ea typeface="+mn-e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644CB-9B0A-8C67-4EAD-CC976FA74B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Cannot recognize N3 as a standard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DD1D86-280A-5C07-D9DC-9B56A72137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53400" y="2362200"/>
            <a:ext cx="1295400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Build a collection of technology research, data and tools to help business/IT leaders with technology decision making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DD344A-01A8-CB3F-E80E-E96B156448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000" dirty="0">
                <a:ea typeface="+mn-ea"/>
              </a:rPr>
              <a:t>Notation3 Logic Built-in Documentation helps customers….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FAD257-B59A-5F37-D7BB-F0ECAE486D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600" b="1" dirty="0">
                <a:latin typeface="SnvDRegCon" pitchFamily="2" charset="0"/>
                <a:ea typeface="+mn-ea"/>
              </a:rPr>
              <a:t>Research and Advisory Company (e.g., Forrester, Gartner, </a:t>
            </a:r>
            <a:r>
              <a:rPr lang="en-GB" sz="1600" b="1" dirty="0" err="1">
                <a:latin typeface="SnvDRegCon" pitchFamily="2" charset="0"/>
                <a:ea typeface="+mn-ea"/>
              </a:rPr>
              <a:t>Omdia</a:t>
            </a:r>
            <a:r>
              <a:rPr lang="en-GB" sz="1600" b="1" dirty="0">
                <a:latin typeface="SnvDRegCon" pitchFamily="2" charset="0"/>
                <a:ea typeface="+mn-ea"/>
              </a:rPr>
              <a:t>)</a:t>
            </a:r>
          </a:p>
        </p:txBody>
      </p:sp>
      <p:sp>
        <p:nvSpPr>
          <p:cNvPr id="2061" name="Rectangle 62">
            <a:extLst>
              <a:ext uri="{FF2B5EF4-FFF2-40B4-BE49-F238E27FC236}">
                <a16:creationId xmlns:a16="http://schemas.microsoft.com/office/drawing/2014/main" id="{73BA3785-F822-CBE6-35C4-56F5DCBF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F51453-7C0F-2B07-AC2B-81C4C856DAAA}"/>
              </a:ext>
            </a:extLst>
          </p:cNvPr>
          <p:cNvSpPr/>
          <p:nvPr/>
        </p:nvSpPr>
        <p:spPr>
          <a:xfrm>
            <a:off x="7994388" y="2729641"/>
            <a:ext cx="1457587" cy="228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Job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F843-83DF-0819-DF23-2E7B47535745}"/>
              </a:ext>
            </a:extLst>
          </p:cNvPr>
          <p:cNvSpPr/>
          <p:nvPr/>
        </p:nvSpPr>
        <p:spPr>
          <a:xfrm>
            <a:off x="6143363" y="1888237"/>
            <a:ext cx="1457587" cy="228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Gain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9A470-41A4-189B-0409-684009C3AD95}"/>
              </a:ext>
            </a:extLst>
          </p:cNvPr>
          <p:cNvSpPr/>
          <p:nvPr/>
        </p:nvSpPr>
        <p:spPr>
          <a:xfrm>
            <a:off x="5543550" y="3696050"/>
            <a:ext cx="1457587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Pain 1</a:t>
            </a:r>
          </a:p>
        </p:txBody>
      </p:sp>
    </p:spTree>
    <p:extLst>
      <p:ext uri="{BB962C8B-B14F-4D97-AF65-F5344CB8AC3E}">
        <p14:creationId xmlns:p14="http://schemas.microsoft.com/office/powerpoint/2010/main" val="201862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">
            <a:extLst>
              <a:ext uri="{FF2B5EF4-FFF2-40B4-BE49-F238E27FC236}">
                <a16:creationId xmlns:a16="http://schemas.microsoft.com/office/drawing/2014/main" id="{355B4A61-2560-D3B5-59B7-DBE458A1A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N3 Community Group	</a:t>
            </a:r>
          </a:p>
        </p:txBody>
      </p:sp>
      <p:sp>
        <p:nvSpPr>
          <p:cNvPr id="2050" name="Text Placeholder 5">
            <a:extLst>
              <a:ext uri="{FF2B5EF4-FFF2-40B4-BE49-F238E27FC236}">
                <a16:creationId xmlns:a16="http://schemas.microsoft.com/office/drawing/2014/main" id="{D29EEF48-48DF-5F8C-9335-1C643485AA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Tim Duval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051" name="Text Placeholder 6">
            <a:extLst>
              <a:ext uri="{FF2B5EF4-FFF2-40B4-BE49-F238E27FC236}">
                <a16:creationId xmlns:a16="http://schemas.microsoft.com/office/drawing/2014/main" id="{7056A8B8-CD09-6E97-4858-ACD68BA5E8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07/11/2022</a:t>
            </a:r>
          </a:p>
        </p:txBody>
      </p:sp>
      <p:sp>
        <p:nvSpPr>
          <p:cNvPr id="2052" name="Text Placeholder 7">
            <a:extLst>
              <a:ext uri="{FF2B5EF4-FFF2-40B4-BE49-F238E27FC236}">
                <a16:creationId xmlns:a16="http://schemas.microsoft.com/office/drawing/2014/main" id="{A1D39F23-7E57-9BB1-B70C-66F69FBCA3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0.1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18A190-9DA5-93A7-32F7-C39288D90F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creates gains for this segment.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72BBB44-ABF7-0C05-141B-BB3FA1E464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100" b="1" dirty="0">
                <a:ea typeface="+mn-ea"/>
              </a:rPr>
              <a:t>N3 Documentation (Built-ins)</a:t>
            </a:r>
            <a:endParaRPr lang="en-GB" sz="1100" b="1" dirty="0">
              <a:ea typeface="+mn-ea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B8AAF49-7BD4-0399-7AE4-ED3BFAAEE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alleviates customer pains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476FB7-2D17-68CA-FBDF-F336D25655B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>
                <a:ea typeface="+mn-ea"/>
              </a:rPr>
              <a:t>Describe the outcomes customers want to achieve or the concrete benefits they are seeking.</a:t>
            </a:r>
            <a:endParaRPr lang="en-GB" dirty="0">
              <a:ea typeface="+mn-e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644CB-9B0A-8C67-4EAD-CC976FA74B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Cannot recognize N3 as a standard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DD344A-01A8-CB3F-E80E-E96B156448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000" dirty="0">
                <a:ea typeface="+mn-ea"/>
              </a:rPr>
              <a:t>Notation3 Logic Built-in Documentation helps customers….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FAD257-B59A-5F37-D7BB-F0ECAE486D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600" b="1" dirty="0">
                <a:latin typeface="SnvDRegCon" pitchFamily="2" charset="0"/>
                <a:ea typeface="+mn-ea"/>
              </a:rPr>
              <a:t>Tool Vendor</a:t>
            </a:r>
          </a:p>
        </p:txBody>
      </p:sp>
      <p:sp>
        <p:nvSpPr>
          <p:cNvPr id="2061" name="Rectangle 62">
            <a:extLst>
              <a:ext uri="{FF2B5EF4-FFF2-40B4-BE49-F238E27FC236}">
                <a16:creationId xmlns:a16="http://schemas.microsoft.com/office/drawing/2014/main" id="{73BA3785-F822-CBE6-35C4-56F5DCBF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0CCE6-C7A7-9B32-2F0D-88736F45C461}"/>
              </a:ext>
            </a:extLst>
          </p:cNvPr>
          <p:cNvSpPr/>
          <p:nvPr/>
        </p:nvSpPr>
        <p:spPr>
          <a:xfrm>
            <a:off x="7994388" y="2729641"/>
            <a:ext cx="1457587" cy="228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 N3 language support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84F7A-56D6-A30A-6A68-DABAF5922A99}"/>
              </a:ext>
            </a:extLst>
          </p:cNvPr>
          <p:cNvSpPr/>
          <p:nvPr/>
        </p:nvSpPr>
        <p:spPr>
          <a:xfrm>
            <a:off x="6143363" y="1888237"/>
            <a:ext cx="1457587" cy="228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Gain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12ADB-E072-9B89-BB4E-F5CB0FEC5BD8}"/>
              </a:ext>
            </a:extLst>
          </p:cNvPr>
          <p:cNvSpPr/>
          <p:nvPr/>
        </p:nvSpPr>
        <p:spPr>
          <a:xfrm>
            <a:off x="5543550" y="3696050"/>
            <a:ext cx="1457587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Pain 1</a:t>
            </a:r>
          </a:p>
        </p:txBody>
      </p:sp>
    </p:spTree>
    <p:extLst>
      <p:ext uri="{BB962C8B-B14F-4D97-AF65-F5344CB8AC3E}">
        <p14:creationId xmlns:p14="http://schemas.microsoft.com/office/powerpoint/2010/main" val="685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">
            <a:extLst>
              <a:ext uri="{FF2B5EF4-FFF2-40B4-BE49-F238E27FC236}">
                <a16:creationId xmlns:a16="http://schemas.microsoft.com/office/drawing/2014/main" id="{355B4A61-2560-D3B5-59B7-DBE458A1A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N3 Community Group	</a:t>
            </a:r>
          </a:p>
        </p:txBody>
      </p:sp>
      <p:sp>
        <p:nvSpPr>
          <p:cNvPr id="2050" name="Text Placeholder 5">
            <a:extLst>
              <a:ext uri="{FF2B5EF4-FFF2-40B4-BE49-F238E27FC236}">
                <a16:creationId xmlns:a16="http://schemas.microsoft.com/office/drawing/2014/main" id="{D29EEF48-48DF-5F8C-9335-1C643485AA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Tim Duval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051" name="Text Placeholder 6">
            <a:extLst>
              <a:ext uri="{FF2B5EF4-FFF2-40B4-BE49-F238E27FC236}">
                <a16:creationId xmlns:a16="http://schemas.microsoft.com/office/drawing/2014/main" id="{7056A8B8-CD09-6E97-4858-ACD68BA5E8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07/11/2022</a:t>
            </a:r>
          </a:p>
        </p:txBody>
      </p:sp>
      <p:sp>
        <p:nvSpPr>
          <p:cNvPr id="2052" name="Text Placeholder 7">
            <a:extLst>
              <a:ext uri="{FF2B5EF4-FFF2-40B4-BE49-F238E27FC236}">
                <a16:creationId xmlns:a16="http://schemas.microsoft.com/office/drawing/2014/main" id="{A1D39F23-7E57-9BB1-B70C-66F69FBCA3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0.1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18A190-9DA5-93A7-32F7-C39288D90F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creates gains for this segment.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72BBB44-ABF7-0C05-141B-BB3FA1E464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100" b="1" dirty="0">
                <a:ea typeface="+mn-ea"/>
              </a:rPr>
              <a:t>N3 Documentation (Built-ins)</a:t>
            </a:r>
            <a:endParaRPr lang="en-GB" sz="1100" b="1" dirty="0">
              <a:ea typeface="+mn-ea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B8AAF49-7BD4-0399-7AE4-ED3BFAAEE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alleviates customer pains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476FB7-2D17-68CA-FBDF-F336D25655B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>
                <a:ea typeface="+mn-ea"/>
              </a:rPr>
              <a:t>Describe the outcomes customers want to achieve or the concrete benefits they are seeking.</a:t>
            </a:r>
            <a:endParaRPr lang="en-GB" dirty="0">
              <a:ea typeface="+mn-e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644CB-9B0A-8C67-4EAD-CC976FA74B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Cannot recognize N3 as a standard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DD1D86-280A-5C07-D9DC-9B56A72137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53400" y="2362200"/>
            <a:ext cx="1295400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Build a collection of technology research, data and tools to help business/IT leaders with technology decision making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DD344A-01A8-CB3F-E80E-E96B156448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000" dirty="0">
                <a:ea typeface="+mn-ea"/>
              </a:rPr>
              <a:t>Notation3 Logic Built-in Documentation helps customers….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FAD257-B59A-5F37-D7BB-F0ECAE486D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600" b="1" dirty="0">
                <a:latin typeface="SnvDRegCon" pitchFamily="2" charset="0"/>
                <a:ea typeface="+mn-ea"/>
              </a:rPr>
              <a:t>Customer of Tool Vendor</a:t>
            </a:r>
          </a:p>
        </p:txBody>
      </p:sp>
      <p:sp>
        <p:nvSpPr>
          <p:cNvPr id="2061" name="Rectangle 62">
            <a:extLst>
              <a:ext uri="{FF2B5EF4-FFF2-40B4-BE49-F238E27FC236}">
                <a16:creationId xmlns:a16="http://schemas.microsoft.com/office/drawing/2014/main" id="{73BA3785-F822-CBE6-35C4-56F5DCBF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E27F08-D24E-80BD-7EEC-1BB86951C6ED}"/>
              </a:ext>
            </a:extLst>
          </p:cNvPr>
          <p:cNvSpPr/>
          <p:nvPr/>
        </p:nvSpPr>
        <p:spPr>
          <a:xfrm>
            <a:off x="7994388" y="2729641"/>
            <a:ext cx="1457587" cy="228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 N3 language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0EB41-792C-641C-6EA1-6601175A88D3}"/>
              </a:ext>
            </a:extLst>
          </p:cNvPr>
          <p:cNvSpPr/>
          <p:nvPr/>
        </p:nvSpPr>
        <p:spPr>
          <a:xfrm>
            <a:off x="6143363" y="1888237"/>
            <a:ext cx="1457587" cy="228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Gain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DFF8D3-2FAF-32C6-FED9-87340F88B85B}"/>
              </a:ext>
            </a:extLst>
          </p:cNvPr>
          <p:cNvSpPr/>
          <p:nvPr/>
        </p:nvSpPr>
        <p:spPr>
          <a:xfrm>
            <a:off x="5543550" y="3696050"/>
            <a:ext cx="1457587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Pain 1</a:t>
            </a:r>
          </a:p>
        </p:txBody>
      </p:sp>
    </p:spTree>
    <p:extLst>
      <p:ext uri="{BB962C8B-B14F-4D97-AF65-F5344CB8AC3E}">
        <p14:creationId xmlns:p14="http://schemas.microsoft.com/office/powerpoint/2010/main" val="3384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">
            <a:extLst>
              <a:ext uri="{FF2B5EF4-FFF2-40B4-BE49-F238E27FC236}">
                <a16:creationId xmlns:a16="http://schemas.microsoft.com/office/drawing/2014/main" id="{355B4A61-2560-D3B5-59B7-DBE458A1A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N3 Community Group	</a:t>
            </a:r>
          </a:p>
        </p:txBody>
      </p:sp>
      <p:sp>
        <p:nvSpPr>
          <p:cNvPr id="2050" name="Text Placeholder 5">
            <a:extLst>
              <a:ext uri="{FF2B5EF4-FFF2-40B4-BE49-F238E27FC236}">
                <a16:creationId xmlns:a16="http://schemas.microsoft.com/office/drawing/2014/main" id="{D29EEF48-48DF-5F8C-9335-1C643485AA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Tim Duval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051" name="Text Placeholder 6">
            <a:extLst>
              <a:ext uri="{FF2B5EF4-FFF2-40B4-BE49-F238E27FC236}">
                <a16:creationId xmlns:a16="http://schemas.microsoft.com/office/drawing/2014/main" id="{7056A8B8-CD09-6E97-4858-ACD68BA5E8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07/11/2022</a:t>
            </a:r>
          </a:p>
        </p:txBody>
      </p:sp>
      <p:sp>
        <p:nvSpPr>
          <p:cNvPr id="2052" name="Text Placeholder 7">
            <a:extLst>
              <a:ext uri="{FF2B5EF4-FFF2-40B4-BE49-F238E27FC236}">
                <a16:creationId xmlns:a16="http://schemas.microsoft.com/office/drawing/2014/main" id="{A1D39F23-7E57-9BB1-B70C-66F69FBCA3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0.1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18A190-9DA5-93A7-32F7-C39288D90F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creates gains for this segment.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72BBB44-ABF7-0C05-141B-BB3FA1E464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100" b="1" dirty="0">
                <a:ea typeface="+mn-ea"/>
              </a:rPr>
              <a:t>N3 Documentation (Built-ins)</a:t>
            </a:r>
            <a:endParaRPr lang="en-GB" sz="1100" b="1" dirty="0">
              <a:ea typeface="+mn-ea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B8AAF49-7BD4-0399-7AE4-ED3BFAAEE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alleviates customer pains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476FB7-2D17-68CA-FBDF-F336D25655B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>
                <a:ea typeface="+mn-ea"/>
              </a:rPr>
              <a:t>Describe the outcomes customers want to achieve or the concrete benefits they are seeking.</a:t>
            </a:r>
            <a:endParaRPr lang="en-GB" dirty="0">
              <a:ea typeface="+mn-e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644CB-9B0A-8C67-4EAD-CC976FA74B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Cannot recognize N3 as a standard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DD1D86-280A-5C07-D9DC-9B56A72137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53400" y="2362200"/>
            <a:ext cx="1295400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Build a collection of technology research, data and tools to help business/IT leaders with technology decision making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DD344A-01A8-CB3F-E80E-E96B156448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000" dirty="0">
                <a:ea typeface="+mn-ea"/>
              </a:rPr>
              <a:t>Notation3 Logic Built-in Documentation helps customers….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FAD257-B59A-5F37-D7BB-F0ECAE486D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600" b="1" dirty="0">
                <a:latin typeface="SnvDRegCon" pitchFamily="2" charset="0"/>
                <a:ea typeface="+mn-ea"/>
              </a:rPr>
              <a:t>Developer (at Customer of Tool Vendor)</a:t>
            </a:r>
          </a:p>
        </p:txBody>
      </p:sp>
      <p:sp>
        <p:nvSpPr>
          <p:cNvPr id="2061" name="Rectangle 62">
            <a:extLst>
              <a:ext uri="{FF2B5EF4-FFF2-40B4-BE49-F238E27FC236}">
                <a16:creationId xmlns:a16="http://schemas.microsoft.com/office/drawing/2014/main" id="{73BA3785-F822-CBE6-35C4-56F5DCBF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983085-C661-F07A-776E-4C63895932B3}"/>
              </a:ext>
            </a:extLst>
          </p:cNvPr>
          <p:cNvSpPr/>
          <p:nvPr/>
        </p:nvSpPr>
        <p:spPr>
          <a:xfrm>
            <a:off x="7994388" y="2729641"/>
            <a:ext cx="1457587" cy="228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 N3 language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B611E-3EB5-7554-EB80-A37A22D444EC}"/>
              </a:ext>
            </a:extLst>
          </p:cNvPr>
          <p:cNvSpPr/>
          <p:nvPr/>
        </p:nvSpPr>
        <p:spPr>
          <a:xfrm>
            <a:off x="6143363" y="1888237"/>
            <a:ext cx="1457587" cy="228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Gain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61618-8B48-33BD-7C95-C0D3DC43BD4E}"/>
              </a:ext>
            </a:extLst>
          </p:cNvPr>
          <p:cNvSpPr/>
          <p:nvPr/>
        </p:nvSpPr>
        <p:spPr>
          <a:xfrm>
            <a:off x="5543550" y="3696050"/>
            <a:ext cx="1457587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Pain 1</a:t>
            </a:r>
          </a:p>
        </p:txBody>
      </p:sp>
    </p:spTree>
    <p:extLst>
      <p:ext uri="{BB962C8B-B14F-4D97-AF65-F5344CB8AC3E}">
        <p14:creationId xmlns:p14="http://schemas.microsoft.com/office/powerpoint/2010/main" val="38301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">
            <a:extLst>
              <a:ext uri="{FF2B5EF4-FFF2-40B4-BE49-F238E27FC236}">
                <a16:creationId xmlns:a16="http://schemas.microsoft.com/office/drawing/2014/main" id="{355B4A61-2560-D3B5-59B7-DBE458A1A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N3 Community Group	</a:t>
            </a:r>
          </a:p>
        </p:txBody>
      </p:sp>
      <p:sp>
        <p:nvSpPr>
          <p:cNvPr id="2050" name="Text Placeholder 5">
            <a:extLst>
              <a:ext uri="{FF2B5EF4-FFF2-40B4-BE49-F238E27FC236}">
                <a16:creationId xmlns:a16="http://schemas.microsoft.com/office/drawing/2014/main" id="{D29EEF48-48DF-5F8C-9335-1C643485AA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Tim Duval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051" name="Text Placeholder 6">
            <a:extLst>
              <a:ext uri="{FF2B5EF4-FFF2-40B4-BE49-F238E27FC236}">
                <a16:creationId xmlns:a16="http://schemas.microsoft.com/office/drawing/2014/main" id="{7056A8B8-CD09-6E97-4858-ACD68BA5E8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07/11/2022</a:t>
            </a:r>
          </a:p>
        </p:txBody>
      </p:sp>
      <p:sp>
        <p:nvSpPr>
          <p:cNvPr id="2052" name="Text Placeholder 7">
            <a:extLst>
              <a:ext uri="{FF2B5EF4-FFF2-40B4-BE49-F238E27FC236}">
                <a16:creationId xmlns:a16="http://schemas.microsoft.com/office/drawing/2014/main" id="{A1D39F23-7E57-9BB1-B70C-66F69FBCA3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0.1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18A190-9DA5-93A7-32F7-C39288D90F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creates gains for this segment.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72BBB44-ABF7-0C05-141B-BB3FA1E464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100" b="1" dirty="0">
                <a:ea typeface="+mn-ea"/>
              </a:rPr>
              <a:t>N3 Documentation (Built-ins)</a:t>
            </a:r>
            <a:endParaRPr lang="en-GB" sz="1100" b="1" dirty="0">
              <a:ea typeface="+mn-ea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B8AAF49-7BD4-0399-7AE4-ED3BFAAEE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alleviates customer pains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476FB7-2D17-68CA-FBDF-F336D25655B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>
                <a:ea typeface="+mn-ea"/>
              </a:rPr>
              <a:t>Describe the outcomes customers want to achieve or the concrete benefits they are seeking.</a:t>
            </a:r>
            <a:endParaRPr lang="en-GB" dirty="0">
              <a:ea typeface="+mn-e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644CB-9B0A-8C67-4EAD-CC976FA74B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Cannot recognize N3 as a standard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DD1D86-280A-5C07-D9DC-9B56A72137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53400" y="2362200"/>
            <a:ext cx="1295400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Build a collection of technology research, data and tools to help business/IT leaders with technology decision making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DD344A-01A8-CB3F-E80E-E96B156448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000" dirty="0">
                <a:ea typeface="+mn-ea"/>
              </a:rPr>
              <a:t>Notation3 Logic Built-in Documentation helps customers….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FAD257-B59A-5F37-D7BB-F0ECAE486D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600" b="1" dirty="0">
                <a:latin typeface="SnvDRegCon" pitchFamily="2" charset="0"/>
                <a:ea typeface="+mn-ea"/>
              </a:rPr>
              <a:t>Developer (at Customer of Tool Vendor)</a:t>
            </a:r>
          </a:p>
        </p:txBody>
      </p:sp>
      <p:sp>
        <p:nvSpPr>
          <p:cNvPr id="2061" name="Rectangle 62">
            <a:extLst>
              <a:ext uri="{FF2B5EF4-FFF2-40B4-BE49-F238E27FC236}">
                <a16:creationId xmlns:a16="http://schemas.microsoft.com/office/drawing/2014/main" id="{73BA3785-F822-CBE6-35C4-56F5DCBF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983085-C661-F07A-776E-4C63895932B3}"/>
              </a:ext>
            </a:extLst>
          </p:cNvPr>
          <p:cNvSpPr/>
          <p:nvPr/>
        </p:nvSpPr>
        <p:spPr>
          <a:xfrm>
            <a:off x="7994388" y="2729641"/>
            <a:ext cx="1457587" cy="228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 N3 language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B611E-3EB5-7554-EB80-A37A22D444EC}"/>
              </a:ext>
            </a:extLst>
          </p:cNvPr>
          <p:cNvSpPr/>
          <p:nvPr/>
        </p:nvSpPr>
        <p:spPr>
          <a:xfrm>
            <a:off x="6143363" y="1888237"/>
            <a:ext cx="1457587" cy="228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Gain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61618-8B48-33BD-7C95-C0D3DC43BD4E}"/>
              </a:ext>
            </a:extLst>
          </p:cNvPr>
          <p:cNvSpPr/>
          <p:nvPr/>
        </p:nvSpPr>
        <p:spPr>
          <a:xfrm>
            <a:off x="5543550" y="3696050"/>
            <a:ext cx="1457587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Pain 1</a:t>
            </a:r>
          </a:p>
        </p:txBody>
      </p:sp>
    </p:spTree>
    <p:extLst>
      <p:ext uri="{BB962C8B-B14F-4D97-AF65-F5344CB8AC3E}">
        <p14:creationId xmlns:p14="http://schemas.microsoft.com/office/powerpoint/2010/main" val="171100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">
            <a:extLst>
              <a:ext uri="{FF2B5EF4-FFF2-40B4-BE49-F238E27FC236}">
                <a16:creationId xmlns:a16="http://schemas.microsoft.com/office/drawing/2014/main" id="{355B4A61-2560-D3B5-59B7-DBE458A1A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N3 Community Group	</a:t>
            </a:r>
          </a:p>
        </p:txBody>
      </p:sp>
      <p:sp>
        <p:nvSpPr>
          <p:cNvPr id="2050" name="Text Placeholder 5">
            <a:extLst>
              <a:ext uri="{FF2B5EF4-FFF2-40B4-BE49-F238E27FC236}">
                <a16:creationId xmlns:a16="http://schemas.microsoft.com/office/drawing/2014/main" id="{D29EEF48-48DF-5F8C-9335-1C643485AA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Tim Duval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051" name="Text Placeholder 6">
            <a:extLst>
              <a:ext uri="{FF2B5EF4-FFF2-40B4-BE49-F238E27FC236}">
                <a16:creationId xmlns:a16="http://schemas.microsoft.com/office/drawing/2014/main" id="{7056A8B8-CD09-6E97-4858-ACD68BA5E8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07/11/2022</a:t>
            </a:r>
          </a:p>
        </p:txBody>
      </p:sp>
      <p:sp>
        <p:nvSpPr>
          <p:cNvPr id="2052" name="Text Placeholder 7">
            <a:extLst>
              <a:ext uri="{FF2B5EF4-FFF2-40B4-BE49-F238E27FC236}">
                <a16:creationId xmlns:a16="http://schemas.microsoft.com/office/drawing/2014/main" id="{A1D39F23-7E57-9BB1-B70C-66F69FBCA3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0.1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18A190-9DA5-93A7-32F7-C39288D90F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creates gains for this segment.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72BBB44-ABF7-0C05-141B-BB3FA1E464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100" b="1" dirty="0">
                <a:ea typeface="+mn-ea"/>
              </a:rPr>
              <a:t>N3 Documentation (Built-ins)</a:t>
            </a:r>
            <a:endParaRPr lang="en-GB" sz="1100" b="1" dirty="0">
              <a:ea typeface="+mn-ea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B8AAF49-7BD4-0399-7AE4-ED3BFAAEE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Describe how N3 Built-in Documentation alleviates customer pains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476FB7-2D17-68CA-FBDF-F336D25655B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>
                <a:ea typeface="+mn-ea"/>
              </a:rPr>
              <a:t>Describe the outcomes customers want to achieve or the concrete benefits they are seeking.</a:t>
            </a:r>
            <a:endParaRPr lang="en-GB" dirty="0">
              <a:ea typeface="+mn-e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644CB-9B0A-8C67-4EAD-CC976FA74B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Cannot recognize N3 as a standard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ea typeface="+mn-ea"/>
              </a:rPr>
              <a:t>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DD1D86-280A-5C07-D9DC-9B56A72137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53400" y="2362200"/>
            <a:ext cx="1295400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dirty="0">
                <a:ea typeface="+mn-ea"/>
              </a:rPr>
              <a:t>Build a collection of technology research, data and tools to help business/IT leaders with technology decision making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DD344A-01A8-CB3F-E80E-E96B156448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000" dirty="0">
                <a:ea typeface="+mn-ea"/>
              </a:rPr>
              <a:t>Notation3 Logic Built-in Documentation helps customers….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FAD257-B59A-5F37-D7BB-F0ECAE486D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GB" sz="1600" b="1" dirty="0">
                <a:latin typeface="SnvDRegCon" pitchFamily="2" charset="0"/>
                <a:ea typeface="+mn-ea"/>
              </a:rPr>
              <a:t>Casual Developer </a:t>
            </a:r>
          </a:p>
        </p:txBody>
      </p:sp>
      <p:sp>
        <p:nvSpPr>
          <p:cNvPr id="2061" name="Rectangle 62">
            <a:extLst>
              <a:ext uri="{FF2B5EF4-FFF2-40B4-BE49-F238E27FC236}">
                <a16:creationId xmlns:a16="http://schemas.microsoft.com/office/drawing/2014/main" id="{73BA3785-F822-CBE6-35C4-56F5DCBF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18CFC-7333-FA52-F117-86524D4DF020}"/>
              </a:ext>
            </a:extLst>
          </p:cNvPr>
          <p:cNvSpPr/>
          <p:nvPr/>
        </p:nvSpPr>
        <p:spPr>
          <a:xfrm>
            <a:off x="7994388" y="2729641"/>
            <a:ext cx="1457587" cy="228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 N3 language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EFCB6-4D78-1436-1A8B-58D932F3F2DE}"/>
              </a:ext>
            </a:extLst>
          </p:cNvPr>
          <p:cNvSpPr/>
          <p:nvPr/>
        </p:nvSpPr>
        <p:spPr>
          <a:xfrm>
            <a:off x="6143363" y="1888237"/>
            <a:ext cx="1457587" cy="228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Gain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1FCF7-B237-97D7-E96B-186D0BA4D009}"/>
              </a:ext>
            </a:extLst>
          </p:cNvPr>
          <p:cNvSpPr/>
          <p:nvPr/>
        </p:nvSpPr>
        <p:spPr>
          <a:xfrm>
            <a:off x="5543550" y="3696050"/>
            <a:ext cx="1457587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Pain 1</a:t>
            </a:r>
          </a:p>
        </p:txBody>
      </p:sp>
    </p:spTree>
    <p:extLst>
      <p:ext uri="{BB962C8B-B14F-4D97-AF65-F5344CB8AC3E}">
        <p14:creationId xmlns:p14="http://schemas.microsoft.com/office/powerpoint/2010/main" val="7670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EF754-029D-C395-4015-292246234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59CE-5801-CA66-26D4-E36BFF9F21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2405-527D-9032-E50F-9855CD6138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4F91D-B78D-7B40-B1D7-51B633975A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5FA9A-FE6C-4C43-5C77-C6DD79894A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F64F1E-25E2-94DF-DD1B-02F94D2F279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CAF666-B336-CF8A-5DE4-CCDBAB7F9C5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5DDCB0-9C78-D5CD-EF9C-A416E20EB0B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BD9A4C-55F1-C4DD-F2A7-2A7699022C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3BA255-BF39-264B-8C0B-6415FC0BD1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A4B7C2-30AD-C035-1FFC-B041BBE8DA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682292-E5C1-4DE0-D9EB-5FB71CB404D7}"/>
              </a:ext>
            </a:extLst>
          </p:cNvPr>
          <p:cNvSpPr/>
          <p:nvPr/>
        </p:nvSpPr>
        <p:spPr>
          <a:xfrm>
            <a:off x="-5374" y="-16936"/>
            <a:ext cx="9911374" cy="687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2A6735-BE0A-5961-2A59-A49CC0185E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7410" y="2455335"/>
            <a:ext cx="8277990" cy="2057400"/>
          </a:xfrm>
        </p:spPr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</a:rPr>
              <a:t>BLANK PAGE – 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TEMPLATE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740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5">
            <a:extLst>
              <a:ext uri="{FF2B5EF4-FFF2-40B4-BE49-F238E27FC236}">
                <a16:creationId xmlns:a16="http://schemas.microsoft.com/office/drawing/2014/main" id="{934FA473-B318-035C-9C3A-0C4E59A176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3075" name="Text Placeholder 26">
            <a:extLst>
              <a:ext uri="{FF2B5EF4-FFF2-40B4-BE49-F238E27FC236}">
                <a16:creationId xmlns:a16="http://schemas.microsoft.com/office/drawing/2014/main" id="{FD1E4217-4DEF-A66E-02CA-5645710F37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6" name="Text Placeholder 27">
            <a:extLst>
              <a:ext uri="{FF2B5EF4-FFF2-40B4-BE49-F238E27FC236}">
                <a16:creationId xmlns:a16="http://schemas.microsoft.com/office/drawing/2014/main" id="{F47DD2C3-A792-13A3-B35A-6C54F40EE8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7" name="Text Placeholder 28">
            <a:extLst>
              <a:ext uri="{FF2B5EF4-FFF2-40B4-BE49-F238E27FC236}">
                <a16:creationId xmlns:a16="http://schemas.microsoft.com/office/drawing/2014/main" id="{7C2B8375-8BBD-7024-3166-419BE6745C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CBA591A-2C64-AF26-A070-680A5F84EA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19375" y="1628775"/>
            <a:ext cx="19812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737C172-0685-1876-B40D-38F617A4783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9575" y="2362200"/>
            <a:ext cx="1266825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E9173DC-0B7D-3A5C-7B1C-FABE29EAE5F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19375" y="3505200"/>
            <a:ext cx="1981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F0EDA3E-4862-846D-6EFF-CC60056A6B0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84850" y="1628775"/>
            <a:ext cx="1816100" cy="15716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5BB07B6-E8D8-337D-97BD-CBB7BF0DAC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84850" y="3505200"/>
            <a:ext cx="18161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9CEA1F-F246-B88C-CBDA-9E5ED939EB1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53400" y="2362200"/>
            <a:ext cx="1295400" cy="2057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41E2923-9CF2-1CF0-FC15-0FA9A6A528D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00200" y="5732463"/>
            <a:ext cx="3124200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D2EDB2E-61AA-DDF9-89C7-902131C7CB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46838" y="5732463"/>
            <a:ext cx="3132137" cy="609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GB">
              <a:ea typeface="+mn-ea"/>
            </a:endParaRPr>
          </a:p>
        </p:txBody>
      </p:sp>
      <p:sp>
        <p:nvSpPr>
          <p:cNvPr id="3086" name="Rectangle 62">
            <a:extLst>
              <a:ext uri="{FF2B5EF4-FFF2-40B4-BE49-F238E27FC236}">
                <a16:creationId xmlns:a16="http://schemas.microsoft.com/office/drawing/2014/main" id="{BBF87656-391C-C65C-114E-857836799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Copyright by: Strategyzer AG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https://www.strategyzer.com/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implementation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BY-SA 3.0</a:t>
            </a:r>
            <a:endParaRPr lang="mr-IN" altLang="en-US" sz="70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823</Words>
  <Application>Microsoft Macintosh PowerPoint</Application>
  <PresentationFormat>A4 Paper (210x297 mm)</PresentationFormat>
  <Paragraphs>110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SnvDRegCon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Neos Chronos Limited</Company>
  <LinksUpToDate>false</LinksUpToDate>
  <SharedDoc>false</SharedDoc>
  <HyperlinkBase>https://neoschronos.com/assets/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Strategyzer Value Proposition Canvas Template PPT</dc:title>
  <dc:subject/>
  <dc:creator>Thomas Papanikolaou</dc:creator>
  <cp:keywords>Strategyzer, Value Proposition Canvas Template, Powerpoint, ppt, pptx, Free, English</cp:keywords>
  <dc:description>The Value Proposition Canvas by Strategyzer AG, https://www.strategyzer.com. This Powerpoint Implementation is licensed under the Creative Commons Attribution-Share Alike 3.0 Unported License.</dc:description>
  <cp:lastModifiedBy>Tim Duval</cp:lastModifiedBy>
  <cp:revision>81</cp:revision>
  <cp:lastPrinted>2019-04-01T19:25:48Z</cp:lastPrinted>
  <dcterms:created xsi:type="dcterms:W3CDTF">2019-04-01T16:49:19Z</dcterms:created>
  <dcterms:modified xsi:type="dcterms:W3CDTF">2022-11-08T00:20:24Z</dcterms:modified>
  <cp:category>PowerPoint Template PPT</cp:category>
</cp:coreProperties>
</file>