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1" r:id="rId3"/>
    <p:sldId id="262" r:id="rId4"/>
    <p:sldId id="258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53E-864B-4B95-BBDC-09DEDE04E77A}" v="268" dt="2025-02-02T15:13:24.220"/>
    <p1510:client id="{AEBF806C-910B-4633-BDE5-C868C9CC7FB2}" v="4" dt="2025-02-02T16:53:2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55" d="100"/>
          <a:sy n="55" d="100"/>
        </p:scale>
        <p:origin x="-90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22F36-EED1-4497-AD8A-69BE2494C0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C4434C-29AC-46B8-87BA-6BB8EF2958A2}">
      <dgm:prSet phldrT="[Текст]"/>
      <dgm:spPr/>
      <dgm:t>
        <a:bodyPr/>
        <a:lstStyle/>
        <a:p>
          <a:r>
            <a:rPr lang="ru-RU" dirty="0" smtClean="0"/>
            <a:t>Аксютин Олег Романович</a:t>
          </a:r>
          <a:endParaRPr lang="ru-RU" dirty="0"/>
        </a:p>
      </dgm:t>
    </dgm:pt>
    <dgm:pt modelId="{99FA0A5B-0359-466A-B629-D599B7DEBAE9}" type="parTrans" cxnId="{59DFF1D1-7922-4936-803B-62D3DDB5A941}">
      <dgm:prSet/>
      <dgm:spPr/>
      <dgm:t>
        <a:bodyPr/>
        <a:lstStyle/>
        <a:p>
          <a:endParaRPr lang="ru-RU"/>
        </a:p>
      </dgm:t>
    </dgm:pt>
    <dgm:pt modelId="{3BE34DCA-8547-4771-BBB9-C6B514DB91A9}" type="sibTrans" cxnId="{59DFF1D1-7922-4936-803B-62D3DDB5A941}">
      <dgm:prSet/>
      <dgm:spPr/>
      <dgm:t>
        <a:bodyPr/>
        <a:lstStyle/>
        <a:p>
          <a:endParaRPr lang="ru-RU"/>
        </a:p>
      </dgm:t>
    </dgm:pt>
    <dgm:pt modelId="{4390AD38-5473-42B5-B131-7082ED923E09}">
      <dgm:prSet phldrT="[Текст]"/>
      <dgm:spPr/>
      <dgm:t>
        <a:bodyPr/>
        <a:lstStyle/>
        <a:p>
          <a:r>
            <a:rPr lang="ru-RU" dirty="0" smtClean="0"/>
            <a:t>Булат</a:t>
          </a:r>
          <a:endParaRPr lang="ru-RU" dirty="0"/>
        </a:p>
      </dgm:t>
    </dgm:pt>
    <dgm:pt modelId="{D7445C61-F33A-4684-92BB-22E0125817B4}" type="parTrans" cxnId="{50B94655-FD3A-4B8F-A851-1CD92F864B40}">
      <dgm:prSet/>
      <dgm:spPr/>
      <dgm:t>
        <a:bodyPr/>
        <a:lstStyle/>
        <a:p>
          <a:endParaRPr lang="ru-RU"/>
        </a:p>
      </dgm:t>
    </dgm:pt>
    <dgm:pt modelId="{E781D11F-4F0A-40ED-949D-9B22F91B4FFA}" type="sibTrans" cxnId="{50B94655-FD3A-4B8F-A851-1CD92F864B40}">
      <dgm:prSet/>
      <dgm:spPr/>
      <dgm:t>
        <a:bodyPr/>
        <a:lstStyle/>
        <a:p>
          <a:endParaRPr lang="ru-RU"/>
        </a:p>
      </dgm:t>
    </dgm:pt>
    <dgm:pt modelId="{FC7D144E-6945-4F80-BCD2-BB9DBCD6D6DD}" type="pres">
      <dgm:prSet presAssocID="{67622F36-EED1-4497-AD8A-69BE2494C0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A7CEA6-D78B-435E-8DC2-0C67C37D7CC2}" type="pres">
      <dgm:prSet presAssocID="{FAC4434C-29AC-46B8-87BA-6BB8EF2958A2}" presName="linNode" presStyleCnt="0"/>
      <dgm:spPr/>
    </dgm:pt>
    <dgm:pt modelId="{9704D651-83D2-4EA3-B1FE-A037B27653CA}" type="pres">
      <dgm:prSet presAssocID="{FAC4434C-29AC-46B8-87BA-6BB8EF2958A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243F14-76A6-482B-8964-6BA7140FB42A}" type="pres">
      <dgm:prSet presAssocID="{3BE34DCA-8547-4771-BBB9-C6B514DB91A9}" presName="sp" presStyleCnt="0"/>
      <dgm:spPr/>
    </dgm:pt>
    <dgm:pt modelId="{35372777-C639-4996-AFA8-62C466F39FD7}" type="pres">
      <dgm:prSet presAssocID="{4390AD38-5473-42B5-B131-7082ED923E09}" presName="linNode" presStyleCnt="0"/>
      <dgm:spPr/>
    </dgm:pt>
    <dgm:pt modelId="{2CB84A95-463F-483E-903E-606CFEEB70AD}" type="pres">
      <dgm:prSet presAssocID="{4390AD38-5473-42B5-B131-7082ED923E0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DFF1D1-7922-4936-803B-62D3DDB5A941}" srcId="{67622F36-EED1-4497-AD8A-69BE2494C0ED}" destId="{FAC4434C-29AC-46B8-87BA-6BB8EF2958A2}" srcOrd="0" destOrd="0" parTransId="{99FA0A5B-0359-466A-B629-D599B7DEBAE9}" sibTransId="{3BE34DCA-8547-4771-BBB9-C6B514DB91A9}"/>
    <dgm:cxn modelId="{DF255E9B-A6BA-4F27-AFF1-25AABB5810B0}" type="presOf" srcId="{FAC4434C-29AC-46B8-87BA-6BB8EF2958A2}" destId="{9704D651-83D2-4EA3-B1FE-A037B27653CA}" srcOrd="0" destOrd="0" presId="urn:microsoft.com/office/officeart/2005/8/layout/vList5"/>
    <dgm:cxn modelId="{B7F420C6-A996-4425-B9AF-68592B74EC72}" type="presOf" srcId="{67622F36-EED1-4497-AD8A-69BE2494C0ED}" destId="{FC7D144E-6945-4F80-BCD2-BB9DBCD6D6DD}" srcOrd="0" destOrd="0" presId="urn:microsoft.com/office/officeart/2005/8/layout/vList5"/>
    <dgm:cxn modelId="{50B94655-FD3A-4B8F-A851-1CD92F864B40}" srcId="{67622F36-EED1-4497-AD8A-69BE2494C0ED}" destId="{4390AD38-5473-42B5-B131-7082ED923E09}" srcOrd="1" destOrd="0" parTransId="{D7445C61-F33A-4684-92BB-22E0125817B4}" sibTransId="{E781D11F-4F0A-40ED-949D-9B22F91B4FFA}"/>
    <dgm:cxn modelId="{BE9FBEB7-C591-434A-BAEF-CB6C459BA0AE}" type="presOf" srcId="{4390AD38-5473-42B5-B131-7082ED923E09}" destId="{2CB84A95-463F-483E-903E-606CFEEB70AD}" srcOrd="0" destOrd="0" presId="urn:microsoft.com/office/officeart/2005/8/layout/vList5"/>
    <dgm:cxn modelId="{0AAC5653-10D9-431E-9446-79F4B4C92568}" type="presParOf" srcId="{FC7D144E-6945-4F80-BCD2-BB9DBCD6D6DD}" destId="{1DA7CEA6-D78B-435E-8DC2-0C67C37D7CC2}" srcOrd="0" destOrd="0" presId="urn:microsoft.com/office/officeart/2005/8/layout/vList5"/>
    <dgm:cxn modelId="{2AD4A436-0F64-4807-9675-38DAD050E6BB}" type="presParOf" srcId="{1DA7CEA6-D78B-435E-8DC2-0C67C37D7CC2}" destId="{9704D651-83D2-4EA3-B1FE-A037B27653CA}" srcOrd="0" destOrd="0" presId="urn:microsoft.com/office/officeart/2005/8/layout/vList5"/>
    <dgm:cxn modelId="{FBCCBC64-A7D0-4019-BE7A-DE0BB980B724}" type="presParOf" srcId="{FC7D144E-6945-4F80-BCD2-BB9DBCD6D6DD}" destId="{5D243F14-76A6-482B-8964-6BA7140FB42A}" srcOrd="1" destOrd="0" presId="urn:microsoft.com/office/officeart/2005/8/layout/vList5"/>
    <dgm:cxn modelId="{8EDE9486-9D84-4114-BE3E-84F646237A29}" type="presParOf" srcId="{FC7D144E-6945-4F80-BCD2-BB9DBCD6D6DD}" destId="{35372777-C639-4996-AFA8-62C466F39FD7}" srcOrd="2" destOrd="0" presId="urn:microsoft.com/office/officeart/2005/8/layout/vList5"/>
    <dgm:cxn modelId="{595304A0-6F0D-4162-9EA2-2A9DDC37A68C}" type="presParOf" srcId="{35372777-C639-4996-AFA8-62C466F39FD7}" destId="{2CB84A95-463F-483E-903E-606CFEEB70A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D651-83D2-4EA3-B1FE-A037B27653CA}">
      <dsp:nvSpPr>
        <dsp:cNvPr id="0" name=""/>
        <dsp:cNvSpPr/>
      </dsp:nvSpPr>
      <dsp:spPr>
        <a:xfrm>
          <a:off x="3283312" y="49"/>
          <a:ext cx="3693726" cy="1994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Аксютин Олег Романович</a:t>
          </a:r>
          <a:endParaRPr lang="ru-RU" sz="4000" kern="1200" dirty="0"/>
        </a:p>
      </dsp:txBody>
      <dsp:txXfrm>
        <a:off x="3380654" y="97391"/>
        <a:ext cx="3499042" cy="1799368"/>
      </dsp:txXfrm>
    </dsp:sp>
    <dsp:sp modelId="{2CB84A95-463F-483E-903E-606CFEEB70AD}">
      <dsp:nvSpPr>
        <dsp:cNvPr id="0" name=""/>
        <dsp:cNvSpPr/>
      </dsp:nvSpPr>
      <dsp:spPr>
        <a:xfrm>
          <a:off x="3283312" y="2093805"/>
          <a:ext cx="3693726" cy="1994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Булат</a:t>
          </a:r>
          <a:endParaRPr lang="ru-RU" sz="4000" kern="1200" dirty="0"/>
        </a:p>
      </dsp:txBody>
      <dsp:txXfrm>
        <a:off x="3380654" y="2191147"/>
        <a:ext cx="3499042" cy="179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28.04.2025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28.04.2025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28.04.2025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28.04.2025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python 3 </a:t>
            </a:r>
            <a:r>
              <a:rPr lang="ru-RU" dirty="0" smtClean="0"/>
              <a:t>с использованием </a:t>
            </a:r>
            <a:r>
              <a:rPr lang="en-US" dirty="0" smtClean="0"/>
              <a:t>AIOGRAM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smtClean="0">
                <a:latin typeface="+mj-lt"/>
                <a:cs typeface="+mj-cs"/>
              </a:rPr>
              <a:t>AI Hub</a:t>
            </a:r>
            <a:endParaRPr lang="en-US" sz="72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6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 smtClean="0"/>
              <a:t>Авторы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526804776"/>
              </p:ext>
            </p:extLst>
          </p:nvPr>
        </p:nvGraphicFramePr>
        <p:xfrm>
          <a:off x="1198282" y="1748117"/>
          <a:ext cx="10260351" cy="40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06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 smtClean="0"/>
              <a:t>Обзор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1613647"/>
            <a:ext cx="4668061" cy="5096435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Идея:</a:t>
            </a:r>
            <a:r>
              <a:rPr lang="ru-RU" dirty="0"/>
              <a:t> </a:t>
            </a:r>
            <a:r>
              <a:rPr lang="ru-RU" dirty="0" err="1"/>
              <a:t>Telegram</a:t>
            </a:r>
            <a:r>
              <a:rPr lang="ru-RU" dirty="0"/>
              <a:t>-бот, предоставляющий единый интерфейс для взаимодействия с различными моделями искусственного интеллекта (текст, изображения, аудио) от ведущих провайдеров.</a:t>
            </a:r>
          </a:p>
          <a:p>
            <a:r>
              <a:rPr lang="ru-RU" b="1" dirty="0"/>
              <a:t>Цель:</a:t>
            </a:r>
            <a:r>
              <a:rPr lang="ru-RU" dirty="0"/>
              <a:t> Упростить доступ к AI-инструментам, позволить пользователям легко выбирать модели и сравнивать их эффективность.</a:t>
            </a:r>
          </a:p>
          <a:p>
            <a:r>
              <a:rPr lang="ru-RU" b="1" dirty="0"/>
              <a:t>Ключевые особенности:</a:t>
            </a:r>
            <a:endParaRPr lang="ru-RU" dirty="0"/>
          </a:p>
          <a:p>
            <a:pPr lvl="1"/>
            <a:r>
              <a:rPr lang="ru-RU" dirty="0"/>
              <a:t>Централизованный доступ к AI (</a:t>
            </a:r>
            <a:r>
              <a:rPr lang="ru-RU" b="1" dirty="0" err="1"/>
              <a:t>Gemini</a:t>
            </a:r>
            <a:r>
              <a:rPr lang="ru-RU" dirty="0"/>
              <a:t>, </a:t>
            </a:r>
            <a:r>
              <a:rPr lang="ru-RU" b="1" dirty="0" err="1"/>
              <a:t>Llama</a:t>
            </a:r>
            <a:r>
              <a:rPr lang="ru-RU" dirty="0"/>
              <a:t>, </a:t>
            </a:r>
            <a:r>
              <a:rPr lang="ru-RU" b="1" dirty="0" err="1"/>
              <a:t>Midjourney</a:t>
            </a:r>
            <a:r>
              <a:rPr lang="ru-RU" dirty="0"/>
              <a:t>, </a:t>
            </a:r>
            <a:r>
              <a:rPr lang="ru-RU" b="1" dirty="0"/>
              <a:t>FLUX</a:t>
            </a:r>
            <a:r>
              <a:rPr lang="ru-RU" dirty="0"/>
              <a:t>, </a:t>
            </a:r>
            <a:r>
              <a:rPr lang="ru-RU" b="1" dirty="0" err="1"/>
              <a:t>Whisper</a:t>
            </a:r>
            <a:r>
              <a:rPr lang="ru-RU" dirty="0"/>
              <a:t> и др.)</a:t>
            </a:r>
          </a:p>
          <a:p>
            <a:pPr lvl="1"/>
            <a:r>
              <a:rPr lang="ru-RU" dirty="0"/>
              <a:t>Два режима работы: "</a:t>
            </a:r>
            <a:r>
              <a:rPr lang="ru-RU" i="1" dirty="0" err="1"/>
              <a:t>Single</a:t>
            </a:r>
            <a:r>
              <a:rPr lang="ru-RU" dirty="0"/>
              <a:t>" (прямое взаимодействие) и "</a:t>
            </a:r>
            <a:r>
              <a:rPr lang="ru-RU" i="1" dirty="0" err="1"/>
              <a:t>Arena</a:t>
            </a:r>
            <a:r>
              <a:rPr lang="ru-RU" dirty="0"/>
              <a:t>" (сравнение моделей).</a:t>
            </a:r>
          </a:p>
          <a:p>
            <a:pPr lvl="1"/>
            <a:r>
              <a:rPr lang="ru-RU" dirty="0"/>
              <a:t>Поддержка </a:t>
            </a:r>
            <a:r>
              <a:rPr lang="ru-RU" dirty="0" err="1"/>
              <a:t>мультимодальных</a:t>
            </a:r>
            <a:r>
              <a:rPr lang="ru-RU" dirty="0"/>
              <a:t> запросов: текст, голос (с </a:t>
            </a:r>
            <a:r>
              <a:rPr lang="ru-RU" dirty="0" err="1"/>
              <a:t>транскрибацией</a:t>
            </a:r>
            <a:r>
              <a:rPr lang="ru-RU" dirty="0"/>
              <a:t>), изображения.</a:t>
            </a:r>
          </a:p>
          <a:p>
            <a:pPr lvl="1"/>
            <a:r>
              <a:rPr lang="ru-RU" dirty="0"/>
              <a:t>Гибкая настройка через меню.</a:t>
            </a:r>
          </a:p>
          <a:p>
            <a:pPr lvl="1"/>
            <a:r>
              <a:rPr lang="ru-RU" dirty="0"/>
              <a:t>Модульная архитектура для легкого расширения.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80" y="733876"/>
            <a:ext cx="4229691" cy="491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A8F3053C-AA2D-43E7-9127-59111DE0E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159025B1-E34F-4772-B2CC-DA9B705D40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xmlns="" id="{85E8FDD9-55D5-48E9-BD0F-41FA02C5AD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xmlns="" id="{2C147D99-21B5-462F-B3D9-2D04FC67D8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xmlns="" id="{3A84E48A-5D81-47C8-9B35-7891B51623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xmlns="" id="{A7C08433-35BE-4A5A-9C1F-B37DEB4827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xmlns="" id="{D0B8201B-0CB0-4F9E-ACB0-DD75292348F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xmlns="" id="{888D2777-7FAE-47C4-9E1A-3C4D015CFB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xmlns="" id="{CE168F44-CB11-4900-AC9E-3EBEC80160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xmlns="" id="{A0F39381-D3B3-4EBE-80AB-F3AA4D1889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xmlns="" id="{F8B41A7C-3B6F-4BEF-B1FA-4869947AE7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xmlns="" id="{9A08FB39-6EFB-4948-88F2-6EB113F10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xmlns="" id="{32489CF5-34F9-4676-8FC8-EA47623A9F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xmlns="" id="{6E6A81FE-6687-4E45-86EE-506158CFC0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xmlns="" id="{085F56DC-138C-4970-A499-1F8C4FBADF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xmlns="" id="{2241CFC6-2DD5-4908-95FF-C76F3F4327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xmlns="" id="{EAE9ABAC-3BE1-44E6-A764-8B7884E839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xmlns="" id="{39874D11-3018-499B-BD78-11BB954BDF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xmlns="" id="{9D4461D3-04C7-495D-BA09-8D5311E9DA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xmlns="" id="{BF405972-B14C-45E8-9F0C-E2F11F1CF0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xmlns="" id="{D7939026-A689-46F4-97AC-5F68665D7DF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xmlns="" id="{8AD9F31C-5CF7-45EE-907A-3074488127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xmlns="" id="{93412351-62FA-4EF3-8FE2-4CDD8397B9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xmlns="" id="{84A81491-A1EB-46E3-9E73-11B93428CD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xmlns="" id="{E7727744-4F0E-4AA2-97BC-0C44AB354A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xmlns="" id="{4575AD90-731F-4996-AA04-86E5EC8CBE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xmlns="" id="{231A78D3-96D9-4A22-BC29-8274B016C0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xmlns="" id="{DFF31CA2-144E-493E-A135-83B83452AB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xmlns="" id="{C1ED7F8F-8F7D-4634-8EF1-3DC871518A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C51DBAB3-1986-470D-B778-24F7953C79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xmlns="" id="{921E27E2-FB87-421E-898F-0AD31CBC49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xmlns="" id="{C9479707-E515-4B3C-9493-72190DDB2E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xmlns="" id="{9FF90DFA-7702-4558-8B3D-756D81D85A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xmlns="" id="{558A4777-3BE1-4000-9CB4-73048552F5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xmlns="" id="{2A041A71-3C90-472C-AC37-21EFE0786D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xmlns="" id="{8FC1DCF1-A0C3-4803-9B5B-29A6C245A4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xmlns="" id="{71612D3E-4DBC-49B9-86B5-FCD82B1B1E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xmlns="" id="{CB1CF104-08B0-46F6-ABBF-649AC5A702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xmlns="" id="{FCE7D9F8-F405-4677-A45F-EDBB7F1685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xmlns="" id="{7347872F-3F7B-4ADF-BC95-429727E82D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47" name="Текст 3">
            <a:extLst>
              <a:ext uri="{FF2B5EF4-FFF2-40B4-BE49-F238E27FC236}">
                <a16:creationId xmlns:a16="http://schemas.microsoft.com/office/drawing/2014/main" xmlns="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62" y="1529556"/>
            <a:ext cx="5934511" cy="5002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 smtClean="0"/>
              <a:t>Режим "</a:t>
            </a:r>
            <a:r>
              <a:rPr lang="ru-RU" sz="1400" b="1" dirty="0" err="1" smtClean="0"/>
              <a:t>Single</a:t>
            </a:r>
            <a:r>
              <a:rPr lang="ru-RU" sz="1400" b="1" dirty="0" smtClean="0"/>
              <a:t>":</a:t>
            </a:r>
            <a:endParaRPr lang="ru-RU" sz="1400" dirty="0" smtClean="0"/>
          </a:p>
          <a:p>
            <a:pPr lvl="1"/>
            <a:r>
              <a:rPr lang="ru-RU" sz="1300" dirty="0" smtClean="0"/>
              <a:t>Выбор провайдера (</a:t>
            </a:r>
            <a:r>
              <a:rPr lang="ru-RU" sz="1300" b="1" dirty="0" err="1" smtClean="0"/>
              <a:t>Gemini</a:t>
            </a:r>
            <a:r>
              <a:rPr lang="ru-RU" sz="1300" dirty="0" smtClean="0"/>
              <a:t>, </a:t>
            </a:r>
            <a:r>
              <a:rPr lang="ru-RU" sz="1300" b="1" dirty="0" err="1" smtClean="0"/>
              <a:t>Llama</a:t>
            </a:r>
            <a:r>
              <a:rPr lang="ru-RU" sz="1300" dirty="0" smtClean="0"/>
              <a:t> и т.д.) и конкретной модели.</a:t>
            </a:r>
          </a:p>
          <a:p>
            <a:pPr lvl="1"/>
            <a:r>
              <a:rPr lang="ru-RU" sz="1300" dirty="0" smtClean="0"/>
              <a:t>Прямой диалог с выбранной AI: отправка запросов (текст, голос, фото) и получение ответов.</a:t>
            </a:r>
          </a:p>
          <a:p>
            <a:r>
              <a:rPr lang="ru-RU" sz="1400" b="1" dirty="0" smtClean="0"/>
              <a:t>Режим "</a:t>
            </a:r>
            <a:r>
              <a:rPr lang="ru-RU" sz="1400" b="1" dirty="0" err="1" smtClean="0"/>
              <a:t>Arena</a:t>
            </a:r>
            <a:r>
              <a:rPr lang="ru-RU" sz="1400" b="1" dirty="0" smtClean="0"/>
              <a:t>":</a:t>
            </a:r>
            <a:endParaRPr lang="ru-RU" sz="1400" dirty="0" smtClean="0"/>
          </a:p>
          <a:p>
            <a:pPr lvl="1"/>
            <a:r>
              <a:rPr lang="ru-RU" sz="1300" dirty="0" smtClean="0"/>
              <a:t>Сравнение производительности AI: пользователь отправляет запрос.</a:t>
            </a:r>
          </a:p>
          <a:p>
            <a:pPr lvl="1"/>
            <a:r>
              <a:rPr lang="ru-RU" sz="1300" dirty="0" smtClean="0"/>
              <a:t>Автоматический подбор двух случайных моделей соответствующего типа (текст/изображение).</a:t>
            </a:r>
          </a:p>
          <a:p>
            <a:pPr lvl="1"/>
            <a:r>
              <a:rPr lang="ru-RU" sz="1300" dirty="0" smtClean="0"/>
              <a:t>Отображение ответов от обеих моделей.</a:t>
            </a:r>
          </a:p>
          <a:p>
            <a:pPr lvl="1"/>
            <a:r>
              <a:rPr lang="ru-RU" sz="1300" dirty="0" smtClean="0"/>
              <a:t>Голосование пользователя за лучший результат.</a:t>
            </a:r>
          </a:p>
          <a:p>
            <a:r>
              <a:rPr lang="ru-RU" sz="1400" b="1" dirty="0" smtClean="0"/>
              <a:t>Поддержка различных вводов:</a:t>
            </a:r>
            <a:endParaRPr lang="ru-RU" sz="1400" dirty="0" smtClean="0"/>
          </a:p>
          <a:p>
            <a:pPr lvl="1"/>
            <a:r>
              <a:rPr lang="ru-RU" sz="1300" b="1" dirty="0" smtClean="0"/>
              <a:t>Текст:</a:t>
            </a:r>
            <a:r>
              <a:rPr lang="ru-RU" sz="1300" dirty="0" smtClean="0"/>
              <a:t> Прямая обработка текстовыми и генеративными моделями.</a:t>
            </a:r>
          </a:p>
          <a:p>
            <a:pPr lvl="1"/>
            <a:r>
              <a:rPr lang="ru-RU" sz="1300" b="1" dirty="0" smtClean="0"/>
              <a:t>Голос:</a:t>
            </a:r>
            <a:r>
              <a:rPr lang="ru-RU" sz="1300" dirty="0" smtClean="0"/>
              <a:t> Автоматическая </a:t>
            </a:r>
            <a:r>
              <a:rPr lang="ru-RU" sz="1300" dirty="0" err="1" smtClean="0"/>
              <a:t>транскрибация</a:t>
            </a:r>
            <a:r>
              <a:rPr lang="ru-RU" sz="1300" dirty="0" smtClean="0"/>
              <a:t> через </a:t>
            </a:r>
            <a:r>
              <a:rPr lang="ru-RU" sz="1300" dirty="0" err="1" smtClean="0"/>
              <a:t>Whisper</a:t>
            </a:r>
            <a:r>
              <a:rPr lang="ru-RU" sz="1300" dirty="0" smtClean="0"/>
              <a:t> -&gt; передача текста в AI.</a:t>
            </a:r>
          </a:p>
          <a:p>
            <a:pPr lvl="1"/>
            <a:r>
              <a:rPr lang="ru-RU" sz="1300" b="1" dirty="0" smtClean="0"/>
              <a:t>Изображения:</a:t>
            </a:r>
            <a:r>
              <a:rPr lang="ru-RU" sz="1300" dirty="0" smtClean="0"/>
              <a:t> Анализ содержания (</a:t>
            </a:r>
            <a:r>
              <a:rPr lang="ru-RU" sz="1300" b="1" dirty="0" err="1" smtClean="0"/>
              <a:t>ImgToText</a:t>
            </a:r>
            <a:r>
              <a:rPr lang="ru-RU" sz="1300" dirty="0" smtClean="0"/>
              <a:t>) или использование как части запроса к </a:t>
            </a:r>
            <a:r>
              <a:rPr lang="ru-RU" sz="1300" dirty="0" err="1" smtClean="0"/>
              <a:t>мультимодальным</a:t>
            </a:r>
            <a:r>
              <a:rPr lang="ru-RU" sz="1300" dirty="0" smtClean="0"/>
              <a:t> моделям; генерация изображений (</a:t>
            </a:r>
            <a:r>
              <a:rPr lang="ru-RU" sz="1300" b="1" dirty="0" err="1" smtClean="0"/>
              <a:t>TextToImg</a:t>
            </a:r>
            <a:r>
              <a:rPr lang="ru-RU" sz="1300" dirty="0" smtClean="0"/>
              <a:t>).</a:t>
            </a:r>
            <a:endParaRPr lang="ru-RU" sz="1300" dirty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ru-RU" b="1" dirty="0"/>
              <a:t>Основные </a:t>
            </a:r>
            <a:r>
              <a:rPr lang="ru-RU" b="1" dirty="0" smtClean="0"/>
              <a:t>возможности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10069" y="1611313"/>
            <a:ext cx="4791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Картинки:</a:t>
            </a:r>
            <a:endParaRPr lang="ru-RU" dirty="0"/>
          </a:p>
          <a:p>
            <a:r>
              <a:rPr lang="ru-RU" dirty="0" smtClean="0"/>
              <a:t>1 Скриншот</a:t>
            </a:r>
            <a:r>
              <a:rPr lang="ru-RU" dirty="0"/>
              <a:t>: Пример диалога в режиме "</a:t>
            </a:r>
            <a:r>
              <a:rPr lang="ru-RU" dirty="0" err="1"/>
              <a:t>Single</a:t>
            </a:r>
            <a:r>
              <a:rPr lang="ru-RU" dirty="0"/>
              <a:t>" (запрос -&gt; ответ </a:t>
            </a:r>
            <a:r>
              <a:rPr lang="ru-RU" dirty="0" smtClean="0"/>
              <a:t>текстом).</a:t>
            </a:r>
            <a:endParaRPr lang="ru-RU" dirty="0"/>
          </a:p>
          <a:p>
            <a:r>
              <a:rPr lang="ru-RU" dirty="0" smtClean="0"/>
              <a:t>2 Скриншот</a:t>
            </a:r>
            <a:r>
              <a:rPr lang="ru-RU" dirty="0"/>
              <a:t>: Пример режима "</a:t>
            </a:r>
            <a:r>
              <a:rPr lang="ru-RU" dirty="0" err="1"/>
              <a:t>Arena</a:t>
            </a:r>
            <a:r>
              <a:rPr lang="ru-RU" dirty="0"/>
              <a:t>" (запрос -&gt; два ответа -&gt; кнопки голосования).</a:t>
            </a:r>
          </a:p>
          <a:p>
            <a:r>
              <a:rPr lang="ru-RU" dirty="0" smtClean="0"/>
              <a:t>3 Скриншот</a:t>
            </a:r>
            <a:r>
              <a:rPr lang="ru-RU" dirty="0"/>
              <a:t>: Пример обработки голосового сообщения (сообщение пользователя -&gt; ответ бота).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5934508" cy="1639886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43753" y="1640541"/>
            <a:ext cx="6632169" cy="4150659"/>
          </a:xfrm>
        </p:spPr>
        <p:txBody>
          <a:bodyPr>
            <a:noAutofit/>
          </a:bodyPr>
          <a:lstStyle/>
          <a:p>
            <a:r>
              <a:rPr lang="ru-RU" b="1" dirty="0"/>
              <a:t>Язык:</a:t>
            </a:r>
            <a:r>
              <a:rPr lang="ru-RU" dirty="0"/>
              <a:t> </a:t>
            </a:r>
            <a:r>
              <a:rPr lang="en-US" dirty="0"/>
              <a:t>Python 3</a:t>
            </a:r>
          </a:p>
          <a:p>
            <a:r>
              <a:rPr lang="ru-RU" b="1" dirty="0"/>
              <a:t>Основа бота:</a:t>
            </a:r>
            <a:r>
              <a:rPr lang="ru-RU" dirty="0"/>
              <a:t> </a:t>
            </a:r>
            <a:r>
              <a:rPr lang="en-US" b="1" dirty="0" err="1"/>
              <a:t>aiogram</a:t>
            </a:r>
            <a:r>
              <a:rPr lang="en-US" dirty="0"/>
              <a:t> (</a:t>
            </a:r>
            <a:r>
              <a:rPr lang="ru-RU" dirty="0"/>
              <a:t>асинхронный фреймворк для </a:t>
            </a:r>
            <a:r>
              <a:rPr lang="en-US" dirty="0"/>
              <a:t>Telegram: </a:t>
            </a:r>
            <a:r>
              <a:rPr lang="ru-RU" dirty="0"/>
              <a:t>роутеры, </a:t>
            </a:r>
            <a:r>
              <a:rPr lang="en-US" b="1" dirty="0"/>
              <a:t>FSM</a:t>
            </a:r>
            <a:r>
              <a:rPr lang="en-US" dirty="0"/>
              <a:t>, </a:t>
            </a:r>
            <a:r>
              <a:rPr lang="ru-RU" dirty="0"/>
              <a:t>клавиатуры, </a:t>
            </a:r>
            <a:r>
              <a:rPr lang="en-US" b="1" dirty="0"/>
              <a:t>API</a:t>
            </a:r>
            <a:r>
              <a:rPr lang="en-US" dirty="0"/>
              <a:t>)</a:t>
            </a:r>
          </a:p>
          <a:p>
            <a:r>
              <a:rPr lang="ru-RU" b="1" dirty="0"/>
              <a:t>Взаимодействие с </a:t>
            </a:r>
            <a:r>
              <a:rPr lang="en-US" b="1" dirty="0"/>
              <a:t>AI:</a:t>
            </a:r>
            <a:endParaRPr lang="en-US" dirty="0"/>
          </a:p>
          <a:p>
            <a:pPr lvl="1"/>
            <a:r>
              <a:rPr lang="en-US" b="1" dirty="0" err="1"/>
              <a:t>google-genai</a:t>
            </a:r>
            <a:r>
              <a:rPr lang="en-US" dirty="0"/>
              <a:t> (API </a:t>
            </a:r>
            <a:r>
              <a:rPr lang="ru-RU" dirty="0"/>
              <a:t>для моделей </a:t>
            </a:r>
            <a:r>
              <a:rPr lang="en-US" dirty="0"/>
              <a:t>Google Gemini)</a:t>
            </a:r>
          </a:p>
          <a:p>
            <a:pPr lvl="1"/>
            <a:r>
              <a:rPr lang="en-US" b="1" dirty="0" err="1"/>
              <a:t>groq</a:t>
            </a:r>
            <a:r>
              <a:rPr lang="en-US" dirty="0"/>
              <a:t> (API </a:t>
            </a:r>
            <a:r>
              <a:rPr lang="ru-RU" dirty="0"/>
              <a:t>для моделей </a:t>
            </a:r>
            <a:r>
              <a:rPr lang="en-US" dirty="0"/>
              <a:t>Llama </a:t>
            </a:r>
            <a:r>
              <a:rPr lang="ru-RU" dirty="0"/>
              <a:t>на </a:t>
            </a:r>
            <a:r>
              <a:rPr lang="en-US" dirty="0" err="1"/>
              <a:t>Groq</a:t>
            </a:r>
            <a:r>
              <a:rPr lang="en-US" dirty="0"/>
              <a:t> Cloud)</a:t>
            </a:r>
          </a:p>
          <a:p>
            <a:pPr lvl="1"/>
            <a:r>
              <a:rPr lang="en-US" b="1" dirty="0" err="1"/>
              <a:t>gradio_client</a:t>
            </a:r>
            <a:r>
              <a:rPr lang="en-US" dirty="0"/>
              <a:t> (</a:t>
            </a:r>
            <a:r>
              <a:rPr lang="ru-RU" dirty="0"/>
              <a:t>Интеграция с моделями на </a:t>
            </a:r>
            <a:r>
              <a:rPr lang="en-US" dirty="0"/>
              <a:t>Hugging </a:t>
            </a:r>
            <a:r>
              <a:rPr lang="en-US" dirty="0" smtClean="0"/>
              <a:t>Face: </a:t>
            </a:r>
            <a:r>
              <a:rPr lang="en-US" dirty="0"/>
              <a:t>Whisper, </a:t>
            </a:r>
            <a:r>
              <a:rPr lang="en-US" dirty="0" err="1"/>
              <a:t>Midjourney</a:t>
            </a:r>
            <a:r>
              <a:rPr lang="en-US" dirty="0"/>
              <a:t>, FLUX)</a:t>
            </a:r>
          </a:p>
          <a:p>
            <a:pPr lvl="1"/>
            <a:r>
              <a:rPr lang="en-US" b="1" dirty="0"/>
              <a:t>requests </a:t>
            </a:r>
            <a:r>
              <a:rPr lang="en-US" dirty="0"/>
              <a:t>(HTTP-</a:t>
            </a:r>
            <a:r>
              <a:rPr lang="ru-RU" dirty="0"/>
              <a:t>запросы для скачивания медиа и взаимодействия с </a:t>
            </a:r>
            <a:r>
              <a:rPr lang="en-US" dirty="0"/>
              <a:t>API)</a:t>
            </a:r>
          </a:p>
          <a:p>
            <a:r>
              <a:rPr lang="ru-RU" b="1" dirty="0"/>
              <a:t>Обработка данных:</a:t>
            </a:r>
            <a:endParaRPr lang="ru-RU" dirty="0"/>
          </a:p>
          <a:p>
            <a:pPr lvl="1"/>
            <a:r>
              <a:rPr lang="en-US" b="1" dirty="0"/>
              <a:t>Pillow</a:t>
            </a:r>
            <a:r>
              <a:rPr lang="en-US" dirty="0"/>
              <a:t> (PIL) (</a:t>
            </a:r>
            <a:r>
              <a:rPr lang="ru-RU" dirty="0"/>
              <a:t>Работа с изображениями)</a:t>
            </a:r>
          </a:p>
          <a:p>
            <a:pPr lvl="1"/>
            <a:r>
              <a:rPr lang="en-US" b="1" dirty="0"/>
              <a:t>python-</a:t>
            </a:r>
            <a:r>
              <a:rPr lang="en-US" b="1" dirty="0" err="1"/>
              <a:t>dotenv</a:t>
            </a:r>
            <a:r>
              <a:rPr lang="en-US" dirty="0"/>
              <a:t> (</a:t>
            </a:r>
            <a:r>
              <a:rPr lang="ru-RU" dirty="0"/>
              <a:t>Управление конфигурацией и </a:t>
            </a:r>
            <a:r>
              <a:rPr lang="en-US" dirty="0"/>
              <a:t>API-</a:t>
            </a:r>
            <a:r>
              <a:rPr lang="ru-RU" dirty="0"/>
              <a:t>ключами)</a:t>
            </a:r>
          </a:p>
          <a:p>
            <a:r>
              <a:rPr lang="ru-RU" b="1" dirty="0"/>
              <a:t>Асинхронность:</a:t>
            </a:r>
            <a:r>
              <a:rPr lang="ru-RU" dirty="0"/>
              <a:t> </a:t>
            </a:r>
            <a:r>
              <a:rPr lang="en-US" b="1" dirty="0" err="1"/>
              <a:t>asyncio</a:t>
            </a:r>
            <a:r>
              <a:rPr lang="en-US" dirty="0"/>
              <a:t> (</a:t>
            </a:r>
            <a:r>
              <a:rPr lang="ru-RU" dirty="0"/>
              <a:t>для эффективной обработки </a:t>
            </a:r>
            <a:r>
              <a:rPr lang="en-US" dirty="0"/>
              <a:t>I/O </a:t>
            </a:r>
            <a:r>
              <a:rPr lang="ru-RU" dirty="0"/>
              <a:t>операций и запросов к </a:t>
            </a:r>
            <a:r>
              <a:rPr lang="en-US" dirty="0"/>
              <a:t>API)</a:t>
            </a:r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xmlns="" id="{821B28F6-F9CF-C210-45FD-D2754FC6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98" r="26398"/>
          <a:stretch/>
        </p:blipFill>
        <p:spPr>
          <a:xfrm>
            <a:off x="7533121" y="7620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82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-22412"/>
            <a:ext cx="5934508" cy="1639886"/>
          </a:xfrm>
        </p:spPr>
        <p:txBody>
          <a:bodyPr/>
          <a:lstStyle/>
          <a:p>
            <a:r>
              <a:rPr lang="ru-RU" dirty="0"/>
              <a:t>Архитектура проекта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0611" y="1707775"/>
            <a:ext cx="6468035" cy="4854389"/>
          </a:xfrm>
        </p:spPr>
        <p:txBody>
          <a:bodyPr>
            <a:noAutofit/>
          </a:bodyPr>
          <a:lstStyle/>
          <a:p>
            <a:r>
              <a:rPr lang="ru-RU" sz="1400" b="1" dirty="0"/>
              <a:t>Модульная структура:</a:t>
            </a:r>
            <a:r>
              <a:rPr lang="ru-RU" sz="1400" dirty="0"/>
              <a:t> Проект разделен на логические компоненты для лучшей организации и расширяемости.</a:t>
            </a:r>
          </a:p>
          <a:p>
            <a:r>
              <a:rPr lang="ru-RU" sz="1400" b="1" dirty="0"/>
              <a:t>Ключевые компоненты:</a:t>
            </a:r>
            <a:endParaRPr lang="ru-RU" sz="1400" dirty="0"/>
          </a:p>
          <a:p>
            <a:pPr lvl="1"/>
            <a:r>
              <a:rPr lang="ru-RU" sz="1200" b="1" dirty="0"/>
              <a:t>main.py</a:t>
            </a:r>
            <a:r>
              <a:rPr lang="ru-RU" sz="1200" dirty="0"/>
              <a:t>: Точка входа, инициализация бота, диспетчера и регистрация моделей.</a:t>
            </a:r>
          </a:p>
          <a:p>
            <a:pPr lvl="1"/>
            <a:r>
              <a:rPr lang="ru-RU" sz="1200" dirty="0"/>
              <a:t>registry.py: Центральный реестр (</a:t>
            </a:r>
            <a:r>
              <a:rPr lang="ru-RU" sz="1200" b="1" i="1" dirty="0" err="1"/>
              <a:t>AIRegistry</a:t>
            </a:r>
            <a:r>
              <a:rPr lang="ru-RU" sz="1200" dirty="0"/>
              <a:t>) для управления AI-моделями. Использует </a:t>
            </a:r>
            <a:r>
              <a:rPr lang="ru-RU" sz="1200" b="1" dirty="0" err="1"/>
              <a:t>BaseAIModel</a:t>
            </a:r>
            <a:r>
              <a:rPr lang="ru-RU" sz="1200" dirty="0"/>
              <a:t>, </a:t>
            </a:r>
            <a:r>
              <a:rPr lang="ru-RU" sz="1200" b="1" dirty="0" err="1"/>
              <a:t>ModelInfo</a:t>
            </a:r>
            <a:r>
              <a:rPr lang="ru-RU" sz="1200" dirty="0"/>
              <a:t> и декоратор </a:t>
            </a:r>
            <a:r>
              <a:rPr lang="ru-RU" sz="1200" b="1" i="1" dirty="0"/>
              <a:t>@</a:t>
            </a:r>
            <a:r>
              <a:rPr lang="ru-RU" sz="1200" b="1" i="1" dirty="0" err="1"/>
              <a:t>register_model</a:t>
            </a:r>
            <a:r>
              <a:rPr lang="ru-RU" sz="1200" b="1" i="1" dirty="0"/>
              <a:t>.</a:t>
            </a:r>
          </a:p>
          <a:p>
            <a:pPr lvl="1"/>
            <a:r>
              <a:rPr lang="ru-RU" sz="1200" i="1" dirty="0" err="1"/>
              <a:t>handlers</a:t>
            </a:r>
            <a:r>
              <a:rPr lang="ru-RU" sz="1200" dirty="0"/>
              <a:t>/: Модули с обработчиками сообщений, команд и </a:t>
            </a:r>
            <a:r>
              <a:rPr lang="ru-RU" sz="1200" dirty="0" err="1"/>
              <a:t>колбэков</a:t>
            </a:r>
            <a:r>
              <a:rPr lang="ru-RU" sz="1200" dirty="0"/>
              <a:t> для разных режимов (</a:t>
            </a:r>
            <a:r>
              <a:rPr lang="ru-RU" sz="1200" b="1" dirty="0" err="1"/>
              <a:t>settings_handlers</a:t>
            </a:r>
            <a:r>
              <a:rPr lang="ru-RU" sz="1200" dirty="0"/>
              <a:t>, </a:t>
            </a:r>
            <a:r>
              <a:rPr lang="ru-RU" sz="1200" b="1" dirty="0" err="1"/>
              <a:t>single_chat_handlers</a:t>
            </a:r>
            <a:r>
              <a:rPr lang="ru-RU" sz="1200" dirty="0"/>
              <a:t>, </a:t>
            </a:r>
            <a:r>
              <a:rPr lang="ru-RU" sz="1200" b="1" dirty="0" err="1"/>
              <a:t>arena_chat_handlers</a:t>
            </a:r>
            <a:r>
              <a:rPr lang="ru-RU" sz="1200" dirty="0"/>
              <a:t>). Активно используют FSM (</a:t>
            </a:r>
            <a:r>
              <a:rPr lang="ru-RU" sz="1200" b="1" dirty="0"/>
              <a:t>states.py</a:t>
            </a:r>
            <a:r>
              <a:rPr lang="ru-RU" sz="1200" dirty="0"/>
              <a:t>).</a:t>
            </a:r>
          </a:p>
          <a:p>
            <a:pPr lvl="1"/>
            <a:r>
              <a:rPr lang="ru-RU" sz="1200" i="1" dirty="0" err="1"/>
              <a:t>ai</a:t>
            </a:r>
            <a:r>
              <a:rPr lang="ru-RU" sz="1200" i="1" dirty="0"/>
              <a:t>/: </a:t>
            </a:r>
            <a:r>
              <a:rPr lang="ru-RU" sz="1200" dirty="0"/>
              <a:t>Модули с классами-реализациями для каждой AI-модели/провайдера (инкапсуляция логики API).</a:t>
            </a:r>
          </a:p>
          <a:p>
            <a:pPr lvl="1"/>
            <a:r>
              <a:rPr lang="ru-RU" sz="1200" i="1" dirty="0" err="1"/>
              <a:t>keyboards</a:t>
            </a:r>
            <a:r>
              <a:rPr lang="ru-RU" sz="1200" dirty="0"/>
              <a:t>/: Функции для генерации </a:t>
            </a:r>
            <a:r>
              <a:rPr lang="ru-RU" sz="1200" dirty="0" err="1"/>
              <a:t>inline</a:t>
            </a:r>
            <a:r>
              <a:rPr lang="ru-RU" sz="1200" dirty="0"/>
              <a:t> и </a:t>
            </a:r>
            <a:r>
              <a:rPr lang="ru-RU" sz="1200" dirty="0" err="1"/>
              <a:t>reply</a:t>
            </a:r>
            <a:r>
              <a:rPr lang="ru-RU" sz="1200" dirty="0"/>
              <a:t> клавиатур.</a:t>
            </a:r>
          </a:p>
          <a:p>
            <a:pPr lvl="1"/>
            <a:r>
              <a:rPr lang="ru-RU" sz="1200" i="1" dirty="0" err="1"/>
              <a:t>utils</a:t>
            </a:r>
            <a:r>
              <a:rPr lang="ru-RU" sz="1200" dirty="0"/>
              <a:t>/: Вспомогательные функции (</a:t>
            </a:r>
            <a:r>
              <a:rPr lang="ru-RU" sz="1200" dirty="0" err="1"/>
              <a:t>транскрибация</a:t>
            </a:r>
            <a:r>
              <a:rPr lang="ru-RU" sz="1200" dirty="0"/>
              <a:t>, разделение текста, обработка ответов).</a:t>
            </a:r>
          </a:p>
          <a:p>
            <a:r>
              <a:rPr lang="ru-RU" sz="1400" b="1" dirty="0"/>
              <a:t>Основные концепции:</a:t>
            </a:r>
            <a:endParaRPr lang="ru-RU" sz="1400" dirty="0"/>
          </a:p>
          <a:p>
            <a:pPr lvl="1"/>
            <a:r>
              <a:rPr lang="ru-RU" sz="1200" dirty="0"/>
              <a:t>Асинхронная обработка запросов.</a:t>
            </a:r>
          </a:p>
          <a:p>
            <a:pPr lvl="1"/>
            <a:r>
              <a:rPr lang="ru-RU" sz="1200" dirty="0"/>
              <a:t>Управление диалогом через машину состояний (FSM).</a:t>
            </a:r>
          </a:p>
          <a:p>
            <a:pPr lvl="1"/>
            <a:r>
              <a:rPr lang="ru-RU" sz="1200" dirty="0"/>
              <a:t>Динамическая регистрация и выбор AI-моделей через реестр.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14" b="-4099"/>
          <a:stretch/>
        </p:blipFill>
        <p:spPr bwMode="auto">
          <a:xfrm>
            <a:off x="8187853" y="120770"/>
            <a:ext cx="2859557" cy="641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40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и 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6" y="1667434"/>
            <a:ext cx="10986247" cy="4698859"/>
          </a:xfrm>
        </p:spPr>
        <p:txBody>
          <a:bodyPr>
            <a:noAutofit/>
          </a:bodyPr>
          <a:lstStyle/>
          <a:p>
            <a:r>
              <a:rPr lang="ru-RU" sz="1600" b="1" dirty="0"/>
              <a:t>Итог:</a:t>
            </a:r>
            <a:r>
              <a:rPr lang="ru-RU" sz="1600" dirty="0"/>
              <a:t> Разработан многофункциональный </a:t>
            </a:r>
            <a:r>
              <a:rPr lang="ru-RU" sz="1600" dirty="0" err="1"/>
              <a:t>Telegram</a:t>
            </a:r>
            <a:r>
              <a:rPr lang="ru-RU" sz="1600" dirty="0"/>
              <a:t>-бот, предоставляющий удобный доступ к широкому спектру современных AI-моделей через единый интерфейс. Реализованы режимы прямого взаимодействия и сравнения моделей ("Арена"), поддержка текстовых, голосовых и графических запросов.</a:t>
            </a:r>
          </a:p>
          <a:p>
            <a:r>
              <a:rPr lang="ru-RU" sz="1600" b="1" dirty="0"/>
              <a:t>Ключевые достижения:</a:t>
            </a:r>
            <a:endParaRPr lang="ru-RU" sz="1600" dirty="0"/>
          </a:p>
          <a:p>
            <a:pPr lvl="1"/>
            <a:r>
              <a:rPr lang="ru-RU" sz="1400" dirty="0"/>
              <a:t>Успешная интеграция с различными </a:t>
            </a:r>
            <a:r>
              <a:rPr lang="ru-RU" sz="1400" dirty="0" smtClean="0"/>
              <a:t>API </a:t>
            </a:r>
            <a:r>
              <a:rPr lang="ru-RU" sz="1400" dirty="0"/>
              <a:t>(</a:t>
            </a:r>
            <a:r>
              <a:rPr lang="ru-RU" sz="1400" dirty="0" err="1"/>
              <a:t>Gemini</a:t>
            </a:r>
            <a:r>
              <a:rPr lang="ru-RU" sz="1400" dirty="0"/>
              <a:t>, </a:t>
            </a:r>
            <a:r>
              <a:rPr lang="ru-RU" sz="1400" dirty="0" err="1"/>
              <a:t>Groq</a:t>
            </a:r>
            <a:r>
              <a:rPr lang="ru-RU" sz="1400" dirty="0"/>
              <a:t>, </a:t>
            </a:r>
            <a:r>
              <a:rPr lang="ru-RU" sz="1400" dirty="0" err="1"/>
              <a:t>Gradio</a:t>
            </a:r>
            <a:r>
              <a:rPr lang="ru-RU" sz="1400" dirty="0"/>
              <a:t>).</a:t>
            </a:r>
          </a:p>
          <a:p>
            <a:pPr lvl="1"/>
            <a:r>
              <a:rPr lang="ru-RU" sz="1400" dirty="0" smtClean="0"/>
              <a:t>Реализация системы </a:t>
            </a:r>
            <a:r>
              <a:rPr lang="ru-RU" sz="1400" dirty="0"/>
              <a:t>выбора и сравнения моделей.</a:t>
            </a:r>
          </a:p>
          <a:p>
            <a:pPr lvl="1"/>
            <a:r>
              <a:rPr lang="ru-RU" sz="1400" dirty="0"/>
              <a:t>Создание интуитивно понятного пользовательского интерфейса в </a:t>
            </a:r>
            <a:r>
              <a:rPr lang="ru-RU" sz="1400" dirty="0" err="1"/>
              <a:t>Telegram</a:t>
            </a:r>
            <a:r>
              <a:rPr lang="ru-RU" sz="1400" dirty="0"/>
              <a:t>.</a:t>
            </a:r>
          </a:p>
          <a:p>
            <a:pPr lvl="1"/>
            <a:r>
              <a:rPr lang="ru-RU" sz="1400" dirty="0"/>
              <a:t>Построение расширяемой архитектуры на </a:t>
            </a:r>
            <a:r>
              <a:rPr lang="ru-RU" sz="1400" dirty="0" err="1"/>
              <a:t>aiogram</a:t>
            </a:r>
            <a:r>
              <a:rPr lang="ru-RU" sz="1400" dirty="0"/>
              <a:t>.</a:t>
            </a:r>
          </a:p>
          <a:p>
            <a:r>
              <a:rPr lang="ru-RU" sz="1600" b="1" dirty="0"/>
              <a:t>Возможное дальнейшее развитие:</a:t>
            </a:r>
            <a:endParaRPr lang="ru-RU" sz="1600" dirty="0"/>
          </a:p>
          <a:p>
            <a:pPr lvl="1"/>
            <a:r>
              <a:rPr lang="ru-RU" sz="1400" dirty="0"/>
              <a:t>Добавление поддержки новых AI-моделей и провайдеров.</a:t>
            </a:r>
          </a:p>
          <a:p>
            <a:pPr lvl="1"/>
            <a:r>
              <a:rPr lang="ru-RU" sz="1400" dirty="0" smtClean="0"/>
              <a:t>Реализация </a:t>
            </a:r>
            <a:r>
              <a:rPr lang="ru-RU" sz="1400" dirty="0"/>
              <a:t>истории запросов для пользователей.</a:t>
            </a:r>
          </a:p>
          <a:p>
            <a:pPr lvl="1"/>
            <a:r>
              <a:rPr lang="ru-RU" sz="1400" dirty="0"/>
              <a:t>Добавление пользовательских профилей и настроек (например, сохранение предпочитаемой модели).</a:t>
            </a:r>
          </a:p>
          <a:p>
            <a:pPr lvl="1"/>
            <a:r>
              <a:rPr lang="ru-RU" sz="1400" dirty="0"/>
              <a:t>Оптимизация производительности и обработки ошибок.</a:t>
            </a:r>
          </a:p>
          <a:p>
            <a:pPr lvl="1"/>
            <a:r>
              <a:rPr lang="ru-RU" sz="1400" dirty="0"/>
              <a:t>Возможное добавление платных </a:t>
            </a:r>
            <a:r>
              <a:rPr lang="ru-RU" sz="1400" dirty="0" smtClean="0"/>
              <a:t>функций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8023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</TotalTime>
  <Words>644</Words>
  <Application>Microsoft Office PowerPoint</Application>
  <PresentationFormat>Произвольный</PresentationFormat>
  <Paragraphs>69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Схема</vt:lpstr>
      <vt:lpstr>AI Hub</vt:lpstr>
      <vt:lpstr>Авторы</vt:lpstr>
      <vt:lpstr>Обзор проекта</vt:lpstr>
      <vt:lpstr>Презентация PowerPoint</vt:lpstr>
      <vt:lpstr>Технологии</vt:lpstr>
      <vt:lpstr>Архитектура проекта</vt:lpstr>
      <vt:lpstr>Итоги и перспективы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HEXAGON-GAME</dc:title>
  <dc:creator/>
  <cp:lastModifiedBy>Пользователь Windows</cp:lastModifiedBy>
  <cp:revision>309</cp:revision>
  <dcterms:created xsi:type="dcterms:W3CDTF">2025-01-19T10:40:36Z</dcterms:created>
  <dcterms:modified xsi:type="dcterms:W3CDTF">2025-04-28T14:27:37Z</dcterms:modified>
</cp:coreProperties>
</file>