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Quicksand" charset="1" panose="00000600000000000000"/>
      <p:regular r:id="rId12"/>
    </p:embeddedFont>
    <p:embeddedFont>
      <p:font typeface="Quicksand Bold" charset="1" panose="00000800000000000000"/>
      <p:regular r:id="rId13"/>
    </p:embeddedFont>
    <p:embeddedFont>
      <p:font typeface="Paytone One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29" Target="slides/slide15.xml" Type="http://schemas.openxmlformats.org/officeDocument/2006/relationships/slide"/><Relationship Id="rId3" Target="viewProps.xml" Type="http://schemas.openxmlformats.org/officeDocument/2006/relationships/viewProps"/><Relationship Id="rId30" Target="slides/slide16.xml" Type="http://schemas.openxmlformats.org/officeDocument/2006/relationships/slide"/><Relationship Id="rId31" Target="slides/slide17.xml" Type="http://schemas.openxmlformats.org/officeDocument/2006/relationships/slide"/><Relationship Id="rId32" Target="slides/slide18.xml" Type="http://schemas.openxmlformats.org/officeDocument/2006/relationships/slide"/><Relationship Id="rId33" Target="slides/slide19.xml" Type="http://schemas.openxmlformats.org/officeDocument/2006/relationships/slide"/><Relationship Id="rId34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2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2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svg" Type="http://schemas.openxmlformats.org/officeDocument/2006/relationships/image"/><Relationship Id="rId12" Target="../media/image73.png" Type="http://schemas.openxmlformats.org/officeDocument/2006/relationships/image"/><Relationship Id="rId13" Target="../media/image74.svg" Type="http://schemas.openxmlformats.org/officeDocument/2006/relationships/image"/><Relationship Id="rId14" Target="../media/image75.png" Type="http://schemas.openxmlformats.org/officeDocument/2006/relationships/image"/><Relationship Id="rId15" Target="../media/image76.svg" Type="http://schemas.openxmlformats.org/officeDocument/2006/relationships/image"/><Relationship Id="rId16" Target="../media/image50.png" Type="http://schemas.openxmlformats.org/officeDocument/2006/relationships/image"/><Relationship Id="rId17" Target="../media/image51.svg" Type="http://schemas.openxmlformats.org/officeDocument/2006/relationships/image"/><Relationship Id="rId18" Target="../media/image77.pn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svg" Type="http://schemas.openxmlformats.org/officeDocument/2006/relationships/image"/><Relationship Id="rId12" Target="../media/image73.png" Type="http://schemas.openxmlformats.org/officeDocument/2006/relationships/image"/><Relationship Id="rId13" Target="../media/image74.svg" Type="http://schemas.openxmlformats.org/officeDocument/2006/relationships/image"/><Relationship Id="rId14" Target="../media/image75.png" Type="http://schemas.openxmlformats.org/officeDocument/2006/relationships/image"/><Relationship Id="rId15" Target="../media/image76.svg" Type="http://schemas.openxmlformats.org/officeDocument/2006/relationships/image"/><Relationship Id="rId16" Target="../media/image50.png" Type="http://schemas.openxmlformats.org/officeDocument/2006/relationships/image"/><Relationship Id="rId17" Target="../media/image51.svg" Type="http://schemas.openxmlformats.org/officeDocument/2006/relationships/image"/><Relationship Id="rId18" Target="../media/image78.pn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svg" Type="http://schemas.openxmlformats.org/officeDocument/2006/relationships/image"/><Relationship Id="rId12" Target="../media/image73.png" Type="http://schemas.openxmlformats.org/officeDocument/2006/relationships/image"/><Relationship Id="rId13" Target="../media/image74.svg" Type="http://schemas.openxmlformats.org/officeDocument/2006/relationships/image"/><Relationship Id="rId14" Target="../media/image75.png" Type="http://schemas.openxmlformats.org/officeDocument/2006/relationships/image"/><Relationship Id="rId15" Target="../media/image76.svg" Type="http://schemas.openxmlformats.org/officeDocument/2006/relationships/image"/><Relationship Id="rId16" Target="../media/image50.png" Type="http://schemas.openxmlformats.org/officeDocument/2006/relationships/image"/><Relationship Id="rId17" Target="../media/image51.svg" Type="http://schemas.openxmlformats.org/officeDocument/2006/relationships/image"/><Relationship Id="rId18" Target="../media/image79.png" Type="http://schemas.openxmlformats.org/officeDocument/2006/relationships/image"/><Relationship Id="rId19" Target="../media/image80.pn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svg" Type="http://schemas.openxmlformats.org/officeDocument/2006/relationships/image"/><Relationship Id="rId12" Target="../media/image73.png" Type="http://schemas.openxmlformats.org/officeDocument/2006/relationships/image"/><Relationship Id="rId13" Target="../media/image74.svg" Type="http://schemas.openxmlformats.org/officeDocument/2006/relationships/image"/><Relationship Id="rId14" Target="../media/image75.png" Type="http://schemas.openxmlformats.org/officeDocument/2006/relationships/image"/><Relationship Id="rId15" Target="../media/image76.svg" Type="http://schemas.openxmlformats.org/officeDocument/2006/relationships/image"/><Relationship Id="rId16" Target="../media/image50.png" Type="http://schemas.openxmlformats.org/officeDocument/2006/relationships/image"/><Relationship Id="rId17" Target="../media/image51.svg" Type="http://schemas.openxmlformats.org/officeDocument/2006/relationships/image"/><Relationship Id="rId18" Target="../media/image81.png" Type="http://schemas.openxmlformats.org/officeDocument/2006/relationships/image"/><Relationship Id="rId19" Target="../media/image82.pn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svg" Type="http://schemas.openxmlformats.org/officeDocument/2006/relationships/image"/><Relationship Id="rId12" Target="../media/image73.png" Type="http://schemas.openxmlformats.org/officeDocument/2006/relationships/image"/><Relationship Id="rId13" Target="../media/image74.svg" Type="http://schemas.openxmlformats.org/officeDocument/2006/relationships/image"/><Relationship Id="rId14" Target="../media/image75.png" Type="http://schemas.openxmlformats.org/officeDocument/2006/relationships/image"/><Relationship Id="rId15" Target="../media/image76.svg" Type="http://schemas.openxmlformats.org/officeDocument/2006/relationships/image"/><Relationship Id="rId16" Target="../media/image50.png" Type="http://schemas.openxmlformats.org/officeDocument/2006/relationships/image"/><Relationship Id="rId17" Target="../media/image51.svg" Type="http://schemas.openxmlformats.org/officeDocument/2006/relationships/image"/><Relationship Id="rId18" Target="../media/image83.png" Type="http://schemas.openxmlformats.org/officeDocument/2006/relationships/image"/><Relationship Id="rId19" Target="../media/image84.pn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svg" Type="http://schemas.openxmlformats.org/officeDocument/2006/relationships/image"/><Relationship Id="rId12" Target="../media/image73.png" Type="http://schemas.openxmlformats.org/officeDocument/2006/relationships/image"/><Relationship Id="rId13" Target="../media/image74.svg" Type="http://schemas.openxmlformats.org/officeDocument/2006/relationships/image"/><Relationship Id="rId14" Target="../media/image75.png" Type="http://schemas.openxmlformats.org/officeDocument/2006/relationships/image"/><Relationship Id="rId15" Target="../media/image76.svg" Type="http://schemas.openxmlformats.org/officeDocument/2006/relationships/image"/><Relationship Id="rId16" Target="../media/image50.png" Type="http://schemas.openxmlformats.org/officeDocument/2006/relationships/image"/><Relationship Id="rId17" Target="../media/image51.svg" Type="http://schemas.openxmlformats.org/officeDocument/2006/relationships/image"/><Relationship Id="rId18" Target="../media/image85.png" Type="http://schemas.openxmlformats.org/officeDocument/2006/relationships/image"/><Relationship Id="rId19" Target="../media/image86.pn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png" Type="http://schemas.openxmlformats.org/officeDocument/2006/relationships/image"/><Relationship Id="rId11" Target="../media/image72.svg" Type="http://schemas.openxmlformats.org/officeDocument/2006/relationships/image"/><Relationship Id="rId12" Target="../media/image73.png" Type="http://schemas.openxmlformats.org/officeDocument/2006/relationships/image"/><Relationship Id="rId13" Target="../media/image74.svg" Type="http://schemas.openxmlformats.org/officeDocument/2006/relationships/image"/><Relationship Id="rId14" Target="../media/image75.png" Type="http://schemas.openxmlformats.org/officeDocument/2006/relationships/image"/><Relationship Id="rId15" Target="../media/image76.svg" Type="http://schemas.openxmlformats.org/officeDocument/2006/relationships/image"/><Relationship Id="rId16" Target="../media/image50.png" Type="http://schemas.openxmlformats.org/officeDocument/2006/relationships/image"/><Relationship Id="rId17" Target="../media/image51.svg" Type="http://schemas.openxmlformats.org/officeDocument/2006/relationships/image"/><Relationship Id="rId18" Target="../media/image87.pn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14" Target="../media/image30.png" Type="http://schemas.openxmlformats.org/officeDocument/2006/relationships/image"/><Relationship Id="rId15" Target="../media/image31.svg" Type="http://schemas.openxmlformats.org/officeDocument/2006/relationships/image"/><Relationship Id="rId16" Target="../media/image32.png" Type="http://schemas.openxmlformats.org/officeDocument/2006/relationships/image"/><Relationship Id="rId17" Target="../media/image33.svg" Type="http://schemas.openxmlformats.org/officeDocument/2006/relationships/image"/><Relationship Id="rId18" Target="../media/image34.png" Type="http://schemas.openxmlformats.org/officeDocument/2006/relationships/image"/><Relationship Id="rId19" Target="../media/image35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2" Target="../media/image88.png" Type="http://schemas.openxmlformats.org/officeDocument/2006/relationships/image"/><Relationship Id="rId3" Target="../media/image89.svg" Type="http://schemas.openxmlformats.org/officeDocument/2006/relationships/image"/><Relationship Id="rId4" Target="../media/image90.png" Type="http://schemas.openxmlformats.org/officeDocument/2006/relationships/image"/><Relationship Id="rId5" Target="../media/image91.svg" Type="http://schemas.openxmlformats.org/officeDocument/2006/relationships/image"/><Relationship Id="rId6" Target="../media/image92.png" Type="http://schemas.openxmlformats.org/officeDocument/2006/relationships/image"/><Relationship Id="rId7" Target="../media/image93.svg" Type="http://schemas.openxmlformats.org/officeDocument/2006/relationships/image"/><Relationship Id="rId8" Target="../media/image94.png" Type="http://schemas.openxmlformats.org/officeDocument/2006/relationships/image"/><Relationship Id="rId9" Target="../media/image9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46.png" Type="http://schemas.openxmlformats.org/officeDocument/2006/relationships/image"/><Relationship Id="rId13" Target="../media/image47.svg" Type="http://schemas.openxmlformats.org/officeDocument/2006/relationships/image"/><Relationship Id="rId14" Target="../media/image48.png" Type="http://schemas.openxmlformats.org/officeDocument/2006/relationships/image"/><Relationship Id="rId15" Target="../media/image49.sv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2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Relationship Id="rId4" Target="../media/image5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https://www.jetbrains.com/idea/download/#section=windows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80789" y="0"/>
            <a:ext cx="4701724" cy="222263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346180" y="8619943"/>
            <a:ext cx="3978971" cy="127327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423086">
            <a:off x="166746" y="-4626437"/>
            <a:ext cx="5323671" cy="785777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24406" y="7950069"/>
            <a:ext cx="5614490" cy="41309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689017" y="6978775"/>
            <a:ext cx="5181796" cy="510642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423086">
            <a:off x="-24920" y="-4936755"/>
            <a:ext cx="5323671" cy="785777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669688" y="176098"/>
            <a:ext cx="1698809" cy="1705203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5909" y="176098"/>
            <a:ext cx="3456459" cy="59702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7708714"/>
            <a:ext cx="4183060" cy="2578286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3900587" y="2090052"/>
            <a:ext cx="1022381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GPACalculator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24023" y="4666433"/>
            <a:ext cx="11827775" cy="74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Quicksand Bold"/>
              </a:rPr>
              <a:t>Presented by นาย พีรพล จุมปูอา 6530300945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24023" y="6214563"/>
            <a:ext cx="11839954" cy="151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Quicksand Bold"/>
              </a:rPr>
              <a:t>03603112-65 Programming Fundamentals II</a:t>
            </a:r>
          </a:p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cs typeface="Quicksand Bold"/>
              </a:rPr>
              <a:t>ผศ.ดร.กุลวดี สมบูรณ์วิวัฒน์  ปีการศึกษา2565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196606">
            <a:off x="12485143" y="-5686488"/>
            <a:ext cx="7299575" cy="107742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84660">
            <a:off x="247526" y="3175668"/>
            <a:ext cx="11189148" cy="165152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89658" y="249014"/>
            <a:ext cx="13108685" cy="943825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039027" y="2422563"/>
            <a:ext cx="8209946" cy="636454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752870" y="543896"/>
            <a:ext cx="2573577" cy="1103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IntelliJ IDEA</a:t>
            </a:r>
          </a:p>
          <a:p>
            <a:pPr algn="ctr">
              <a:lnSpc>
                <a:spcPts val="441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911279" y="1580774"/>
            <a:ext cx="12256759" cy="161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cs typeface="Quicksand Bold"/>
              </a:rPr>
              <a:t>เมื่อดาวน์โหลดเสร็จแล้วกด New project</a:t>
            </a:r>
          </a:p>
          <a:p>
            <a:pPr>
              <a:lnSpc>
                <a:spcPts val="4329"/>
              </a:lnSpc>
            </a:pPr>
          </a:p>
          <a:p>
            <a:pPr>
              <a:lnSpc>
                <a:spcPts val="432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196606">
            <a:off x="12485143" y="-5686488"/>
            <a:ext cx="7299575" cy="107742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84660">
            <a:off x="247526" y="3175668"/>
            <a:ext cx="11189148" cy="165152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89658" y="249014"/>
            <a:ext cx="13108685" cy="943825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978435" y="2073847"/>
            <a:ext cx="8209946" cy="636454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752870" y="543896"/>
            <a:ext cx="2573577" cy="1103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IntelliJ IDEA</a:t>
            </a:r>
          </a:p>
          <a:p>
            <a:pPr algn="ctr">
              <a:lnSpc>
                <a:spcPts val="441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740122" y="1766443"/>
            <a:ext cx="3554721" cy="758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Quicksand Bold"/>
              </a:rPr>
              <a:t>-ตั้งชื่อ Project</a:t>
            </a:r>
          </a:p>
          <a:p>
            <a:pPr>
              <a:lnSpc>
                <a:spcPts val="4329"/>
              </a:lnSpc>
            </a:pP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Quicksand Bold"/>
              </a:rPr>
              <a:t>-เลือก Location ที่ 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Quicksand"/>
              </a:rPr>
              <a:t>  </a:t>
            </a:r>
            <a:r>
              <a:rPr lang="en-US" sz="3092">
                <a:solidFill>
                  <a:srgbClr val="000000"/>
                </a:solidFill>
                <a:latin typeface="Quicksand Bold"/>
              </a:rPr>
              <a:t>save file</a:t>
            </a:r>
          </a:p>
          <a:p>
            <a:pPr>
              <a:lnSpc>
                <a:spcPts val="4329"/>
              </a:lnSpc>
            </a:pP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Quicksand Bold"/>
              </a:rPr>
              <a:t>-เลือกภาษา JAVA</a:t>
            </a:r>
          </a:p>
          <a:p>
            <a:pPr>
              <a:lnSpc>
                <a:spcPts val="4329"/>
              </a:lnSpc>
            </a:pP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Quicksand Bold"/>
              </a:rPr>
              <a:t>-JDK หากไม่มีก็เลือก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Quicksand Bold"/>
              </a:rPr>
              <a:t> ติดตั้งได้เลยในนี้</a:t>
            </a:r>
          </a:p>
          <a:p>
            <a:pPr>
              <a:lnSpc>
                <a:spcPts val="4329"/>
              </a:lnSpc>
            </a:pP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Quicksand Bold"/>
              </a:rPr>
              <a:t>-เมื่อเรียบร้อยกด Create</a:t>
            </a:r>
          </a:p>
          <a:p>
            <a:pPr>
              <a:lnSpc>
                <a:spcPts val="4329"/>
              </a:lnSpc>
            </a:pPr>
          </a:p>
          <a:p>
            <a:pPr>
              <a:lnSpc>
                <a:spcPts val="432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13508" y="2986456"/>
            <a:ext cx="19110882" cy="125436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82622" y="2741669"/>
            <a:ext cx="6718623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578" y="2401725"/>
            <a:ext cx="2263211" cy="27417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72473" y="5143500"/>
            <a:ext cx="1864579" cy="258969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04763" y="6856469"/>
            <a:ext cx="7990040" cy="7200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532578" y="-888991"/>
            <a:ext cx="7315200" cy="246976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6028" y="345890"/>
            <a:ext cx="2687386" cy="233558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015527" y="3896437"/>
            <a:ext cx="4256947" cy="192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>
                <a:solidFill>
                  <a:srgbClr val="000000"/>
                </a:solidFill>
                <a:latin typeface="Paytone One Bold"/>
              </a:rPr>
              <a:t>Question Time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13671" y="219722"/>
            <a:ext cx="17334498" cy="9716687"/>
            <a:chOff x="0" y="0"/>
            <a:chExt cx="4565465" cy="2559127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565465" cy="2559127"/>
            </a:xfrm>
            <a:custGeom>
              <a:avLst/>
              <a:gdLst/>
              <a:ahLst/>
              <a:cxnLst/>
              <a:rect r="r" b="b" t="t" l="l"/>
              <a:pathLst>
                <a:path h="2559127" w="4565465">
                  <a:moveTo>
                    <a:pt x="22778" y="0"/>
                  </a:moveTo>
                  <a:lnTo>
                    <a:pt x="4542687" y="0"/>
                  </a:lnTo>
                  <a:cubicBezTo>
                    <a:pt x="4548728" y="0"/>
                    <a:pt x="4554522" y="2400"/>
                    <a:pt x="4558793" y="6671"/>
                  </a:cubicBezTo>
                  <a:cubicBezTo>
                    <a:pt x="4563065" y="10943"/>
                    <a:pt x="4565465" y="16737"/>
                    <a:pt x="4565465" y="22778"/>
                  </a:cubicBezTo>
                  <a:lnTo>
                    <a:pt x="4565465" y="2536350"/>
                  </a:lnTo>
                  <a:cubicBezTo>
                    <a:pt x="4565465" y="2542391"/>
                    <a:pt x="4563065" y="2548184"/>
                    <a:pt x="4558793" y="2552456"/>
                  </a:cubicBezTo>
                  <a:cubicBezTo>
                    <a:pt x="4554522" y="2556727"/>
                    <a:pt x="4548728" y="2559127"/>
                    <a:pt x="4542687" y="2559127"/>
                  </a:cubicBezTo>
                  <a:lnTo>
                    <a:pt x="22778" y="2559127"/>
                  </a:lnTo>
                  <a:cubicBezTo>
                    <a:pt x="10198" y="2559127"/>
                    <a:pt x="0" y="2548929"/>
                    <a:pt x="0" y="2536350"/>
                  </a:cubicBezTo>
                  <a:lnTo>
                    <a:pt x="0" y="22778"/>
                  </a:lnTo>
                  <a:cubicBezTo>
                    <a:pt x="0" y="16737"/>
                    <a:pt x="2400" y="10943"/>
                    <a:pt x="6671" y="6671"/>
                  </a:cubicBezTo>
                  <a:cubicBezTo>
                    <a:pt x="10943" y="2400"/>
                    <a:pt x="16737" y="0"/>
                    <a:pt x="22778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3239" y="-1001116"/>
            <a:ext cx="6012122" cy="20298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3957012" y="2986456"/>
            <a:ext cx="9923097" cy="5347591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413671" y="-52863"/>
            <a:ext cx="64197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cs typeface="Paytone One Bold"/>
              </a:rPr>
              <a:t>วิธีการใช้งาน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48873" y="1624834"/>
            <a:ext cx="14390255" cy="33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1.เมื่อทำตามขั้นตอนที่แล้วต่อมาจะได้โฟล์เดอร์ SRC คลิกขวาที่ โฟล์เดอร์ SRC -&gt; new -&gt;File เสร็จแล้วตั้งชื่อว่า GPACalculator.java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46805" y="2216858"/>
            <a:ext cx="14390255" cy="33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2.นำ Source code ที่โหลดจาก github ในโฟล์เดอร์ SRC มาวาง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48873" y="8734097"/>
            <a:ext cx="14390255" cy="33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3.กด RUN ทางขวาบนลูกศร สีเขียว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13508" y="2986456"/>
            <a:ext cx="19110882" cy="125436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82622" y="2741669"/>
            <a:ext cx="6718623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578" y="2401725"/>
            <a:ext cx="2263211" cy="27417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72473" y="5143500"/>
            <a:ext cx="1864579" cy="258969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04763" y="6856469"/>
            <a:ext cx="7990040" cy="7200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532578" y="-888991"/>
            <a:ext cx="7315200" cy="246976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6028" y="345890"/>
            <a:ext cx="2687386" cy="233558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015527" y="3896437"/>
            <a:ext cx="4256947" cy="192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>
                <a:solidFill>
                  <a:srgbClr val="000000"/>
                </a:solidFill>
                <a:latin typeface="Paytone One Bold"/>
              </a:rPr>
              <a:t>Question Time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13671" y="219722"/>
            <a:ext cx="17334498" cy="9716687"/>
            <a:chOff x="0" y="0"/>
            <a:chExt cx="4565465" cy="2559127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565465" cy="2559127"/>
            </a:xfrm>
            <a:custGeom>
              <a:avLst/>
              <a:gdLst/>
              <a:ahLst/>
              <a:cxnLst/>
              <a:rect r="r" b="b" t="t" l="l"/>
              <a:pathLst>
                <a:path h="2559127" w="4565465">
                  <a:moveTo>
                    <a:pt x="22778" y="0"/>
                  </a:moveTo>
                  <a:lnTo>
                    <a:pt x="4542687" y="0"/>
                  </a:lnTo>
                  <a:cubicBezTo>
                    <a:pt x="4548728" y="0"/>
                    <a:pt x="4554522" y="2400"/>
                    <a:pt x="4558793" y="6671"/>
                  </a:cubicBezTo>
                  <a:cubicBezTo>
                    <a:pt x="4563065" y="10943"/>
                    <a:pt x="4565465" y="16737"/>
                    <a:pt x="4565465" y="22778"/>
                  </a:cubicBezTo>
                  <a:lnTo>
                    <a:pt x="4565465" y="2536350"/>
                  </a:lnTo>
                  <a:cubicBezTo>
                    <a:pt x="4565465" y="2542391"/>
                    <a:pt x="4563065" y="2548184"/>
                    <a:pt x="4558793" y="2552456"/>
                  </a:cubicBezTo>
                  <a:cubicBezTo>
                    <a:pt x="4554522" y="2556727"/>
                    <a:pt x="4548728" y="2559127"/>
                    <a:pt x="4542687" y="2559127"/>
                  </a:cubicBezTo>
                  <a:lnTo>
                    <a:pt x="22778" y="2559127"/>
                  </a:lnTo>
                  <a:cubicBezTo>
                    <a:pt x="10198" y="2559127"/>
                    <a:pt x="0" y="2548929"/>
                    <a:pt x="0" y="2536350"/>
                  </a:cubicBezTo>
                  <a:lnTo>
                    <a:pt x="0" y="22778"/>
                  </a:lnTo>
                  <a:cubicBezTo>
                    <a:pt x="0" y="16737"/>
                    <a:pt x="2400" y="10943"/>
                    <a:pt x="6671" y="6671"/>
                  </a:cubicBezTo>
                  <a:cubicBezTo>
                    <a:pt x="10943" y="2400"/>
                    <a:pt x="16737" y="0"/>
                    <a:pt x="22778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3239" y="-1001116"/>
            <a:ext cx="6012122" cy="20298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3073414" y="2213792"/>
            <a:ext cx="11084353" cy="4385351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413671" y="-52863"/>
            <a:ext cx="64197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cs typeface="Paytone One Bold"/>
              </a:rPr>
              <a:t>วิธีการใช้งาน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48873" y="1624834"/>
            <a:ext cx="14390255" cy="33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4.เมื่อกด รัน จะได้หน้านี้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73414" y="7075544"/>
            <a:ext cx="4325056" cy="101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Course : คือชื่อวิชาของเรา จะใส่หรือไม่ก็ได้</a:t>
            </a:r>
          </a:p>
          <a:p>
            <a:pPr>
              <a:lnSpc>
                <a:spcPts val="2721"/>
              </a:lnSpc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Grade : คือเกรดที่เราได้ หรือ คาดว่าจะได้ 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Credit : คือหน่วยกิตของวิชานั้นๆ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77293" y="7075544"/>
            <a:ext cx="6519188" cy="2046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Add : คือการ Add course กับ Credit เข้าไปในตารางข้างบน</a:t>
            </a:r>
          </a:p>
          <a:p>
            <a:pPr>
              <a:lnSpc>
                <a:spcPts val="2721"/>
              </a:lnSpc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Edit: การแก้ไข Course Credit Grade ได้เมื่อใส่ข้อมูลลงในตาราง       แล้ว</a:t>
            </a:r>
          </a:p>
          <a:p>
            <a:pPr>
              <a:lnSpc>
                <a:spcPts val="2721"/>
              </a:lnSpc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Delete : ลบวิชาที่เลือกนั้นๆออกจากตาราง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Calculate : คือเมื่อเราพิมวิชา เกรด กับหน่วยกิตครบ เมื่อกดปุ่ม Calculate ก็จะคำนวณ GPA ออกมา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13508" y="2986456"/>
            <a:ext cx="19110882" cy="125436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82622" y="2741669"/>
            <a:ext cx="6718623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578" y="2401725"/>
            <a:ext cx="2263211" cy="27417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72473" y="5143500"/>
            <a:ext cx="1864579" cy="258969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04763" y="6856469"/>
            <a:ext cx="7990040" cy="7200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532578" y="-888991"/>
            <a:ext cx="7315200" cy="246976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6028" y="345890"/>
            <a:ext cx="2687386" cy="233558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015527" y="3896437"/>
            <a:ext cx="4256947" cy="192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>
                <a:solidFill>
                  <a:srgbClr val="000000"/>
                </a:solidFill>
                <a:latin typeface="Paytone One Bold"/>
              </a:rPr>
              <a:t>Question Time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13671" y="219722"/>
            <a:ext cx="17334498" cy="9716687"/>
            <a:chOff x="0" y="0"/>
            <a:chExt cx="4565465" cy="2559127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565465" cy="2559127"/>
            </a:xfrm>
            <a:custGeom>
              <a:avLst/>
              <a:gdLst/>
              <a:ahLst/>
              <a:cxnLst/>
              <a:rect r="r" b="b" t="t" l="l"/>
              <a:pathLst>
                <a:path h="2559127" w="4565465">
                  <a:moveTo>
                    <a:pt x="22778" y="0"/>
                  </a:moveTo>
                  <a:lnTo>
                    <a:pt x="4542687" y="0"/>
                  </a:lnTo>
                  <a:cubicBezTo>
                    <a:pt x="4548728" y="0"/>
                    <a:pt x="4554522" y="2400"/>
                    <a:pt x="4558793" y="6671"/>
                  </a:cubicBezTo>
                  <a:cubicBezTo>
                    <a:pt x="4563065" y="10943"/>
                    <a:pt x="4565465" y="16737"/>
                    <a:pt x="4565465" y="22778"/>
                  </a:cubicBezTo>
                  <a:lnTo>
                    <a:pt x="4565465" y="2536350"/>
                  </a:lnTo>
                  <a:cubicBezTo>
                    <a:pt x="4565465" y="2542391"/>
                    <a:pt x="4563065" y="2548184"/>
                    <a:pt x="4558793" y="2552456"/>
                  </a:cubicBezTo>
                  <a:cubicBezTo>
                    <a:pt x="4554522" y="2556727"/>
                    <a:pt x="4548728" y="2559127"/>
                    <a:pt x="4542687" y="2559127"/>
                  </a:cubicBezTo>
                  <a:lnTo>
                    <a:pt x="22778" y="2559127"/>
                  </a:lnTo>
                  <a:cubicBezTo>
                    <a:pt x="10198" y="2559127"/>
                    <a:pt x="0" y="2548929"/>
                    <a:pt x="0" y="2536350"/>
                  </a:cubicBezTo>
                  <a:lnTo>
                    <a:pt x="0" y="22778"/>
                  </a:lnTo>
                  <a:cubicBezTo>
                    <a:pt x="0" y="16737"/>
                    <a:pt x="2400" y="10943"/>
                    <a:pt x="6671" y="6671"/>
                  </a:cubicBezTo>
                  <a:cubicBezTo>
                    <a:pt x="10943" y="2400"/>
                    <a:pt x="16737" y="0"/>
                    <a:pt x="22778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3239" y="-1001116"/>
            <a:ext cx="6012122" cy="20298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4559150" y="1956466"/>
            <a:ext cx="8528937" cy="3511201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9"/>
          <a:srcRect l="0" t="0" r="0" b="0"/>
          <a:stretch>
            <a:fillRect/>
          </a:stretch>
        </p:blipFill>
        <p:spPr>
          <a:xfrm flipH="false" flipV="false" rot="0">
            <a:off x="4559150" y="5955006"/>
            <a:ext cx="8528937" cy="3494665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413671" y="-52863"/>
            <a:ext cx="64197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cs typeface="Paytone One Bold"/>
              </a:rPr>
              <a:t>วิธีการใช้งาน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48873" y="1624834"/>
            <a:ext cx="14390255" cy="33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cs typeface="Quicksand"/>
              </a:rPr>
              <a:t>ตัวอย่าง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53239" y="3757718"/>
            <a:ext cx="1572535" cy="33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cs typeface="Quicksand"/>
              </a:rPr>
              <a:t>ใส่ข้อมูลให้ครบ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253239" y="7948804"/>
            <a:ext cx="11049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cs typeface="Open Sans Extra Bold"/>
              </a:rPr>
              <a:t>กดปุ่ม Add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13508" y="2986456"/>
            <a:ext cx="19110882" cy="125436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82622" y="2741669"/>
            <a:ext cx="6718623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578" y="2401725"/>
            <a:ext cx="2263211" cy="27417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72473" y="5143500"/>
            <a:ext cx="1864579" cy="258969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04763" y="6856469"/>
            <a:ext cx="7990040" cy="7200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532578" y="-888991"/>
            <a:ext cx="7315200" cy="246976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6028" y="345890"/>
            <a:ext cx="2687386" cy="233558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015527" y="3896437"/>
            <a:ext cx="4256947" cy="192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>
                <a:solidFill>
                  <a:srgbClr val="000000"/>
                </a:solidFill>
                <a:latin typeface="Paytone One Bold"/>
              </a:rPr>
              <a:t>Question Time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13671" y="219722"/>
            <a:ext cx="17334498" cy="9716687"/>
            <a:chOff x="0" y="0"/>
            <a:chExt cx="4565465" cy="2559127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565465" cy="2559127"/>
            </a:xfrm>
            <a:custGeom>
              <a:avLst/>
              <a:gdLst/>
              <a:ahLst/>
              <a:cxnLst/>
              <a:rect r="r" b="b" t="t" l="l"/>
              <a:pathLst>
                <a:path h="2559127" w="4565465">
                  <a:moveTo>
                    <a:pt x="22778" y="0"/>
                  </a:moveTo>
                  <a:lnTo>
                    <a:pt x="4542687" y="0"/>
                  </a:lnTo>
                  <a:cubicBezTo>
                    <a:pt x="4548728" y="0"/>
                    <a:pt x="4554522" y="2400"/>
                    <a:pt x="4558793" y="6671"/>
                  </a:cubicBezTo>
                  <a:cubicBezTo>
                    <a:pt x="4563065" y="10943"/>
                    <a:pt x="4565465" y="16737"/>
                    <a:pt x="4565465" y="22778"/>
                  </a:cubicBezTo>
                  <a:lnTo>
                    <a:pt x="4565465" y="2536350"/>
                  </a:lnTo>
                  <a:cubicBezTo>
                    <a:pt x="4565465" y="2542391"/>
                    <a:pt x="4563065" y="2548184"/>
                    <a:pt x="4558793" y="2552456"/>
                  </a:cubicBezTo>
                  <a:cubicBezTo>
                    <a:pt x="4554522" y="2556727"/>
                    <a:pt x="4548728" y="2559127"/>
                    <a:pt x="4542687" y="2559127"/>
                  </a:cubicBezTo>
                  <a:lnTo>
                    <a:pt x="22778" y="2559127"/>
                  </a:lnTo>
                  <a:cubicBezTo>
                    <a:pt x="10198" y="2559127"/>
                    <a:pt x="0" y="2548929"/>
                    <a:pt x="0" y="2536350"/>
                  </a:cubicBezTo>
                  <a:lnTo>
                    <a:pt x="0" y="22778"/>
                  </a:lnTo>
                  <a:cubicBezTo>
                    <a:pt x="0" y="16737"/>
                    <a:pt x="2400" y="10943"/>
                    <a:pt x="6671" y="6671"/>
                  </a:cubicBezTo>
                  <a:cubicBezTo>
                    <a:pt x="10943" y="2400"/>
                    <a:pt x="16737" y="0"/>
                    <a:pt x="22778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3239" y="-1001116"/>
            <a:ext cx="6012122" cy="20298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4233761" y="1929452"/>
            <a:ext cx="8903292" cy="368632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9"/>
          <a:srcRect l="0" t="0" r="0" b="0"/>
          <a:stretch>
            <a:fillRect/>
          </a:stretch>
        </p:blipFill>
        <p:spPr>
          <a:xfrm flipH="false" flipV="false" rot="0">
            <a:off x="4233761" y="5977926"/>
            <a:ext cx="8881310" cy="3692088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413671" y="-52863"/>
            <a:ext cx="64197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cs typeface="Paytone One Bold"/>
              </a:rPr>
              <a:t>วิธีการใช้งาน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48873" y="1570246"/>
            <a:ext cx="14390255" cy="33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cs typeface="Quicksand"/>
              </a:rPr>
              <a:t>ตัวอย่าง แต่!!!! ถ้าเราไม่ใส่หน่วยกิต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40127" y="7040128"/>
            <a:ext cx="3519173" cy="67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cs typeface="Quicksand"/>
              </a:rPr>
              <a:t>และเมื่อกดปุ่ม Add จะเด้งข้อความว่า Please enter a credit value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13508" y="2986456"/>
            <a:ext cx="19110882" cy="125436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82622" y="2741669"/>
            <a:ext cx="6718623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578" y="2401725"/>
            <a:ext cx="2263211" cy="27417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72473" y="5143500"/>
            <a:ext cx="1864579" cy="258969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04763" y="6856469"/>
            <a:ext cx="7990040" cy="7200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532578" y="-888991"/>
            <a:ext cx="7315200" cy="246976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6028" y="345890"/>
            <a:ext cx="2687386" cy="233558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015527" y="3896437"/>
            <a:ext cx="4256947" cy="192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>
                <a:solidFill>
                  <a:srgbClr val="000000"/>
                </a:solidFill>
                <a:latin typeface="Paytone One Bold"/>
              </a:rPr>
              <a:t>Question Time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13671" y="219722"/>
            <a:ext cx="17334498" cy="9716687"/>
            <a:chOff x="0" y="0"/>
            <a:chExt cx="4565465" cy="2559127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565465" cy="2559127"/>
            </a:xfrm>
            <a:custGeom>
              <a:avLst/>
              <a:gdLst/>
              <a:ahLst/>
              <a:cxnLst/>
              <a:rect r="r" b="b" t="t" l="l"/>
              <a:pathLst>
                <a:path h="2559127" w="4565465">
                  <a:moveTo>
                    <a:pt x="22778" y="0"/>
                  </a:moveTo>
                  <a:lnTo>
                    <a:pt x="4542687" y="0"/>
                  </a:lnTo>
                  <a:cubicBezTo>
                    <a:pt x="4548728" y="0"/>
                    <a:pt x="4554522" y="2400"/>
                    <a:pt x="4558793" y="6671"/>
                  </a:cubicBezTo>
                  <a:cubicBezTo>
                    <a:pt x="4563065" y="10943"/>
                    <a:pt x="4565465" y="16737"/>
                    <a:pt x="4565465" y="22778"/>
                  </a:cubicBezTo>
                  <a:lnTo>
                    <a:pt x="4565465" y="2536350"/>
                  </a:lnTo>
                  <a:cubicBezTo>
                    <a:pt x="4565465" y="2542391"/>
                    <a:pt x="4563065" y="2548184"/>
                    <a:pt x="4558793" y="2552456"/>
                  </a:cubicBezTo>
                  <a:cubicBezTo>
                    <a:pt x="4554522" y="2556727"/>
                    <a:pt x="4548728" y="2559127"/>
                    <a:pt x="4542687" y="2559127"/>
                  </a:cubicBezTo>
                  <a:lnTo>
                    <a:pt x="22778" y="2559127"/>
                  </a:lnTo>
                  <a:cubicBezTo>
                    <a:pt x="10198" y="2559127"/>
                    <a:pt x="0" y="2548929"/>
                    <a:pt x="0" y="2536350"/>
                  </a:cubicBezTo>
                  <a:lnTo>
                    <a:pt x="0" y="22778"/>
                  </a:lnTo>
                  <a:cubicBezTo>
                    <a:pt x="0" y="16737"/>
                    <a:pt x="2400" y="10943"/>
                    <a:pt x="6671" y="6671"/>
                  </a:cubicBezTo>
                  <a:cubicBezTo>
                    <a:pt x="10943" y="2400"/>
                    <a:pt x="16737" y="0"/>
                    <a:pt x="22778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3239" y="-1001116"/>
            <a:ext cx="6012122" cy="20298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4933806" y="2028389"/>
            <a:ext cx="8420388" cy="3488447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9"/>
          <a:srcRect l="0" t="0" r="0" b="0"/>
          <a:stretch>
            <a:fillRect/>
          </a:stretch>
        </p:blipFill>
        <p:spPr>
          <a:xfrm flipH="false" flipV="false" rot="0">
            <a:off x="4933806" y="5852851"/>
            <a:ext cx="8420388" cy="3476418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413671" y="-52863"/>
            <a:ext cx="64197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cs typeface="Paytone One Bold"/>
              </a:rPr>
              <a:t>วิธีการใช้งาน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48873" y="1624834"/>
            <a:ext cx="14390255" cy="33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cs typeface="Quicksand"/>
              </a:rPr>
              <a:t>ตัวอย่าง การ Edit กดเลือกวิชาที่ต้องการแก้ไข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607229" y="7552959"/>
            <a:ext cx="3800621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cs typeface="Open Sans Extra Bold"/>
              </a:rPr>
              <a:t>เมื่อกด Edit ก็สามารถใส่ข้อมูลใหม่ที่ต้องการลงไปได้ เลย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13508" y="2986456"/>
            <a:ext cx="19110882" cy="125436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82622" y="2741669"/>
            <a:ext cx="6718623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578" y="2401725"/>
            <a:ext cx="2263211" cy="27417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72473" y="5143500"/>
            <a:ext cx="1864579" cy="258969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04763" y="6856469"/>
            <a:ext cx="7990040" cy="7200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532578" y="-888991"/>
            <a:ext cx="7315200" cy="246976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6028" y="345890"/>
            <a:ext cx="2687386" cy="233558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015527" y="3896437"/>
            <a:ext cx="4256947" cy="192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>
                <a:solidFill>
                  <a:srgbClr val="000000"/>
                </a:solidFill>
                <a:latin typeface="Paytone One Bold"/>
              </a:rPr>
              <a:t>Question Time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13671" y="219722"/>
            <a:ext cx="17334498" cy="9716687"/>
            <a:chOff x="0" y="0"/>
            <a:chExt cx="4565465" cy="2559127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565465" cy="2559127"/>
            </a:xfrm>
            <a:custGeom>
              <a:avLst/>
              <a:gdLst/>
              <a:ahLst/>
              <a:cxnLst/>
              <a:rect r="r" b="b" t="t" l="l"/>
              <a:pathLst>
                <a:path h="2559127" w="4565465">
                  <a:moveTo>
                    <a:pt x="22778" y="0"/>
                  </a:moveTo>
                  <a:lnTo>
                    <a:pt x="4542687" y="0"/>
                  </a:lnTo>
                  <a:cubicBezTo>
                    <a:pt x="4548728" y="0"/>
                    <a:pt x="4554522" y="2400"/>
                    <a:pt x="4558793" y="6671"/>
                  </a:cubicBezTo>
                  <a:cubicBezTo>
                    <a:pt x="4563065" y="10943"/>
                    <a:pt x="4565465" y="16737"/>
                    <a:pt x="4565465" y="22778"/>
                  </a:cubicBezTo>
                  <a:lnTo>
                    <a:pt x="4565465" y="2536350"/>
                  </a:lnTo>
                  <a:cubicBezTo>
                    <a:pt x="4565465" y="2542391"/>
                    <a:pt x="4563065" y="2548184"/>
                    <a:pt x="4558793" y="2552456"/>
                  </a:cubicBezTo>
                  <a:cubicBezTo>
                    <a:pt x="4554522" y="2556727"/>
                    <a:pt x="4548728" y="2559127"/>
                    <a:pt x="4542687" y="2559127"/>
                  </a:cubicBezTo>
                  <a:lnTo>
                    <a:pt x="22778" y="2559127"/>
                  </a:lnTo>
                  <a:cubicBezTo>
                    <a:pt x="10198" y="2559127"/>
                    <a:pt x="0" y="2548929"/>
                    <a:pt x="0" y="2536350"/>
                  </a:cubicBezTo>
                  <a:lnTo>
                    <a:pt x="0" y="22778"/>
                  </a:lnTo>
                  <a:cubicBezTo>
                    <a:pt x="0" y="16737"/>
                    <a:pt x="2400" y="10943"/>
                    <a:pt x="6671" y="6671"/>
                  </a:cubicBezTo>
                  <a:cubicBezTo>
                    <a:pt x="10943" y="2400"/>
                    <a:pt x="16737" y="0"/>
                    <a:pt x="22778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3239" y="-1001116"/>
            <a:ext cx="6012122" cy="20298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4915166" y="2197773"/>
            <a:ext cx="8331509" cy="341377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9"/>
          <a:srcRect l="0" t="75" r="0" b="75"/>
          <a:stretch>
            <a:fillRect/>
          </a:stretch>
        </p:blipFill>
        <p:spPr>
          <a:xfrm flipH="false" flipV="false" rot="0">
            <a:off x="4927705" y="6063651"/>
            <a:ext cx="8318969" cy="3485628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413671" y="-52863"/>
            <a:ext cx="64197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cs typeface="Paytone One Bold"/>
              </a:rPr>
              <a:t>วิธีการใช้งาน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48873" y="1624834"/>
            <a:ext cx="14390255" cy="33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cs typeface="Quicksand"/>
              </a:rPr>
              <a:t>ตัวอย่าง การ Delete กดเลือกวิชาที่ต้องการลบ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607229" y="7552959"/>
            <a:ext cx="3800621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cs typeface="Open Sans Extra Bold"/>
              </a:rPr>
              <a:t>เมื่อกด Edit ก็สามารถใส่ข้อมูลใหม่ที่ต้องการลงไปได้ เลย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413508" y="2986456"/>
            <a:ext cx="19110882" cy="1254368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82622" y="2741669"/>
            <a:ext cx="6718623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345578" y="2401725"/>
            <a:ext cx="2263211" cy="27417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272473" y="5143500"/>
            <a:ext cx="1864579" cy="258969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04763" y="6856469"/>
            <a:ext cx="7990040" cy="7200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532578" y="-888991"/>
            <a:ext cx="7315200" cy="246976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86028" y="345890"/>
            <a:ext cx="2687386" cy="233558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015527" y="3896437"/>
            <a:ext cx="4256947" cy="192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>
                <a:solidFill>
                  <a:srgbClr val="000000"/>
                </a:solidFill>
                <a:latin typeface="Paytone One Bold"/>
              </a:rPr>
              <a:t>Question Time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13671" y="219722"/>
            <a:ext cx="17334498" cy="9716687"/>
            <a:chOff x="0" y="0"/>
            <a:chExt cx="4565465" cy="2559127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4565465" cy="2559127"/>
            </a:xfrm>
            <a:custGeom>
              <a:avLst/>
              <a:gdLst/>
              <a:ahLst/>
              <a:cxnLst/>
              <a:rect r="r" b="b" t="t" l="l"/>
              <a:pathLst>
                <a:path h="2559127" w="4565465">
                  <a:moveTo>
                    <a:pt x="22778" y="0"/>
                  </a:moveTo>
                  <a:lnTo>
                    <a:pt x="4542687" y="0"/>
                  </a:lnTo>
                  <a:cubicBezTo>
                    <a:pt x="4548728" y="0"/>
                    <a:pt x="4554522" y="2400"/>
                    <a:pt x="4558793" y="6671"/>
                  </a:cubicBezTo>
                  <a:cubicBezTo>
                    <a:pt x="4563065" y="10943"/>
                    <a:pt x="4565465" y="16737"/>
                    <a:pt x="4565465" y="22778"/>
                  </a:cubicBezTo>
                  <a:lnTo>
                    <a:pt x="4565465" y="2536350"/>
                  </a:lnTo>
                  <a:cubicBezTo>
                    <a:pt x="4565465" y="2542391"/>
                    <a:pt x="4563065" y="2548184"/>
                    <a:pt x="4558793" y="2552456"/>
                  </a:cubicBezTo>
                  <a:cubicBezTo>
                    <a:pt x="4554522" y="2556727"/>
                    <a:pt x="4548728" y="2559127"/>
                    <a:pt x="4542687" y="2559127"/>
                  </a:cubicBezTo>
                  <a:lnTo>
                    <a:pt x="22778" y="2559127"/>
                  </a:lnTo>
                  <a:cubicBezTo>
                    <a:pt x="10198" y="2559127"/>
                    <a:pt x="0" y="2548929"/>
                    <a:pt x="0" y="2536350"/>
                  </a:cubicBezTo>
                  <a:lnTo>
                    <a:pt x="0" y="22778"/>
                  </a:lnTo>
                  <a:cubicBezTo>
                    <a:pt x="0" y="16737"/>
                    <a:pt x="2400" y="10943"/>
                    <a:pt x="6671" y="6671"/>
                  </a:cubicBezTo>
                  <a:cubicBezTo>
                    <a:pt x="10943" y="2400"/>
                    <a:pt x="16737" y="0"/>
                    <a:pt x="22778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3239" y="-1001116"/>
            <a:ext cx="6012122" cy="20298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3777088" y="2741669"/>
            <a:ext cx="10143352" cy="4210721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413671" y="-52863"/>
            <a:ext cx="64197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cs typeface="Paytone One Bold"/>
              </a:rPr>
              <a:t>วิธีการใช้งาน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48873" y="1624834"/>
            <a:ext cx="14390255" cy="33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cs typeface="Quicksand"/>
              </a:rPr>
              <a:t>ตัวอย่าง เมื่อเราใส่วิชา เกรด หน่วยกิต ครบตามที่ต้องการก็กด Calculate ได้เลย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66084" y="7798629"/>
            <a:ext cx="2955833" cy="33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GPA ก็จะออกม ตรง Result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037289" y="2441949"/>
            <a:ext cx="16617088" cy="779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3"/>
              </a:lnSpc>
            </a:pPr>
            <a:r>
              <a:rPr lang="en-US" sz="4559">
                <a:solidFill>
                  <a:srgbClr val="000000"/>
                </a:solidFill>
                <a:latin typeface="Paytone One Bold"/>
              </a:rPr>
              <a:t>Youtube:https://youtu.be/3XzwNSqPGzo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8436" y="5837320"/>
            <a:ext cx="17078327" cy="77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6"/>
              </a:lnSpc>
            </a:pPr>
            <a:r>
              <a:rPr lang="en-US" sz="4562">
                <a:solidFill>
                  <a:srgbClr val="000000"/>
                </a:solidFill>
                <a:latin typeface="Paytone One Bold"/>
              </a:rPr>
              <a:t>Github:https://github.com/Peeraphon1/GPACalculator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758872" y="3673958"/>
            <a:ext cx="2404705" cy="293908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41648" y="4526201"/>
            <a:ext cx="2404705" cy="293908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854031" y="3673958"/>
            <a:ext cx="2404705" cy="293908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38039" y="-1028700"/>
            <a:ext cx="4318969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70180" y="0"/>
            <a:ext cx="3184700" cy="147654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248896" y="4127112"/>
            <a:ext cx="1424656" cy="142465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491453" y="5143500"/>
            <a:ext cx="1305094" cy="130509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321613" y="4127112"/>
            <a:ext cx="1469542" cy="146954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58664" y="6222258"/>
            <a:ext cx="1075766" cy="102295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23443" y="5360787"/>
            <a:ext cx="1075766" cy="1022955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5752" y="5360787"/>
            <a:ext cx="1075766" cy="1022955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7690485"/>
            <a:ext cx="2926400" cy="2596515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42336" y="437544"/>
            <a:ext cx="1016964" cy="1742461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5411512" y="49534"/>
            <a:ext cx="7495058" cy="303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AD5545"/>
                </a:solidFill>
                <a:cs typeface="Quicksand Bold"/>
              </a:rPr>
              <a:t>เหตุผลที่เลือก</a:t>
            </a:r>
          </a:p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AD5545"/>
                </a:solidFill>
                <a:cs typeface="Quicksand Bold"/>
              </a:rPr>
              <a:t>ทำโปรเจคนี้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24344" y="7938634"/>
            <a:ext cx="4969022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cs typeface="Quicksand Bold"/>
              </a:rPr>
              <a:t>เพื่อช่วยให้เราสามารถตั้งเป้าหมายในแต่ละเทอมได้อย่างแม่นยำ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37224" y="6860404"/>
            <a:ext cx="4969022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cs typeface="Quicksand Bold"/>
              </a:rPr>
              <a:t>เพื่อคำนวณเกรดอย่างแม่นยำ และใช้งานง่าย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93366" y="6860404"/>
            <a:ext cx="2682375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cs typeface="Quicksand Bold"/>
              </a:rPr>
              <a:t>ประหยัดเวลา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916319" y="0"/>
            <a:ext cx="10602160" cy="1060216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86400" y="3400454"/>
            <a:ext cx="7315200" cy="273987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475691">
            <a:off x="12020804" y="4829449"/>
            <a:ext cx="1932233" cy="193928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246596" y="0"/>
            <a:ext cx="782104" cy="340045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1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85840" y="0"/>
            <a:ext cx="10602160" cy="106021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5416962" y="-714612"/>
            <a:ext cx="3684676" cy="348662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15771" y="8661275"/>
            <a:ext cx="3456459" cy="597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0"/>
            <a:ext cx="12121496" cy="1029225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133272"/>
            <a:ext cx="2592030" cy="8954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27252" y="133272"/>
            <a:ext cx="12121496" cy="10292252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743687" y="3070778"/>
            <a:ext cx="13235332" cy="1771044"/>
            <a:chOff x="0" y="0"/>
            <a:chExt cx="2602724" cy="34827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08980" y="2663413"/>
            <a:ext cx="13235332" cy="1771044"/>
            <a:chOff x="0" y="0"/>
            <a:chExt cx="2602724" cy="348275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43687" y="2423794"/>
            <a:ext cx="985710" cy="64698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40804" y="-2434298"/>
            <a:ext cx="6602765" cy="4858093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 rot="0">
            <a:off x="2743687" y="5787858"/>
            <a:ext cx="13235332" cy="1771044"/>
            <a:chOff x="0" y="0"/>
            <a:chExt cx="2602724" cy="348275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308980" y="5380492"/>
            <a:ext cx="13235332" cy="1771044"/>
            <a:chOff x="0" y="0"/>
            <a:chExt cx="2602724" cy="348275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743687" y="5140874"/>
            <a:ext cx="985710" cy="646984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3672800" y="5892633"/>
            <a:ext cx="10942400" cy="74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2: Class Diagram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96087" y="5293274"/>
            <a:ext cx="985710" cy="646984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 rot="0">
            <a:off x="2461380" y="8358286"/>
            <a:ext cx="13235332" cy="1771044"/>
            <a:chOff x="0" y="0"/>
            <a:chExt cx="2602724" cy="348275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026673" y="7950920"/>
            <a:ext cx="13235332" cy="1771044"/>
            <a:chOff x="0" y="0"/>
            <a:chExt cx="2602724" cy="348275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390493" y="8463061"/>
            <a:ext cx="10942400" cy="74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3: Algorithm</a:t>
            </a:r>
          </a:p>
        </p:txBody>
      </p:sp>
      <p:pic>
        <p:nvPicPr>
          <p:cNvPr name="Picture 29" id="29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461380" y="7711302"/>
            <a:ext cx="985710" cy="646984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326091">
            <a:off x="17072856" y="887317"/>
            <a:ext cx="1008952" cy="1211623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3553466" y="1052929"/>
            <a:ext cx="11061734" cy="1370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9"/>
              </a:lnSpc>
            </a:pPr>
            <a:r>
              <a:rPr lang="en-US" sz="8035">
                <a:solidFill>
                  <a:srgbClr val="000000"/>
                </a:solidFill>
                <a:cs typeface="Paytone One Bold"/>
              </a:rPr>
              <a:t>แนวคิดและการออกแบบ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455446" y="3175553"/>
            <a:ext cx="10942400" cy="74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latin typeface="Quicksand Bold"/>
              </a:rPr>
              <a:t> 1: Ui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43414">
            <a:off x="16019614" y="302036"/>
            <a:ext cx="1008952" cy="1211623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87761" y="580986"/>
            <a:ext cx="1008952" cy="12116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671" y="219722"/>
            <a:ext cx="17334498" cy="9716687"/>
            <a:chOff x="0" y="0"/>
            <a:chExt cx="4565465" cy="25591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565465" cy="2559127"/>
            </a:xfrm>
            <a:custGeom>
              <a:avLst/>
              <a:gdLst/>
              <a:ahLst/>
              <a:cxnLst/>
              <a:rect r="r" b="b" t="t" l="l"/>
              <a:pathLst>
                <a:path h="2559127" w="4565465">
                  <a:moveTo>
                    <a:pt x="22778" y="0"/>
                  </a:moveTo>
                  <a:lnTo>
                    <a:pt x="4542687" y="0"/>
                  </a:lnTo>
                  <a:cubicBezTo>
                    <a:pt x="4548728" y="0"/>
                    <a:pt x="4554522" y="2400"/>
                    <a:pt x="4558793" y="6671"/>
                  </a:cubicBezTo>
                  <a:cubicBezTo>
                    <a:pt x="4563065" y="10943"/>
                    <a:pt x="4565465" y="16737"/>
                    <a:pt x="4565465" y="22778"/>
                  </a:cubicBezTo>
                  <a:lnTo>
                    <a:pt x="4565465" y="2536350"/>
                  </a:lnTo>
                  <a:cubicBezTo>
                    <a:pt x="4565465" y="2542391"/>
                    <a:pt x="4563065" y="2548184"/>
                    <a:pt x="4558793" y="2552456"/>
                  </a:cubicBezTo>
                  <a:cubicBezTo>
                    <a:pt x="4554522" y="2556727"/>
                    <a:pt x="4548728" y="2559127"/>
                    <a:pt x="4542687" y="2559127"/>
                  </a:cubicBezTo>
                  <a:lnTo>
                    <a:pt x="22778" y="2559127"/>
                  </a:lnTo>
                  <a:cubicBezTo>
                    <a:pt x="10198" y="2559127"/>
                    <a:pt x="0" y="2548929"/>
                    <a:pt x="0" y="2536350"/>
                  </a:cubicBezTo>
                  <a:lnTo>
                    <a:pt x="0" y="22778"/>
                  </a:lnTo>
                  <a:cubicBezTo>
                    <a:pt x="0" y="16737"/>
                    <a:pt x="2400" y="10943"/>
                    <a:pt x="6671" y="6671"/>
                  </a:cubicBezTo>
                  <a:cubicBezTo>
                    <a:pt x="10943" y="2400"/>
                    <a:pt x="16737" y="0"/>
                    <a:pt x="22778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3239" y="-1001116"/>
            <a:ext cx="6012122" cy="202981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564" r="0" b="37657"/>
          <a:stretch>
            <a:fillRect/>
          </a:stretch>
        </p:blipFill>
        <p:spPr>
          <a:xfrm flipH="false" flipV="false" rot="0">
            <a:off x="4999187" y="1028700"/>
            <a:ext cx="7679047" cy="612858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-172742" y="-62117"/>
            <a:ext cx="359692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Ui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34227" y="7397072"/>
            <a:ext cx="10008967" cy="2702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cs typeface="Quicksand Bold"/>
              </a:rPr>
              <a:t>ออกแบบตอนแรก </a:t>
            </a:r>
          </a:p>
          <a:p>
            <a:pPr algn="ctr">
              <a:lnSpc>
                <a:spcPts val="4329"/>
              </a:lnSpc>
            </a:pP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cs typeface="Quicksand Bold"/>
              </a:rPr>
              <a:t>แบบคร่าวๆ มีการใส่ชื่อวิชา มีปุ่ม add,edit,delete,calculate</a:t>
            </a:r>
          </a:p>
          <a:p>
            <a:pPr>
              <a:lnSpc>
                <a:spcPts val="4329"/>
              </a:lnSpc>
            </a:pPr>
          </a:p>
          <a:p>
            <a:pPr>
              <a:lnSpc>
                <a:spcPts val="432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671" y="219722"/>
            <a:ext cx="17334498" cy="9716687"/>
            <a:chOff x="0" y="0"/>
            <a:chExt cx="4565465" cy="25591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565465" cy="2559127"/>
            </a:xfrm>
            <a:custGeom>
              <a:avLst/>
              <a:gdLst/>
              <a:ahLst/>
              <a:cxnLst/>
              <a:rect r="r" b="b" t="t" l="l"/>
              <a:pathLst>
                <a:path h="2559127" w="4565465">
                  <a:moveTo>
                    <a:pt x="22778" y="0"/>
                  </a:moveTo>
                  <a:lnTo>
                    <a:pt x="4542687" y="0"/>
                  </a:lnTo>
                  <a:cubicBezTo>
                    <a:pt x="4548728" y="0"/>
                    <a:pt x="4554522" y="2400"/>
                    <a:pt x="4558793" y="6671"/>
                  </a:cubicBezTo>
                  <a:cubicBezTo>
                    <a:pt x="4563065" y="10943"/>
                    <a:pt x="4565465" y="16737"/>
                    <a:pt x="4565465" y="22778"/>
                  </a:cubicBezTo>
                  <a:lnTo>
                    <a:pt x="4565465" y="2536350"/>
                  </a:lnTo>
                  <a:cubicBezTo>
                    <a:pt x="4565465" y="2542391"/>
                    <a:pt x="4563065" y="2548184"/>
                    <a:pt x="4558793" y="2552456"/>
                  </a:cubicBezTo>
                  <a:cubicBezTo>
                    <a:pt x="4554522" y="2556727"/>
                    <a:pt x="4548728" y="2559127"/>
                    <a:pt x="4542687" y="2559127"/>
                  </a:cubicBezTo>
                  <a:lnTo>
                    <a:pt x="22778" y="2559127"/>
                  </a:lnTo>
                  <a:cubicBezTo>
                    <a:pt x="10198" y="2559127"/>
                    <a:pt x="0" y="2548929"/>
                    <a:pt x="0" y="2536350"/>
                  </a:cubicBezTo>
                  <a:lnTo>
                    <a:pt x="0" y="22778"/>
                  </a:lnTo>
                  <a:cubicBezTo>
                    <a:pt x="0" y="16737"/>
                    <a:pt x="2400" y="10943"/>
                    <a:pt x="6671" y="6671"/>
                  </a:cubicBezTo>
                  <a:cubicBezTo>
                    <a:pt x="10943" y="2400"/>
                    <a:pt x="16737" y="0"/>
                    <a:pt x="22778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3239" y="-1001116"/>
            <a:ext cx="6012122" cy="202981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3757950" y="1862978"/>
            <a:ext cx="11000137" cy="444355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-172742" y="-62117"/>
            <a:ext cx="359692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Ui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69150" y="6996620"/>
            <a:ext cx="4177737" cy="161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cs typeface="Quicksand Bold"/>
              </a:rPr>
              <a:t>ผลลัพธ์จากการออกแบบ</a:t>
            </a:r>
          </a:p>
          <a:p>
            <a:pPr>
              <a:lnSpc>
                <a:spcPts val="4329"/>
              </a:lnSpc>
            </a:pPr>
          </a:p>
          <a:p>
            <a:pPr>
              <a:lnSpc>
                <a:spcPts val="432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671" y="219722"/>
            <a:ext cx="17334498" cy="9716687"/>
            <a:chOff x="0" y="0"/>
            <a:chExt cx="4565465" cy="25591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565465" cy="2559127"/>
            </a:xfrm>
            <a:custGeom>
              <a:avLst/>
              <a:gdLst/>
              <a:ahLst/>
              <a:cxnLst/>
              <a:rect r="r" b="b" t="t" l="l"/>
              <a:pathLst>
                <a:path h="2559127" w="4565465">
                  <a:moveTo>
                    <a:pt x="22778" y="0"/>
                  </a:moveTo>
                  <a:lnTo>
                    <a:pt x="4542687" y="0"/>
                  </a:lnTo>
                  <a:cubicBezTo>
                    <a:pt x="4548728" y="0"/>
                    <a:pt x="4554522" y="2400"/>
                    <a:pt x="4558793" y="6671"/>
                  </a:cubicBezTo>
                  <a:cubicBezTo>
                    <a:pt x="4563065" y="10943"/>
                    <a:pt x="4565465" y="16737"/>
                    <a:pt x="4565465" y="22778"/>
                  </a:cubicBezTo>
                  <a:lnTo>
                    <a:pt x="4565465" y="2536350"/>
                  </a:lnTo>
                  <a:cubicBezTo>
                    <a:pt x="4565465" y="2542391"/>
                    <a:pt x="4563065" y="2548184"/>
                    <a:pt x="4558793" y="2552456"/>
                  </a:cubicBezTo>
                  <a:cubicBezTo>
                    <a:pt x="4554522" y="2556727"/>
                    <a:pt x="4548728" y="2559127"/>
                    <a:pt x="4542687" y="2559127"/>
                  </a:cubicBezTo>
                  <a:lnTo>
                    <a:pt x="22778" y="2559127"/>
                  </a:lnTo>
                  <a:cubicBezTo>
                    <a:pt x="10198" y="2559127"/>
                    <a:pt x="0" y="2548929"/>
                    <a:pt x="0" y="2536350"/>
                  </a:cubicBezTo>
                  <a:lnTo>
                    <a:pt x="0" y="22778"/>
                  </a:lnTo>
                  <a:cubicBezTo>
                    <a:pt x="0" y="16737"/>
                    <a:pt x="2400" y="10943"/>
                    <a:pt x="6671" y="6671"/>
                  </a:cubicBezTo>
                  <a:cubicBezTo>
                    <a:pt x="10943" y="2400"/>
                    <a:pt x="16737" y="0"/>
                    <a:pt x="22778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3239" y="-1001116"/>
            <a:ext cx="6012122" cy="202981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971021" y="346384"/>
            <a:ext cx="5542827" cy="946336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-235822" y="-46347"/>
            <a:ext cx="931674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UML 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671" y="219722"/>
            <a:ext cx="17334498" cy="9716687"/>
            <a:chOff x="0" y="0"/>
            <a:chExt cx="4565465" cy="255912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4565465" cy="2559127"/>
            </a:xfrm>
            <a:custGeom>
              <a:avLst/>
              <a:gdLst/>
              <a:ahLst/>
              <a:cxnLst/>
              <a:rect r="r" b="b" t="t" l="l"/>
              <a:pathLst>
                <a:path h="2559127" w="4565465">
                  <a:moveTo>
                    <a:pt x="22778" y="0"/>
                  </a:moveTo>
                  <a:lnTo>
                    <a:pt x="4542687" y="0"/>
                  </a:lnTo>
                  <a:cubicBezTo>
                    <a:pt x="4548728" y="0"/>
                    <a:pt x="4554522" y="2400"/>
                    <a:pt x="4558793" y="6671"/>
                  </a:cubicBezTo>
                  <a:cubicBezTo>
                    <a:pt x="4563065" y="10943"/>
                    <a:pt x="4565465" y="16737"/>
                    <a:pt x="4565465" y="22778"/>
                  </a:cubicBezTo>
                  <a:lnTo>
                    <a:pt x="4565465" y="2536350"/>
                  </a:lnTo>
                  <a:cubicBezTo>
                    <a:pt x="4565465" y="2542391"/>
                    <a:pt x="4563065" y="2548184"/>
                    <a:pt x="4558793" y="2552456"/>
                  </a:cubicBezTo>
                  <a:cubicBezTo>
                    <a:pt x="4554522" y="2556727"/>
                    <a:pt x="4548728" y="2559127"/>
                    <a:pt x="4542687" y="2559127"/>
                  </a:cubicBezTo>
                  <a:lnTo>
                    <a:pt x="22778" y="2559127"/>
                  </a:lnTo>
                  <a:cubicBezTo>
                    <a:pt x="10198" y="2559127"/>
                    <a:pt x="0" y="2548929"/>
                    <a:pt x="0" y="2536350"/>
                  </a:cubicBezTo>
                  <a:lnTo>
                    <a:pt x="0" y="22778"/>
                  </a:lnTo>
                  <a:cubicBezTo>
                    <a:pt x="0" y="16737"/>
                    <a:pt x="2400" y="10943"/>
                    <a:pt x="6671" y="6671"/>
                  </a:cubicBezTo>
                  <a:cubicBezTo>
                    <a:pt x="10943" y="2400"/>
                    <a:pt x="16737" y="0"/>
                    <a:pt x="22778" y="0"/>
                  </a:cubicBezTo>
                  <a:close/>
                </a:path>
              </a:pathLst>
            </a:custGeom>
            <a:solidFill>
              <a:srgbClr val="DCC3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53239" y="-1001116"/>
            <a:ext cx="6012122" cy="202981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26887" y="-62117"/>
            <a:ext cx="64197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Algorithm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8873" y="1624834"/>
            <a:ext cx="14390255" cy="7875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1.นำเข้าคลาสและไลบรารี Java ที่จำเป็น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2.กำหนดคลาส GPACalculator ที่ extends JFrame และ implements ActionListener interface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3.ประกาศตัวแปร instance สำหรับ GUI components เช่น JFrame, JPanel, JTable, JButton, JLabel, JTextField, JComboBox, และ ArrayList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4.ใน constructor ของ GPACalculator: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-สร้างวัตถุ JFrame ใหม่และกำหนดขนาดและการปิด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-สร้างวัตถุ JPanel ใหม่และกำหนดเลย์เอาต์เป็น BoxLayout แนวตั้ง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-สร้างวัตถุ JPanel ใหม่สำหรับตารางและเพิ่ม JTable เข้าไปด้วย DefaultTableModel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-สร้างวัตถุ JPanel ใหม่สำหรับปุ่มและเพิ่ม JLabels, JTextFields, JComboBoxes, และ JButtons เข้าไป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-สร้างวัตถุ JPanel ใหม่สำหรับแสดงผลการคำนวณ GPA และเพิ่ม JLabel เข้าไป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5.เพิ่มสาม JPanels ไปยัง main JPanel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cs typeface="Quicksand"/>
              </a:rPr>
              <a:t>เพิ่ม main JPanel เข้าไปใน JFrame และตั้งค่า visible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6.ดำเนินการ actionPerformed() method ของ ActionListener interface เพื่อจัดการ input จากผู้ใช้: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-หากผู้ใช้คลิกที่ปุ่ม Add ให้ตรวจสอบ input และเพิ่มแถวใหม่ไปยังตารางด้วยข้อมูล input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-หากผู้ใช้คลิกที่ปุ่ม Edit ให้ตรวจสอบ input และอัพเดตแถวที่เลือกในตารางด้วยข้อมูล input ใหม่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-หากผู้ใช้คลิกที่ปุ่ม Delete ให้ลบแถวที่เลือกออกจากตารางและล้าง input fields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-หากผู้ใช้คลิกที่ปุ่ม Calculate ให้วนลูปผ่านแถวของตารางและคำนวณ GPA โดยใช้สูตรที่ให้มา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7.คำนวณ GPA โดยวนลูปผ่านแถวของตาราง ดึงค่าเกรดและหน่วยกิตออกมา หารค่าเกรดรวมด้วยหน่วยกิตรวมเพื่อคำนวณ GPA</a:t>
            </a:r>
          </a:p>
          <a:p>
            <a:pPr>
              <a:lnSpc>
                <a:spcPts val="2721"/>
              </a:lnSpc>
              <a:spcBef>
                <a:spcPct val="0"/>
              </a:spcBef>
            </a:pPr>
            <a:r>
              <a:rPr lang="en-US" sz="1943">
                <a:solidFill>
                  <a:srgbClr val="000000"/>
                </a:solidFill>
                <a:latin typeface="Quicksand"/>
              </a:rPr>
              <a:t>8.แสดงค่า GPA ในป้ายผลลัพธ์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73855" y="-2556703"/>
            <a:ext cx="19461855" cy="789089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16029" y="3195120"/>
            <a:ext cx="12440720" cy="575009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640654" y="365545"/>
            <a:ext cx="7538932" cy="1023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>
                <a:solidFill>
                  <a:srgbClr val="000000"/>
                </a:solidFill>
                <a:cs typeface="Paytone One Bold"/>
              </a:rPr>
              <a:t>วิธีการติดตั้งโปรแกรม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63601" y="3472123"/>
            <a:ext cx="18121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1.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63601" y="6664787"/>
            <a:ext cx="18121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2.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29699" y="1896956"/>
            <a:ext cx="7538932" cy="1023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>
                <a:solidFill>
                  <a:srgbClr val="000000"/>
                </a:solidFill>
                <a:cs typeface="Paytone One Bold"/>
              </a:rPr>
              <a:t>สิ่งที่ต้องมี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54130" y="3883324"/>
            <a:ext cx="7538932" cy="1023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>
                <a:solidFill>
                  <a:srgbClr val="000000"/>
                </a:solidFill>
                <a:latin typeface="Paytone One Bold"/>
              </a:rPr>
              <a:t>IntelliJ IDEA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4130" y="6965034"/>
            <a:ext cx="7538932" cy="1023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5993">
                <a:solidFill>
                  <a:srgbClr val="000000"/>
                </a:solidFill>
                <a:latin typeface="Paytone One"/>
              </a:rPr>
              <a:t>JDK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196606">
            <a:off x="12485143" y="-5686488"/>
            <a:ext cx="7299575" cy="107742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84660">
            <a:off x="247526" y="3175668"/>
            <a:ext cx="11189148" cy="165152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89658" y="233163"/>
            <a:ext cx="13108685" cy="9438253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504409" y="3662022"/>
            <a:ext cx="11279181" cy="4921307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7752870" y="543896"/>
            <a:ext cx="2573577" cy="1103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IntelliJ IDEA</a:t>
            </a:r>
          </a:p>
          <a:p>
            <a:pPr algn="ctr">
              <a:lnSpc>
                <a:spcPts val="441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911279" y="1580774"/>
            <a:ext cx="12256759" cy="2702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cs typeface="Quicksand Bold"/>
              </a:rPr>
              <a:t>ดาวน์โหลดตัวติดตั้ง IntelliJ IDEA Community Edition โดยเข้าไปที่เว็บไซต์</a:t>
            </a:r>
          </a:p>
          <a:p>
            <a:pPr>
              <a:lnSpc>
                <a:spcPts val="4329"/>
              </a:lnSpc>
            </a:pPr>
            <a:r>
              <a:rPr lang="en-US" sz="3092">
                <a:solidFill>
                  <a:srgbClr val="004AAD"/>
                </a:solidFill>
                <a:latin typeface="Quicksand Bold"/>
                <a:hlinkClick r:id="rId7" tooltip="https://www.jetbrains.com/idea/download/#section=windows"/>
              </a:rPr>
              <a:t>https://www.jetbrains.com/idea/download/#section=windows</a:t>
            </a:r>
            <a:r>
              <a:rPr lang="en-US" sz="3092">
                <a:solidFill>
                  <a:srgbClr val="000000"/>
                </a:solidFill>
                <a:latin typeface="Quicksand Bold"/>
              </a:rPr>
              <a:t> (Ultimate เสียเงิน , Community Edition ฟรี)</a:t>
            </a:r>
          </a:p>
          <a:p>
            <a:pPr>
              <a:lnSpc>
                <a:spcPts val="4329"/>
              </a:lnSpc>
            </a:pPr>
          </a:p>
          <a:p>
            <a:pPr>
              <a:lnSpc>
                <a:spcPts val="432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DAFfE1oHBbM</dc:identifier>
  <dcterms:modified xsi:type="dcterms:W3CDTF">2011-08-01T06:04:30Z</dcterms:modified>
  <cp:revision>1</cp:revision>
  <dc:title>Grade Calculator</dc:title>
</cp:coreProperties>
</file>