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56" r:id="rId2"/>
    <p:sldId id="257" r:id="rId3"/>
    <p:sldId id="265" r:id="rId4"/>
    <p:sldId id="266"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50" autoAdjust="0"/>
  </p:normalViewPr>
  <p:slideViewPr>
    <p:cSldViewPr snapToGrid="0">
      <p:cViewPr varScale="1">
        <p:scale>
          <a:sx n="84" d="100"/>
          <a:sy n="84" d="100"/>
        </p:scale>
        <p:origin x="16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CE6C4-2549-45E6-8F88-E400474E6418}"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2FFC8-4473-47D9-B62A-C1C9E287AECF}" type="slidenum">
              <a:rPr lang="en-US" smtClean="0"/>
              <a:t>‹#›</a:t>
            </a:fld>
            <a:endParaRPr lang="en-US"/>
          </a:p>
        </p:txBody>
      </p:sp>
    </p:spTree>
    <p:extLst>
      <p:ext uri="{BB962C8B-B14F-4D97-AF65-F5344CB8AC3E}">
        <p14:creationId xmlns:p14="http://schemas.microsoft.com/office/powerpoint/2010/main" val="232897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coaches in the NFL expressed frustration with the fact that some teams will host fans and some teams wont. The </a:t>
            </a:r>
            <a:r>
              <a:rPr lang="en-US" dirty="0" err="1"/>
              <a:t>NFl</a:t>
            </a:r>
            <a:r>
              <a:rPr lang="en-US" dirty="0"/>
              <a:t> commissioner roger Goodell said they (as the head office of the </a:t>
            </a:r>
            <a:r>
              <a:rPr lang="en-US" dirty="0" err="1"/>
              <a:t>nfl</a:t>
            </a:r>
            <a:r>
              <a:rPr lang="en-US" dirty="0"/>
              <a:t>) don’t see having fans in the crowd as a competitive advantage.</a:t>
            </a:r>
          </a:p>
          <a:p>
            <a:endParaRPr lang="en-US" dirty="0"/>
          </a:p>
          <a:p>
            <a:r>
              <a:rPr lang="en-US" dirty="0"/>
              <a:t>NFL players could be fined for conduct detrimental to the team. “If they are found to have engaged in reckless behavior away from the team facility. Forbidden high-risk activities include:</a:t>
            </a:r>
          </a:p>
          <a:p>
            <a:pPr algn="l"/>
            <a:r>
              <a:rPr lang="en-US" b="0" i="0" dirty="0">
                <a:solidFill>
                  <a:srgbClr val="1F1F1F"/>
                </a:solidFill>
                <a:effectLst/>
                <a:latin typeface="Roboto" panose="02000000000000000000" pitchFamily="2" charset="0"/>
              </a:rPr>
              <a:t>— Attending an indoor night club with a crowd of more than 10 people and without wearing a mask.</a:t>
            </a:r>
          </a:p>
          <a:p>
            <a:pPr algn="l"/>
            <a:r>
              <a:rPr lang="en-US" b="0" i="0" dirty="0">
                <a:solidFill>
                  <a:srgbClr val="1F1F1F"/>
                </a:solidFill>
                <a:effectLst/>
                <a:latin typeface="Roboto" panose="02000000000000000000" pitchFamily="2" charset="0"/>
              </a:rPr>
              <a:t>— Attending an indoor bar with more than 10 people (other than to pick up a to-go order) without wearing a mask.</a:t>
            </a:r>
          </a:p>
          <a:p>
            <a:pPr algn="l"/>
            <a:r>
              <a:rPr lang="en-US" b="0" i="0" dirty="0">
                <a:solidFill>
                  <a:srgbClr val="1F1F1F"/>
                </a:solidFill>
                <a:effectLst/>
                <a:latin typeface="Roboto" panose="02000000000000000000" pitchFamily="2" charset="0"/>
              </a:rPr>
              <a:t>— Attending an indoor music/concert/entrainment event.</a:t>
            </a:r>
          </a:p>
          <a:p>
            <a:pPr algn="l"/>
            <a:r>
              <a:rPr lang="en-US" b="0" i="0" dirty="0">
                <a:solidFill>
                  <a:srgbClr val="1F1F1F"/>
                </a:solidFill>
                <a:effectLst/>
                <a:latin typeface="Roboto" panose="02000000000000000000" pitchFamily="2" charset="0"/>
              </a:rPr>
              <a:t>— Attending housing gatherings with more than 15 people in attendance and without wearing a mask.</a:t>
            </a:r>
          </a:p>
          <a:p>
            <a:pPr algn="l"/>
            <a:r>
              <a:rPr lang="en-US" b="0" i="0" dirty="0">
                <a:solidFill>
                  <a:srgbClr val="1F1F1F"/>
                </a:solidFill>
                <a:effectLst/>
                <a:latin typeface="Roboto" panose="02000000000000000000" pitchFamily="2" charset="0"/>
              </a:rPr>
              <a:t>— Attending professional sporting events (other than their own games) without wearing a mask and sitting in a protected area such as a suite or an owner's box.</a:t>
            </a:r>
          </a:p>
          <a:p>
            <a:pPr algn="l"/>
            <a:r>
              <a:rPr lang="en-US" b="0" i="0" dirty="0">
                <a:solidFill>
                  <a:srgbClr val="1F1F1F"/>
                </a:solidFill>
                <a:effectLst/>
                <a:latin typeface="Roboto" panose="02000000000000000000" pitchFamily="2" charset="0"/>
              </a:rPr>
              <a:t>— Attending any gathering or event that violates local and state restrictions.</a:t>
            </a:r>
          </a:p>
          <a:p>
            <a:endParaRPr lang="en-US" dirty="0"/>
          </a:p>
          <a:p>
            <a:r>
              <a:rPr lang="en-US" dirty="0"/>
              <a:t>With that being said, heavy fines were also introduced, They could be penalized by:</a:t>
            </a:r>
          </a:p>
          <a:p>
            <a:pPr marL="171450" indent="-171450">
              <a:buFontTx/>
              <a:buChar char="-"/>
            </a:pPr>
            <a:r>
              <a:rPr lang="en-US" dirty="0"/>
              <a:t>Up to $5,000 for refusing to take a daily Covid test</a:t>
            </a:r>
          </a:p>
          <a:p>
            <a:pPr marL="171450" indent="-171450">
              <a:buFontTx/>
              <a:buChar char="-"/>
            </a:pPr>
            <a:r>
              <a:rPr lang="en-US" dirty="0"/>
              <a:t>Up to $15,000 for refusing to wear a mask as well as refusing to wear contact tracing devices OR not adhering to social distancing guidelines for repeat offenders (meaning, repeats were heavily fined, one-offs most likely were warnings)</a:t>
            </a:r>
          </a:p>
          <a:p>
            <a:pPr marL="171450" indent="-171450">
              <a:buFontTx/>
              <a:buChar char="-"/>
            </a:pPr>
            <a:endParaRPr lang="en-US" dirty="0"/>
          </a:p>
          <a:p>
            <a:pPr marL="0" indent="0">
              <a:buFontTx/>
              <a:buNone/>
            </a:pPr>
            <a:r>
              <a:rPr lang="en-US" dirty="0"/>
              <a:t>Masks were required for all team and league personnel, while traveling to and from games as well as at the facility for every game and practice. </a:t>
            </a:r>
          </a:p>
          <a:p>
            <a:pPr marL="0" indent="0">
              <a:buFontTx/>
              <a:buNone/>
            </a:pPr>
            <a:endParaRPr lang="en-US" dirty="0"/>
          </a:p>
          <a:p>
            <a:pPr marL="0" indent="0">
              <a:buFontTx/>
              <a:buNone/>
            </a:pPr>
            <a:endParaRPr lang="en-US" dirty="0"/>
          </a:p>
          <a:p>
            <a:pPr marL="0" indent="0">
              <a:buFontTx/>
              <a:buNone/>
            </a:pPr>
            <a:r>
              <a:rPr lang="en-US" dirty="0"/>
              <a:t>Opt-out,</a:t>
            </a:r>
          </a:p>
          <a:p>
            <a:pPr marL="0" indent="0">
              <a:buFontTx/>
              <a:buNone/>
            </a:pPr>
            <a:r>
              <a:rPr lang="en-US" dirty="0"/>
              <a:t>Players were given the choice to opt out due to the treat of covid and they could still earn part of their salary. </a:t>
            </a:r>
          </a:p>
        </p:txBody>
      </p:sp>
      <p:sp>
        <p:nvSpPr>
          <p:cNvPr id="4" name="Slide Number Placeholder 3"/>
          <p:cNvSpPr>
            <a:spLocks noGrp="1"/>
          </p:cNvSpPr>
          <p:nvPr>
            <p:ph type="sldNum" sz="quarter" idx="5"/>
          </p:nvPr>
        </p:nvSpPr>
        <p:spPr/>
        <p:txBody>
          <a:bodyPr/>
          <a:lstStyle/>
          <a:p>
            <a:fld id="{2342FFC8-4473-47D9-B62A-C1C9E287AECF}" type="slidenum">
              <a:rPr lang="en-US" smtClean="0"/>
              <a:t>3</a:t>
            </a:fld>
            <a:endParaRPr lang="en-US"/>
          </a:p>
        </p:txBody>
      </p:sp>
    </p:spTree>
    <p:extLst>
      <p:ext uri="{BB962C8B-B14F-4D97-AF65-F5344CB8AC3E}">
        <p14:creationId xmlns:p14="http://schemas.microsoft.com/office/powerpoint/2010/main" val="302010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still can’t find out if it’s covid caused or not</a:t>
            </a:r>
          </a:p>
        </p:txBody>
      </p:sp>
      <p:sp>
        <p:nvSpPr>
          <p:cNvPr id="4" name="Slide Number Placeholder 3"/>
          <p:cNvSpPr>
            <a:spLocks noGrp="1"/>
          </p:cNvSpPr>
          <p:nvPr>
            <p:ph type="sldNum" sz="quarter" idx="5"/>
          </p:nvPr>
        </p:nvSpPr>
        <p:spPr/>
        <p:txBody>
          <a:bodyPr/>
          <a:lstStyle/>
          <a:p>
            <a:fld id="{2342FFC8-4473-47D9-B62A-C1C9E287AECF}" type="slidenum">
              <a:rPr lang="en-US" smtClean="0"/>
              <a:t>4</a:t>
            </a:fld>
            <a:endParaRPr lang="en-US"/>
          </a:p>
        </p:txBody>
      </p:sp>
    </p:spTree>
    <p:extLst>
      <p:ext uri="{BB962C8B-B14F-4D97-AF65-F5344CB8AC3E}">
        <p14:creationId xmlns:p14="http://schemas.microsoft.com/office/powerpoint/2010/main" val="3979876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54845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59132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1063777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523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31490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3C3259-D990-4DA8-8820-983062ADF3B8}"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50980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3C3259-D990-4DA8-8820-983062ADF3B8}"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50189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2680838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245691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207631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53150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C3259-D990-4DA8-8820-983062ADF3B8}"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45248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97278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C3259-D990-4DA8-8820-983062ADF3B8}"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246517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C3259-D990-4DA8-8820-983062ADF3B8}"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201996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3C3259-D990-4DA8-8820-983062ADF3B8}"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11959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77462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3259-D990-4DA8-8820-983062ADF3B8}"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0E271E-11AD-4C50-9CAE-E3EBE527D690}" type="slidenum">
              <a:rPr lang="en-US" smtClean="0"/>
              <a:t>‹#›</a:t>
            </a:fld>
            <a:endParaRPr lang="en-US"/>
          </a:p>
        </p:txBody>
      </p:sp>
    </p:spTree>
    <p:extLst>
      <p:ext uri="{BB962C8B-B14F-4D97-AF65-F5344CB8AC3E}">
        <p14:creationId xmlns:p14="http://schemas.microsoft.com/office/powerpoint/2010/main" val="393877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E3C3259-D990-4DA8-8820-983062ADF3B8}" type="datetimeFigureOut">
              <a:rPr lang="en-US" smtClean="0"/>
              <a:t>5/26/2023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C0E271E-11AD-4C50-9CAE-E3EBE527D690}" type="slidenum">
              <a:rPr lang="en-US" smtClean="0"/>
              <a:t>‹#›</a:t>
            </a:fld>
            <a:endParaRPr lang="en-US"/>
          </a:p>
        </p:txBody>
      </p:sp>
    </p:spTree>
    <p:extLst>
      <p:ext uri="{BB962C8B-B14F-4D97-AF65-F5344CB8AC3E}">
        <p14:creationId xmlns:p14="http://schemas.microsoft.com/office/powerpoint/2010/main" val="10326483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portingnews.com/us/nfl/news/nfl-covid-rules-coronavirus-football-2020/rovse8r08zbu1quh7y3joydah" TargetMode="External"/><Relationship Id="rId2" Type="http://schemas.openxmlformats.org/officeDocument/2006/relationships/hyperlink" Target="https://coronavirus.jhu.edu/pandemic-data-initiative/data-outlook/moving-goalposts-how-data-show-covid-19-impacted-the-nfl"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C6B6-B1DC-E14A-008B-34BCE8A4DAAF}"/>
              </a:ext>
            </a:extLst>
          </p:cNvPr>
          <p:cNvSpPr>
            <a:spLocks noGrp="1"/>
          </p:cNvSpPr>
          <p:nvPr>
            <p:ph type="ctrTitle"/>
          </p:nvPr>
        </p:nvSpPr>
        <p:spPr/>
        <p:txBody>
          <a:bodyPr/>
          <a:lstStyle/>
          <a:p>
            <a:r>
              <a:rPr lang="en-US" dirty="0"/>
              <a:t>Covid-19’s effects on the NFL</a:t>
            </a:r>
          </a:p>
        </p:txBody>
      </p:sp>
      <p:sp>
        <p:nvSpPr>
          <p:cNvPr id="3" name="Subtitle 2">
            <a:extLst>
              <a:ext uri="{FF2B5EF4-FFF2-40B4-BE49-F238E27FC236}">
                <a16:creationId xmlns:a16="http://schemas.microsoft.com/office/drawing/2014/main" id="{4F15EFDA-0050-2256-2C15-39BEA1B6CB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293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36FA-CDAF-C09C-17BA-3612FDC15D4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8C12A6A-C0CC-1E46-540C-9AB88FB1465E}"/>
              </a:ext>
            </a:extLst>
          </p:cNvPr>
          <p:cNvSpPr>
            <a:spLocks noGrp="1"/>
          </p:cNvSpPr>
          <p:nvPr>
            <p:ph idx="1"/>
          </p:nvPr>
        </p:nvSpPr>
        <p:spPr/>
        <p:txBody>
          <a:bodyPr>
            <a:normAutofit fontScale="92500" lnSpcReduction="20000"/>
          </a:bodyPr>
          <a:lstStyle/>
          <a:p>
            <a:r>
              <a:rPr lang="en-US" dirty="0"/>
              <a:t>Covid-19</a:t>
            </a:r>
          </a:p>
          <a:p>
            <a:r>
              <a:rPr lang="en-US" dirty="0"/>
              <a:t>New season schedule post Covid (less pre-season, more weeks of games)</a:t>
            </a:r>
          </a:p>
          <a:p>
            <a:r>
              <a:rPr lang="en-US" dirty="0"/>
              <a:t>Useful insights for individual teams and their ability to adapt to the covid regulations (less travel, less scoring, less stadium attendance, better performance?)</a:t>
            </a:r>
          </a:p>
          <a:p>
            <a:r>
              <a:rPr lang="en-US" dirty="0"/>
              <a:t>Literature review</a:t>
            </a:r>
          </a:p>
          <a:p>
            <a:pPr lvl="1"/>
            <a:r>
              <a:rPr lang="en-US" dirty="0"/>
              <a:t>Most people who looked at this question were using player data</a:t>
            </a:r>
          </a:p>
          <a:p>
            <a:pPr lvl="1"/>
            <a:r>
              <a:rPr lang="en-US" dirty="0">
                <a:hlinkClick r:id="rId2"/>
              </a:rPr>
              <a:t>https://coronavirus.jhu.edu/pandemic-data-initiative/data-outlook/moving-goalposts-how-data-show-covid-19-impacted-the-nfl</a:t>
            </a:r>
            <a:endParaRPr lang="en-US" dirty="0"/>
          </a:p>
          <a:p>
            <a:pPr lvl="1"/>
            <a:r>
              <a:rPr lang="en-US" dirty="0">
                <a:hlinkClick r:id="rId3"/>
              </a:rPr>
              <a:t>https://www.sportingnews.com/us/nfl/news/nfl-covid-rules-coronavirus-football-2020/rovse8r08zbu1quh7y3joydah</a:t>
            </a:r>
            <a:endParaRPr lang="en-US" dirty="0"/>
          </a:p>
          <a:p>
            <a:pPr lvl="1"/>
            <a:endParaRPr lang="en-US" dirty="0"/>
          </a:p>
        </p:txBody>
      </p:sp>
    </p:spTree>
    <p:extLst>
      <p:ext uri="{BB962C8B-B14F-4D97-AF65-F5344CB8AC3E}">
        <p14:creationId xmlns:p14="http://schemas.microsoft.com/office/powerpoint/2010/main" val="406774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ECA9-D6DE-C0A7-A007-3542900A505E}"/>
              </a:ext>
            </a:extLst>
          </p:cNvPr>
          <p:cNvSpPr>
            <a:spLocks noGrp="1"/>
          </p:cNvSpPr>
          <p:nvPr>
            <p:ph type="title"/>
          </p:nvPr>
        </p:nvSpPr>
        <p:spPr/>
        <p:txBody>
          <a:bodyPr/>
          <a:lstStyle/>
          <a:p>
            <a:r>
              <a:rPr lang="en-US" dirty="0"/>
              <a:t>What we know</a:t>
            </a:r>
          </a:p>
        </p:txBody>
      </p:sp>
      <p:sp>
        <p:nvSpPr>
          <p:cNvPr id="3" name="Content Placeholder 2">
            <a:extLst>
              <a:ext uri="{FF2B5EF4-FFF2-40B4-BE49-F238E27FC236}">
                <a16:creationId xmlns:a16="http://schemas.microsoft.com/office/drawing/2014/main" id="{29523FC8-BCE8-A347-7A21-C8F96C0884D7}"/>
              </a:ext>
            </a:extLst>
          </p:cNvPr>
          <p:cNvSpPr>
            <a:spLocks noGrp="1"/>
          </p:cNvSpPr>
          <p:nvPr>
            <p:ph idx="1"/>
          </p:nvPr>
        </p:nvSpPr>
        <p:spPr/>
        <p:txBody>
          <a:bodyPr>
            <a:normAutofit fontScale="77500" lnSpcReduction="20000"/>
          </a:bodyPr>
          <a:lstStyle/>
          <a:p>
            <a:r>
              <a:rPr lang="en-US" dirty="0"/>
              <a:t>The Crowds</a:t>
            </a:r>
          </a:p>
          <a:p>
            <a:pPr lvl="1"/>
            <a:r>
              <a:rPr lang="en-US" dirty="0"/>
              <a:t>Prior to week 1, just six of the 32 teams were planning on hosting fans</a:t>
            </a:r>
          </a:p>
          <a:p>
            <a:pPr lvl="1"/>
            <a:r>
              <a:rPr lang="en-US" dirty="0"/>
              <a:t>Stadiums used fake crowd noise during games</a:t>
            </a:r>
          </a:p>
          <a:p>
            <a:pPr lvl="1"/>
            <a:r>
              <a:rPr lang="en-US" dirty="0"/>
              <a:t>Roger Goodell (NFL commissioner)</a:t>
            </a:r>
          </a:p>
          <a:p>
            <a:pPr lvl="2"/>
            <a:r>
              <a:rPr lang="en-US" dirty="0"/>
              <a:t>“We do not believe it’s a competitive advantage [to have fans in the crowd]”</a:t>
            </a:r>
          </a:p>
          <a:p>
            <a:r>
              <a:rPr lang="en-US" dirty="0"/>
              <a:t>The players</a:t>
            </a:r>
          </a:p>
          <a:p>
            <a:pPr lvl="1"/>
            <a:r>
              <a:rPr lang="en-US" dirty="0"/>
              <a:t>Heavy covid regulations</a:t>
            </a:r>
          </a:p>
          <a:p>
            <a:pPr lvl="2"/>
            <a:r>
              <a:rPr lang="en-US" dirty="0"/>
              <a:t>Heavy fines if the rules aren’t followed (up to $15,000)</a:t>
            </a:r>
          </a:p>
          <a:p>
            <a:pPr lvl="1"/>
            <a:r>
              <a:rPr lang="en-US" dirty="0"/>
              <a:t>Optional opt-out for salary</a:t>
            </a:r>
          </a:p>
          <a:p>
            <a:pPr lvl="2"/>
            <a:r>
              <a:rPr lang="en-US" dirty="0"/>
              <a:t>“</a:t>
            </a:r>
            <a:r>
              <a:rPr lang="en-US" b="0" i="0" dirty="0">
                <a:solidFill>
                  <a:srgbClr val="1F1F1F"/>
                </a:solidFill>
                <a:effectLst/>
                <a:latin typeface="Roboto" panose="02000000000000000000" pitchFamily="2" charset="0"/>
              </a:rPr>
              <a:t>Those who opted out for medical reasons because they qualified as high risk regarding the virus received a $350,000 stipend (not a salary advance) for the season, and those who opted out voluntarily received a $150,000 salary advance for the season. (Undrafted rookies who opted out voluntarily were not eligible to earn the $150,000 stipend.)”</a:t>
            </a:r>
            <a:endParaRPr lang="en-US" dirty="0"/>
          </a:p>
        </p:txBody>
      </p:sp>
    </p:spTree>
    <p:extLst>
      <p:ext uri="{BB962C8B-B14F-4D97-AF65-F5344CB8AC3E}">
        <p14:creationId xmlns:p14="http://schemas.microsoft.com/office/powerpoint/2010/main" val="23091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0865-37D9-AE90-A114-8A4AA31E4240}"/>
              </a:ext>
            </a:extLst>
          </p:cNvPr>
          <p:cNvSpPr>
            <a:spLocks noGrp="1"/>
          </p:cNvSpPr>
          <p:nvPr>
            <p:ph type="title"/>
          </p:nvPr>
        </p:nvSpPr>
        <p:spPr/>
        <p:txBody>
          <a:bodyPr/>
          <a:lstStyle/>
          <a:p>
            <a:r>
              <a:rPr lang="en-US" dirty="0"/>
              <a:t>What we know #2</a:t>
            </a:r>
          </a:p>
        </p:txBody>
      </p:sp>
      <p:sp>
        <p:nvSpPr>
          <p:cNvPr id="3" name="Content Placeholder 2">
            <a:extLst>
              <a:ext uri="{FF2B5EF4-FFF2-40B4-BE49-F238E27FC236}">
                <a16:creationId xmlns:a16="http://schemas.microsoft.com/office/drawing/2014/main" id="{3004043F-57A4-1F25-1681-84C150D6C505}"/>
              </a:ext>
            </a:extLst>
          </p:cNvPr>
          <p:cNvSpPr>
            <a:spLocks noGrp="1"/>
          </p:cNvSpPr>
          <p:nvPr>
            <p:ph idx="1"/>
          </p:nvPr>
        </p:nvSpPr>
        <p:spPr/>
        <p:txBody>
          <a:bodyPr/>
          <a:lstStyle/>
          <a:p>
            <a:r>
              <a:rPr lang="en-US" dirty="0"/>
              <a:t>Schedule Changes for 2020</a:t>
            </a:r>
          </a:p>
          <a:p>
            <a:pPr lvl="1"/>
            <a:r>
              <a:rPr lang="en-US" dirty="0"/>
              <a:t>All 2020 pre-season games canceled</a:t>
            </a:r>
          </a:p>
          <a:p>
            <a:pPr lvl="1"/>
            <a:r>
              <a:rPr lang="en-US" dirty="0"/>
              <a:t>Relocated all London and Mexico City games</a:t>
            </a:r>
          </a:p>
          <a:p>
            <a:r>
              <a:rPr lang="en-US" dirty="0"/>
              <a:t>Change to the NFL pre-season</a:t>
            </a:r>
          </a:p>
          <a:p>
            <a:pPr lvl="1"/>
            <a:r>
              <a:rPr lang="en-US" dirty="0"/>
              <a:t>2021 was the first year to have a 3-week pre-season with 17 weeks of regular season</a:t>
            </a:r>
          </a:p>
          <a:p>
            <a:pPr lvl="1"/>
            <a:r>
              <a:rPr lang="en-US" dirty="0"/>
              <a:t>Covid caused?</a:t>
            </a:r>
          </a:p>
          <a:p>
            <a:pPr lvl="1"/>
            <a:endParaRPr lang="en-US" dirty="0"/>
          </a:p>
        </p:txBody>
      </p:sp>
    </p:spTree>
    <p:extLst>
      <p:ext uri="{BB962C8B-B14F-4D97-AF65-F5344CB8AC3E}">
        <p14:creationId xmlns:p14="http://schemas.microsoft.com/office/powerpoint/2010/main" val="20676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284C-2B34-BB0D-38C8-041BFDA1B93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2B2F6EF4-3509-3794-9A98-32F975741A52}"/>
              </a:ext>
            </a:extLst>
          </p:cNvPr>
          <p:cNvSpPr>
            <a:spLocks noGrp="1"/>
          </p:cNvSpPr>
          <p:nvPr>
            <p:ph idx="1"/>
          </p:nvPr>
        </p:nvSpPr>
        <p:spPr/>
        <p:txBody>
          <a:bodyPr/>
          <a:lstStyle/>
          <a:p>
            <a:r>
              <a:rPr lang="en-US" dirty="0"/>
              <a:t>Web scraping</a:t>
            </a:r>
          </a:p>
          <a:p>
            <a:pPr lvl="1"/>
            <a:r>
              <a:rPr lang="en-US" dirty="0"/>
              <a:t>Custom Scraping script</a:t>
            </a:r>
          </a:p>
          <a:p>
            <a:r>
              <a:rPr lang="en-US" dirty="0" err="1"/>
              <a:t>Aiohttp</a:t>
            </a:r>
            <a:r>
              <a:rPr lang="en-US" dirty="0"/>
              <a:t> and </a:t>
            </a:r>
            <a:r>
              <a:rPr lang="en-US" dirty="0" err="1"/>
              <a:t>asyncio</a:t>
            </a:r>
            <a:endParaRPr lang="en-US" dirty="0"/>
          </a:p>
          <a:p>
            <a:pPr lvl="1"/>
            <a:r>
              <a:rPr lang="en-US" dirty="0"/>
              <a:t>Concurrent programming, not multiprocessing</a:t>
            </a:r>
          </a:p>
          <a:p>
            <a:pPr lvl="1"/>
            <a:r>
              <a:rPr lang="en-US" dirty="0"/>
              <a:t>Making normal requests involves sending HTTP requests synchronously, where each request is processed one after the other, while using asyncio and aiohttp allows for making asynchronous requests, enabling concurrent processing of multiple requests simultaneously.</a:t>
            </a:r>
          </a:p>
        </p:txBody>
      </p:sp>
    </p:spTree>
    <p:extLst>
      <p:ext uri="{BB962C8B-B14F-4D97-AF65-F5344CB8AC3E}">
        <p14:creationId xmlns:p14="http://schemas.microsoft.com/office/powerpoint/2010/main" val="94135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A82A-FFA7-8AF0-5FE3-72A401567082}"/>
              </a:ext>
            </a:extLst>
          </p:cNvPr>
          <p:cNvSpPr>
            <a:spLocks noGrp="1"/>
          </p:cNvSpPr>
          <p:nvPr>
            <p:ph type="title"/>
          </p:nvPr>
        </p:nvSpPr>
        <p:spPr/>
        <p:txBody>
          <a:bodyPr>
            <a:normAutofit/>
          </a:bodyPr>
          <a:lstStyle/>
          <a:p>
            <a:r>
              <a:rPr lang="en-US" dirty="0"/>
              <a:t>Feature engineering / data cleaning</a:t>
            </a:r>
          </a:p>
        </p:txBody>
      </p:sp>
      <p:sp>
        <p:nvSpPr>
          <p:cNvPr id="3" name="Content Placeholder 2">
            <a:extLst>
              <a:ext uri="{FF2B5EF4-FFF2-40B4-BE49-F238E27FC236}">
                <a16:creationId xmlns:a16="http://schemas.microsoft.com/office/drawing/2014/main" id="{923AB680-C67E-CE89-419E-2E4EF9D65AFD}"/>
              </a:ext>
            </a:extLst>
          </p:cNvPr>
          <p:cNvSpPr>
            <a:spLocks noGrp="1"/>
          </p:cNvSpPr>
          <p:nvPr>
            <p:ph idx="1"/>
          </p:nvPr>
        </p:nvSpPr>
        <p:spPr/>
        <p:txBody>
          <a:bodyPr>
            <a:normAutofit fontScale="92500" lnSpcReduction="20000"/>
          </a:bodyPr>
          <a:lstStyle/>
          <a:p>
            <a:r>
              <a:rPr lang="en-US" dirty="0"/>
              <a:t>Proper types for each column</a:t>
            </a:r>
          </a:p>
          <a:p>
            <a:r>
              <a:rPr lang="en-US" dirty="0"/>
              <a:t>Remove </a:t>
            </a:r>
            <a:r>
              <a:rPr lang="en-US" dirty="0" err="1"/>
              <a:t>afc</a:t>
            </a:r>
            <a:r>
              <a:rPr lang="en-US" dirty="0"/>
              <a:t> and </a:t>
            </a:r>
            <a:r>
              <a:rPr lang="en-US" dirty="0" err="1"/>
              <a:t>nfc</a:t>
            </a:r>
            <a:r>
              <a:rPr lang="en-US" dirty="0"/>
              <a:t> games (or games that were canceled)</a:t>
            </a:r>
          </a:p>
          <a:p>
            <a:r>
              <a:rPr lang="en-US" dirty="0"/>
              <a:t>Calculated</a:t>
            </a:r>
          </a:p>
          <a:p>
            <a:pPr lvl="1"/>
            <a:r>
              <a:rPr lang="en-US" dirty="0"/>
              <a:t>Win percentage for each team at each game</a:t>
            </a:r>
          </a:p>
          <a:p>
            <a:pPr lvl="1"/>
            <a:r>
              <a:rPr lang="en-US" dirty="0"/>
              <a:t>Difference between scores</a:t>
            </a:r>
          </a:p>
          <a:p>
            <a:pPr lvl="2"/>
            <a:r>
              <a:rPr lang="en-US" dirty="0"/>
              <a:t>Quarter 1-4 and final score for each game</a:t>
            </a:r>
          </a:p>
          <a:p>
            <a:pPr lvl="1"/>
            <a:r>
              <a:rPr lang="en-US" dirty="0"/>
              <a:t>Average of all four quarters per game, home and away</a:t>
            </a:r>
          </a:p>
          <a:p>
            <a:pPr lvl="1"/>
            <a:r>
              <a:rPr lang="en-US" dirty="0"/>
              <a:t>Winner of the game, 1:home, 0:away</a:t>
            </a:r>
          </a:p>
          <a:p>
            <a:pPr lvl="1"/>
            <a:r>
              <a:rPr lang="en-US" dirty="0"/>
              <a:t>Coordinates for every team and their home location as well as every stadium</a:t>
            </a:r>
          </a:p>
          <a:p>
            <a:pPr lvl="2"/>
            <a:r>
              <a:rPr lang="en-US" dirty="0"/>
              <a:t>Used to calculate the distance each team traveled for every game</a:t>
            </a:r>
          </a:p>
        </p:txBody>
      </p:sp>
    </p:spTree>
    <p:extLst>
      <p:ext uri="{BB962C8B-B14F-4D97-AF65-F5344CB8AC3E}">
        <p14:creationId xmlns:p14="http://schemas.microsoft.com/office/powerpoint/2010/main" val="12652079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706</TotalTime>
  <Words>757</Words>
  <Application>Microsoft Office PowerPoint</Application>
  <PresentationFormat>Widescreen</PresentationFormat>
  <Paragraphs>66</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Roboto</vt:lpstr>
      <vt:lpstr>Tw Cen MT</vt:lpstr>
      <vt:lpstr>Droplet</vt:lpstr>
      <vt:lpstr>Covid-19’s effects on the NFL</vt:lpstr>
      <vt:lpstr>Motivation</vt:lpstr>
      <vt:lpstr>What we know</vt:lpstr>
      <vt:lpstr>What we know #2</vt:lpstr>
      <vt:lpstr>Data collection</vt:lpstr>
      <vt:lpstr>Feature engineering / data cleaning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Covid-19’s effects of the NFL</dc:title>
  <dc:creator>Peer carnes</dc:creator>
  <cp:lastModifiedBy>Peer Carnes</cp:lastModifiedBy>
  <cp:revision>7</cp:revision>
  <dcterms:created xsi:type="dcterms:W3CDTF">2023-05-24T16:43:10Z</dcterms:created>
  <dcterms:modified xsi:type="dcterms:W3CDTF">2023-05-26T17:57:48Z</dcterms:modified>
</cp:coreProperties>
</file>